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66" r:id="rId3"/>
    <p:sldId id="257" r:id="rId4"/>
    <p:sldId id="267" r:id="rId5"/>
    <p:sldId id="268" r:id="rId6"/>
    <p:sldId id="269" r:id="rId7"/>
    <p:sldId id="270" r:id="rId8"/>
    <p:sldId id="258" r:id="rId9"/>
    <p:sldId id="273" r:id="rId10"/>
    <p:sldId id="271" r:id="rId11"/>
    <p:sldId id="272" r:id="rId12"/>
    <p:sldId id="275" r:id="rId13"/>
    <p:sldId id="274" r:id="rId14"/>
    <p:sldId id="259" r:id="rId15"/>
    <p:sldId id="260" r:id="rId16"/>
    <p:sldId id="261" r:id="rId17"/>
    <p:sldId id="276" r:id="rId18"/>
    <p:sldId id="277" r:id="rId19"/>
    <p:sldId id="278" r:id="rId20"/>
    <p:sldId id="279" r:id="rId21"/>
    <p:sldId id="281" r:id="rId22"/>
    <p:sldId id="280" r:id="rId23"/>
    <p:sldId id="262" r:id="rId24"/>
    <p:sldId id="265"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1538" autoAdjust="0"/>
  </p:normalViewPr>
  <p:slideViewPr>
    <p:cSldViewPr snapToGrid="0">
      <p:cViewPr varScale="1">
        <p:scale>
          <a:sx n="87" d="100"/>
          <a:sy n="87" d="100"/>
        </p:scale>
        <p:origin x="-11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CFC5E-D1FB-46FC-A189-11AC1A75D628}" type="datetimeFigureOut">
              <a:rPr lang="en-US" smtClean="0"/>
              <a:t>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9C70C-BD7C-415A-8361-64BB94B19FEB}" type="slidenum">
              <a:rPr lang="en-US" smtClean="0"/>
              <a:t>‹#›</a:t>
            </a:fld>
            <a:endParaRPr lang="en-US"/>
          </a:p>
        </p:txBody>
      </p:sp>
    </p:spTree>
    <p:extLst>
      <p:ext uri="{BB962C8B-B14F-4D97-AF65-F5344CB8AC3E}">
        <p14:creationId xmlns:p14="http://schemas.microsoft.com/office/powerpoint/2010/main" val="310252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glue.it/" TargetMode="External"/><Relationship Id="rId4" Type="http://schemas.openxmlformats.org/officeDocument/2006/relationships/hyperlink" Target="http://creativecommons.or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r>
              <a:rPr lang="en-US" baseline="0" dirty="0" smtClean="0"/>
              <a:t> I am Amanda Jacobs Foust, former Electronic Services Librarian for Marin County Free Library and former Library Collection Development Coordinator for </a:t>
            </a:r>
            <a:r>
              <a:rPr lang="en-US" baseline="0" dirty="0" err="1" smtClean="0"/>
              <a:t>Califa’s</a:t>
            </a:r>
            <a:r>
              <a:rPr lang="en-US" baseline="0" dirty="0" smtClean="0"/>
              <a:t> </a:t>
            </a:r>
            <a:r>
              <a:rPr lang="en-US" baseline="0" dirty="0" err="1" smtClean="0"/>
              <a:t>enki</a:t>
            </a:r>
            <a:r>
              <a:rPr lang="en-US" baseline="0" dirty="0" smtClean="0"/>
              <a:t> </a:t>
            </a:r>
            <a:r>
              <a:rPr lang="en-US" baseline="0" dirty="0" err="1" smtClean="0"/>
              <a:t>ebook</a:t>
            </a:r>
            <a:r>
              <a:rPr lang="en-US" baseline="0" dirty="0" smtClean="0"/>
              <a:t> platform. During my tenure with Marin County, I initiated or assisted in the launch of key e-Book collections; including Overdrive (not once, but three times), 3M Cloud, Baker &amp; Taylor’s Axis 360, </a:t>
            </a:r>
            <a:r>
              <a:rPr lang="en-US" baseline="0" dirty="0" err="1" smtClean="0"/>
              <a:t>enki</a:t>
            </a:r>
            <a:r>
              <a:rPr lang="en-US" baseline="0" dirty="0" smtClean="0"/>
              <a:t> Library and Hoopla for both our 10-branch county system and our consortia.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a:t>
            </a:fld>
            <a:endParaRPr lang="en-US"/>
          </a:p>
        </p:txBody>
      </p:sp>
    </p:spTree>
    <p:extLst>
      <p:ext uri="{BB962C8B-B14F-4D97-AF65-F5344CB8AC3E}">
        <p14:creationId xmlns:p14="http://schemas.microsoft.com/office/powerpoint/2010/main" val="16698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 best practice when determining a vendor is to determine what content you want. </a:t>
            </a:r>
            <a:r>
              <a:rPr lang="en-US" baseline="0" dirty="0" err="1" smtClean="0"/>
              <a:t>OverDrive</a:t>
            </a:r>
            <a:r>
              <a:rPr lang="en-US" baseline="0" dirty="0" smtClean="0"/>
              <a:t>, the largest and most-well-known of library e-book vendors provides the largest collection of titles. Baker &amp; Taylor’s Axis 360 is typically the most affordable in regards of upfront, starting costs and 3M is historically the most flexible in terms of owning content and transferring content. </a:t>
            </a:r>
            <a:r>
              <a:rPr lang="en-US" baseline="0" dirty="0" err="1" smtClean="0"/>
              <a:t>EBSCo</a:t>
            </a:r>
            <a:r>
              <a:rPr lang="en-US" baseline="0" dirty="0" smtClean="0"/>
              <a:t> eBooks has a strong non-fiction collection that was formerly the </a:t>
            </a:r>
            <a:r>
              <a:rPr lang="en-US" baseline="0" dirty="0" err="1" smtClean="0"/>
              <a:t>NetLibrary</a:t>
            </a:r>
            <a:r>
              <a:rPr lang="en-US" baseline="0" dirty="0" smtClean="0"/>
              <a:t> collection and hoopla is making a big splash in libraries as a content provider. They use a pay per use model, which intimidates many libraries out of free of spending too much budgeted money. Additionally, they provide something the other vendors have been unable to secure; which is comics.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10</a:t>
            </a:fld>
            <a:endParaRPr lang="en-US"/>
          </a:p>
        </p:txBody>
      </p:sp>
    </p:spTree>
    <p:extLst>
      <p:ext uri="{BB962C8B-B14F-4D97-AF65-F5344CB8AC3E}">
        <p14:creationId xmlns:p14="http://schemas.microsoft.com/office/powerpoint/2010/main" val="231925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We’d be remiss not to spend a few minutes on </a:t>
            </a:r>
            <a:r>
              <a:rPr lang="en-US" b="0" dirty="0" err="1" smtClean="0"/>
              <a:t>Califa’s</a:t>
            </a:r>
            <a:r>
              <a:rPr lang="en-US" b="0" dirty="0" smtClean="0"/>
              <a:t> </a:t>
            </a:r>
            <a:r>
              <a:rPr lang="en-US" b="0" dirty="0" err="1" smtClean="0"/>
              <a:t>enki</a:t>
            </a:r>
            <a:r>
              <a:rPr lang="en-US" b="0" dirty="0" smtClean="0"/>
              <a:t> project. </a:t>
            </a:r>
            <a:r>
              <a:rPr lang="en-US" b="0" dirty="0" err="1" smtClean="0"/>
              <a:t>Califa</a:t>
            </a:r>
            <a:r>
              <a:rPr lang="en-US" b="0" dirty="0" smtClean="0"/>
              <a:t>, which is a CA </a:t>
            </a:r>
            <a:r>
              <a:rPr lang="en-US" sz="1200" b="0" i="0" kern="1200" dirty="0" smtClean="0">
                <a:solidFill>
                  <a:schemeClr val="tx1"/>
                </a:solidFill>
                <a:effectLst/>
                <a:latin typeface="+mn-lt"/>
                <a:ea typeface="+mn-ea"/>
                <a:cs typeface="+mn-cs"/>
              </a:rPr>
              <a:t>non-profit multi-type library consortium which negotiates discounted rates for group purchases on behalf of it’s members, and pioneers new technological projects; such as the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enki</a:t>
            </a:r>
            <a:r>
              <a:rPr lang="en-US" sz="1200" b="0" i="0" kern="1200" baseline="0" dirty="0" smtClean="0">
                <a:solidFill>
                  <a:schemeClr val="tx1"/>
                </a:solidFill>
                <a:effectLst/>
                <a:latin typeface="+mn-lt"/>
                <a:ea typeface="+mn-ea"/>
                <a:cs typeface="+mn-cs"/>
              </a:rPr>
              <a:t> library, which began in 2012 in partnership with Contra Costa County Library. The </a:t>
            </a:r>
            <a:r>
              <a:rPr lang="en-US" sz="1200" b="0" i="0" kern="1200" baseline="0" dirty="0" err="1" smtClean="0">
                <a:solidFill>
                  <a:schemeClr val="tx1"/>
                </a:solidFill>
                <a:effectLst/>
                <a:latin typeface="+mn-lt"/>
                <a:ea typeface="+mn-ea"/>
                <a:cs typeface="+mn-cs"/>
              </a:rPr>
              <a:t>enki</a:t>
            </a:r>
            <a:r>
              <a:rPr lang="en-US" sz="1200" b="0" i="0" kern="1200" baseline="0" dirty="0" smtClean="0">
                <a:solidFill>
                  <a:schemeClr val="tx1"/>
                </a:solidFill>
                <a:effectLst/>
                <a:latin typeface="+mn-lt"/>
                <a:ea typeface="+mn-ea"/>
                <a:cs typeface="+mn-cs"/>
              </a:rPr>
              <a:t> Library is different from traditional library vendors in that it: is an </a:t>
            </a:r>
            <a:r>
              <a:rPr lang="en-US" sz="1200" b="0" kern="1200" dirty="0" smtClean="0">
                <a:solidFill>
                  <a:schemeClr val="tx1"/>
                </a:solidFill>
                <a:latin typeface="Arial" panose="020B0604020202020204" pitchFamily="34" charset="0"/>
                <a:cs typeface="Arial" panose="020B0604020202020204" pitchFamily="34" charset="0"/>
              </a:rPr>
              <a:t>eBook platform built on open source code,</a:t>
            </a:r>
            <a:r>
              <a:rPr lang="en-US" sz="1200" b="0" kern="1200" baseline="0" dirty="0" smtClean="0">
                <a:solidFill>
                  <a:schemeClr val="tx1"/>
                </a:solidFill>
                <a:latin typeface="Arial" panose="020B0604020202020204" pitchFamily="34" charset="0"/>
                <a:cs typeface="Arial" panose="020B0604020202020204" pitchFamily="34" charset="0"/>
              </a:rPr>
              <a:t> </a:t>
            </a:r>
            <a:r>
              <a:rPr lang="en-US" sz="1200" b="0" kern="1200" baseline="0" dirty="0" err="1" smtClean="0">
                <a:solidFill>
                  <a:schemeClr val="tx1"/>
                </a:solidFill>
                <a:latin typeface="Arial" panose="020B0604020202020204" pitchFamily="34" charset="0"/>
                <a:cs typeface="Arial" panose="020B0604020202020204" pitchFamily="34" charset="0"/>
              </a:rPr>
              <a:t>Califa</a:t>
            </a:r>
            <a:r>
              <a:rPr lang="en-US" sz="1200" b="0" kern="1200" dirty="0" smtClean="0">
                <a:solidFill>
                  <a:schemeClr val="tx1"/>
                </a:solidFill>
                <a:latin typeface="Arial" panose="020B0604020202020204" pitchFamily="34" charset="0"/>
                <a:cs typeface="Arial" panose="020B0604020202020204" pitchFamily="34" charset="0"/>
              </a:rPr>
              <a:t> owns all the titles,</a:t>
            </a:r>
            <a:r>
              <a:rPr lang="en-US" sz="1200" b="0" kern="1200" baseline="0" dirty="0" smtClean="0">
                <a:solidFill>
                  <a:schemeClr val="tx1"/>
                </a:solidFill>
                <a:latin typeface="Arial" panose="020B0604020202020204" pitchFamily="34" charset="0"/>
                <a:cs typeface="Arial" panose="020B0604020202020204" pitchFamily="34" charset="0"/>
              </a:rPr>
              <a:t> they only p</a:t>
            </a:r>
            <a:r>
              <a:rPr lang="en-US" sz="1200" b="0" kern="1200" dirty="0" smtClean="0">
                <a:solidFill>
                  <a:schemeClr val="tx1"/>
                </a:solidFill>
                <a:latin typeface="Arial" panose="020B0604020202020204" pitchFamily="34" charset="0"/>
                <a:cs typeface="Arial" panose="020B0604020202020204" pitchFamily="34" charset="0"/>
              </a:rPr>
              <a:t>urchase content directly from publishers</a:t>
            </a:r>
            <a:r>
              <a:rPr lang="en-US" sz="1200" b="0" kern="1200" baseline="0" dirty="0" smtClean="0">
                <a:solidFill>
                  <a:schemeClr val="tx1"/>
                </a:solidFill>
                <a:latin typeface="Arial" panose="020B0604020202020204" pitchFamily="34" charset="0"/>
                <a:cs typeface="Arial" panose="020B0604020202020204" pitchFamily="34" charset="0"/>
              </a:rPr>
              <a:t> and they</a:t>
            </a:r>
            <a:r>
              <a:rPr lang="en-US" sz="1200" b="0" kern="1200" dirty="0" smtClean="0">
                <a:solidFill>
                  <a:schemeClr val="tx1"/>
                </a:solidFill>
                <a:latin typeface="Arial" panose="020B0604020202020204" pitchFamily="34" charset="0"/>
                <a:cs typeface="Arial" panose="020B0604020202020204" pitchFamily="34" charset="0"/>
              </a:rPr>
              <a:t> never pay retail</a:t>
            </a:r>
            <a:r>
              <a:rPr lang="en-US" sz="1200" b="0" kern="1200" baseline="0" dirty="0" smtClean="0">
                <a:solidFill>
                  <a:schemeClr val="tx1"/>
                </a:solidFill>
                <a:latin typeface="Arial" panose="020B0604020202020204" pitchFamily="34" charset="0"/>
                <a:cs typeface="Arial" panose="020B0604020202020204" pitchFamily="34" charset="0"/>
              </a:rPr>
              <a:t> and it’s a shared collection. </a:t>
            </a:r>
            <a:endParaRPr lang="en-US" sz="1200" b="0" kern="120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589C70C-BD7C-415A-8361-64BB94B19FEB}" type="slidenum">
              <a:rPr lang="en-US" smtClean="0"/>
              <a:t>11</a:t>
            </a:fld>
            <a:endParaRPr lang="en-US"/>
          </a:p>
        </p:txBody>
      </p:sp>
    </p:spTree>
    <p:extLst>
      <p:ext uri="{BB962C8B-B14F-4D97-AF65-F5344CB8AC3E}">
        <p14:creationId xmlns:p14="http://schemas.microsoft.com/office/powerpoint/2010/main" val="248011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that there are other vendors out there</a:t>
            </a:r>
            <a:r>
              <a:rPr lang="en-US" baseline="0" dirty="0" smtClean="0"/>
              <a:t> that are less popular, such as the Gale Virtual Reference Library or can sometimes be overlooked, such as the Safari Tech Collection, which can be easily accessed and used; </a:t>
            </a:r>
            <a:r>
              <a:rPr lang="en-US" baseline="0" smtClean="0"/>
              <a:t>but ten</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12</a:t>
            </a:fld>
            <a:endParaRPr lang="en-US"/>
          </a:p>
        </p:txBody>
      </p:sp>
    </p:spTree>
    <p:extLst>
      <p:ext uri="{BB962C8B-B14F-4D97-AF65-F5344CB8AC3E}">
        <p14:creationId xmlns:p14="http://schemas.microsoft.com/office/powerpoint/2010/main" val="241530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talk about some policies and procedures…</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13</a:t>
            </a:fld>
            <a:endParaRPr lang="en-US"/>
          </a:p>
        </p:txBody>
      </p:sp>
    </p:spTree>
    <p:extLst>
      <p:ext uri="{BB962C8B-B14F-4D97-AF65-F5344CB8AC3E}">
        <p14:creationId xmlns:p14="http://schemas.microsoft.com/office/powerpoint/2010/main" val="257195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libraries, when publishing e-books, we have to consider not just the content (and it’s availability per the publisher), but also our vendor choice and how the interface as provided by the vendor enhances or detracts from the user’s experience. This proves to be an enormous challenge because of the wide array of technical challenges that can be present. A great vendor interface can change overnight due to a system update, a revised app or be drastically diminished (or improved upon) if the company is acquired or merged with a new vendor. It is a constantly changing and challenging environment for both the public and staff at all levels of technical comfort. Recommended budget allocation’s for </a:t>
            </a:r>
            <a:r>
              <a:rPr lang="en-US" baseline="0" dirty="0" err="1" smtClean="0"/>
              <a:t>ebooks</a:t>
            </a:r>
            <a:r>
              <a:rPr lang="en-US" baseline="0" dirty="0" smtClean="0"/>
              <a:t> is 12.7% by 2017. Your budget will also help you determine how much you can invest in expensive titles, what kind of holds ratio policy you will maintain, how you handle purchase requests and if you will be able to repurchase books on a one or two year cycle. For e-books that expire after a certain amount of time or check-outs, some librarians consider those to be self-weeding titles that don’t need to be repurchased; but, as it is a constantly changing and challenging landscape, it is something you need to carefully consider and review on an annual basis and when big changes happen (such as the recent change implemented by Penguin Random House). A recommended best practice is to form a committee or task force to discuss and consider e-book (and e-content) related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14</a:t>
            </a:fld>
            <a:endParaRPr lang="en-US"/>
          </a:p>
        </p:txBody>
      </p:sp>
    </p:spTree>
    <p:extLst>
      <p:ext uri="{BB962C8B-B14F-4D97-AF65-F5344CB8AC3E}">
        <p14:creationId xmlns:p14="http://schemas.microsoft.com/office/powerpoint/2010/main" val="1630552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important to revisit and adapt both</a:t>
            </a:r>
            <a:r>
              <a:rPr lang="en-US" baseline="0" dirty="0" smtClean="0"/>
              <a:t> your collection development and challenge policies so that they specifically include e-books and e-content. Patrons will want to know why some content is purchased as </a:t>
            </a:r>
            <a:r>
              <a:rPr lang="en-US" baseline="0" dirty="0" err="1" smtClean="0"/>
              <a:t>ebooks</a:t>
            </a:r>
            <a:r>
              <a:rPr lang="en-US" baseline="0" dirty="0" smtClean="0"/>
              <a:t>, but not as physical and vice versa and they will also challenge books in your e-book collection and you will need to consider how a challenged book process will be handled.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15</a:t>
            </a:fld>
            <a:endParaRPr lang="en-US"/>
          </a:p>
        </p:txBody>
      </p:sp>
    </p:spTree>
    <p:extLst>
      <p:ext uri="{BB962C8B-B14F-4D97-AF65-F5344CB8AC3E}">
        <p14:creationId xmlns:p14="http://schemas.microsoft.com/office/powerpoint/2010/main" val="32988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also time for us to implement routine</a:t>
            </a:r>
            <a:r>
              <a:rPr lang="en-US" baseline="0" dirty="0" smtClean="0"/>
              <a:t> weeding for our e-book collections. Some titles are timely, such as travel guides, and can be outdated and need to be removed. Some non-fiction has become inaccurate and needs to be removed. And don’t forget your expired content. It often needs to be removed when it expires. Just because the collection doesn’t take up the same physical space doesn’t mean that the collection shouldn’t have the some collection maintenance considerations. </a:t>
            </a:r>
          </a:p>
        </p:txBody>
      </p:sp>
      <p:sp>
        <p:nvSpPr>
          <p:cNvPr id="4" name="Slide Number Placeholder 3"/>
          <p:cNvSpPr>
            <a:spLocks noGrp="1"/>
          </p:cNvSpPr>
          <p:nvPr>
            <p:ph type="sldNum" sz="quarter" idx="10"/>
          </p:nvPr>
        </p:nvSpPr>
        <p:spPr/>
        <p:txBody>
          <a:bodyPr/>
          <a:lstStyle/>
          <a:p>
            <a:fld id="{F589C70C-BD7C-415A-8361-64BB94B19FEB}" type="slidenum">
              <a:rPr lang="en-US" smtClean="0"/>
              <a:t>16</a:t>
            </a:fld>
            <a:endParaRPr lang="en-US"/>
          </a:p>
        </p:txBody>
      </p:sp>
    </p:spTree>
    <p:extLst>
      <p:ext uri="{BB962C8B-B14F-4D97-AF65-F5344CB8AC3E}">
        <p14:creationId xmlns:p14="http://schemas.microsoft.com/office/powerpoint/2010/main" val="2790122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things I did in my capacity as Electronic Services Librarian at Marin County was assist</a:t>
            </a:r>
            <a:r>
              <a:rPr lang="en-US" baseline="0" dirty="0" smtClean="0"/>
              <a:t> in the creation and development of ‘eBook Academy,’ which is four two-hour sessions on our downloadable and streaming e-content for staff at all levels. Each staffer also received an iPad Mini for personal use prior to the class and is allowed to retain the iPad mini for the duration of their employment.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18</a:t>
            </a:fld>
            <a:endParaRPr lang="en-US"/>
          </a:p>
        </p:txBody>
      </p:sp>
    </p:spTree>
    <p:extLst>
      <p:ext uri="{BB962C8B-B14F-4D97-AF65-F5344CB8AC3E}">
        <p14:creationId xmlns:p14="http://schemas.microsoft.com/office/powerpoint/2010/main" val="92445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possible, encourage</a:t>
            </a:r>
            <a:r>
              <a:rPr lang="en-US" baseline="0" dirty="0" smtClean="0"/>
              <a:t> your staff and your patrons to suggest e-book titles and purchase them whenever possible. And provide them with the how and why if you cannot purchase said titles.</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19</a:t>
            </a:fld>
            <a:endParaRPr lang="en-US"/>
          </a:p>
        </p:txBody>
      </p:sp>
    </p:spTree>
    <p:extLst>
      <p:ext uri="{BB962C8B-B14F-4D97-AF65-F5344CB8AC3E}">
        <p14:creationId xmlns:p14="http://schemas.microsoft.com/office/powerpoint/2010/main" val="341568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challenging, but</a:t>
            </a:r>
            <a:r>
              <a:rPr lang="en-US" baseline="0" dirty="0" smtClean="0"/>
              <a:t> necessary to have a hierarchy of support for patrons. At MCFL we would encourage frontline staff to spend no more than 5-10 minutes assisting patrons with </a:t>
            </a:r>
            <a:r>
              <a:rPr lang="en-US" baseline="0" dirty="0" err="1" smtClean="0"/>
              <a:t>ereaders</a:t>
            </a:r>
            <a:r>
              <a:rPr lang="en-US" baseline="0" dirty="0" smtClean="0"/>
              <a:t> and </a:t>
            </a:r>
            <a:r>
              <a:rPr lang="en-US" baseline="0" dirty="0" err="1" smtClean="0"/>
              <a:t>ebooks</a:t>
            </a:r>
            <a:r>
              <a:rPr lang="en-US" baseline="0" dirty="0" smtClean="0"/>
              <a:t> before referring them either to book a personalized one-on-one appointment or to put them in touch via email to the Electronic Service department.</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20</a:t>
            </a:fld>
            <a:endParaRPr lang="en-US"/>
          </a:p>
        </p:txBody>
      </p:sp>
    </p:spTree>
    <p:extLst>
      <p:ext uri="{BB962C8B-B14F-4D97-AF65-F5344CB8AC3E}">
        <p14:creationId xmlns:p14="http://schemas.microsoft.com/office/powerpoint/2010/main" val="28498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dive into our</a:t>
            </a:r>
            <a:r>
              <a:rPr lang="en-US" baseline="0" dirty="0" smtClean="0"/>
              <a:t> first topic for today’s webinar, the value of e-books and get into the nitty, gritty of why we should collect and provide e-books at all. </a:t>
            </a:r>
          </a:p>
        </p:txBody>
      </p:sp>
      <p:sp>
        <p:nvSpPr>
          <p:cNvPr id="4" name="Slide Number Placeholder 3"/>
          <p:cNvSpPr>
            <a:spLocks noGrp="1"/>
          </p:cNvSpPr>
          <p:nvPr>
            <p:ph type="sldNum" sz="quarter" idx="10"/>
          </p:nvPr>
        </p:nvSpPr>
        <p:spPr/>
        <p:txBody>
          <a:bodyPr/>
          <a:lstStyle/>
          <a:p>
            <a:fld id="{F589C70C-BD7C-415A-8361-64BB94B19FEB}" type="slidenum">
              <a:rPr lang="en-US" smtClean="0"/>
              <a:t>2</a:t>
            </a:fld>
            <a:endParaRPr lang="en-US"/>
          </a:p>
        </p:txBody>
      </p:sp>
    </p:spTree>
    <p:extLst>
      <p:ext uri="{BB962C8B-B14F-4D97-AF65-F5344CB8AC3E}">
        <p14:creationId xmlns:p14="http://schemas.microsoft.com/office/powerpoint/2010/main" val="644196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that has become clear since the surge of </a:t>
            </a:r>
            <a:r>
              <a:rPr lang="en-US" dirty="0" err="1" smtClean="0"/>
              <a:t>ebooks</a:t>
            </a:r>
            <a:r>
              <a:rPr lang="en-US" baseline="0" dirty="0" smtClean="0"/>
              <a:t> is that publishers and libraries don’t have a great understanding about how their respective industries work. A lot of staff attend conferences such as ALA Annual and Book Expo and engage and talk with publishers at these events. I would like to encourage all staff to start broaching the subject of e-books and the challenges they face in libraries and with patrons as part of our routine vendor interactions.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21</a:t>
            </a:fld>
            <a:endParaRPr lang="en-US"/>
          </a:p>
        </p:txBody>
      </p:sp>
    </p:spTree>
    <p:extLst>
      <p:ext uri="{BB962C8B-B14F-4D97-AF65-F5344CB8AC3E}">
        <p14:creationId xmlns:p14="http://schemas.microsoft.com/office/powerpoint/2010/main" val="25649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love to hear from you your</a:t>
            </a:r>
            <a:r>
              <a:rPr lang="en-US" baseline="0" dirty="0" smtClean="0"/>
              <a:t> success from your libraries.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22</a:t>
            </a:fld>
            <a:endParaRPr lang="en-US"/>
          </a:p>
        </p:txBody>
      </p:sp>
    </p:spTree>
    <p:extLst>
      <p:ext uri="{BB962C8B-B14F-4D97-AF65-F5344CB8AC3E}">
        <p14:creationId xmlns:p14="http://schemas.microsoft.com/office/powerpoint/2010/main" val="180356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Why collect e-book</a:t>
            </a:r>
            <a:r>
              <a:rPr lang="en-US" sz="1200" kern="1200" baseline="0" dirty="0" smtClean="0">
                <a:solidFill>
                  <a:schemeClr val="tx1"/>
                </a:solidFill>
                <a:effectLst/>
                <a:latin typeface="+mn-lt"/>
                <a:ea typeface="+mn-ea"/>
                <a:cs typeface="+mn-cs"/>
              </a:rPr>
              <a:t>s at all? It’s a refrain you’ve probably all have heard from staff and patrons alike. Perhaps it’s even something you yourself question. The simplest answer is because patrons read them. Ever since the rise of e-readers with the launch and success of Amazon’s Kindle starting in 2007, e-books have been, until recently, in increasing demand by readers. Library staff, particularly those who work in traditional reference and circulation desks, deal most frequently with traditional library users who come into the library regularly and check out physical books. However, American readers, on the whole, are hybrid readers, even as e-book reading slows and print reading remains strong (Pew, see resources handout) And some patrons don’t read print at all any more and never enter a physical library building, instead, they (primarily) self-serve without any interaction with staff or coming into the building. E-book readers are avid and devoted readers who look beyond format for the content they want to read and the availability of material (88% of readers read both formats). Additionally, publishers the divide between what is published in traditional book form and in e-book means that even those that have strong preferences for one format or another must occasional dip into both formats. For example, review books or Advanced Reader’s Copy are increasingly available in e-book format. </a:t>
            </a:r>
            <a:r>
              <a:rPr lang="en-US" sz="1200" kern="1200" dirty="0" smtClean="0">
                <a:solidFill>
                  <a:schemeClr val="tx1"/>
                </a:solidFill>
                <a:effectLst/>
                <a:latin typeface="+mn-lt"/>
                <a:ea typeface="+mn-ea"/>
                <a:cs typeface="+mn-cs"/>
              </a:rPr>
              <a:t>Plug for e-readers course in April</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89C70C-BD7C-415A-8361-64BB94B19FEB}" type="slidenum">
              <a:rPr lang="en-US" smtClean="0"/>
              <a:t>3</a:t>
            </a:fld>
            <a:endParaRPr lang="en-US"/>
          </a:p>
        </p:txBody>
      </p:sp>
    </p:spTree>
    <p:extLst>
      <p:ext uri="{BB962C8B-B14F-4D97-AF65-F5344CB8AC3E}">
        <p14:creationId xmlns:p14="http://schemas.microsoft.com/office/powerpoint/2010/main" val="299254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Pew Research Center: </a:t>
            </a:r>
            <a:r>
              <a:rPr lang="en-US" sz="1200" b="0" i="0" kern="1200" dirty="0" smtClean="0">
                <a:solidFill>
                  <a:schemeClr val="tx1"/>
                </a:solidFill>
                <a:effectLst/>
                <a:latin typeface="+mn-lt"/>
                <a:ea typeface="+mn-ea"/>
                <a:cs typeface="+mn-cs"/>
              </a:rPr>
              <a:t>Overall, 36% of our sample of readers in both formats prefer e-books for a majority of the circumstances we queried, 24% prefer printed books, and 40% have no preference. Additionally: </a:t>
            </a:r>
            <a:r>
              <a:rPr lang="en-US" sz="1200" b="1" i="0" kern="1200" dirty="0" smtClean="0">
                <a:solidFill>
                  <a:schemeClr val="tx1"/>
                </a:solidFill>
                <a:effectLst/>
                <a:latin typeface="+mn-lt"/>
                <a:ea typeface="+mn-ea"/>
                <a:cs typeface="+mn-cs"/>
              </a:rPr>
              <a:t>Those who read both e-books and printed books prefer reading in the different formats under different circumstances</a:t>
            </a:r>
            <a:r>
              <a:rPr lang="en-US" sz="1200" b="0" i="0" kern="1200" dirty="0" smtClean="0">
                <a:solidFill>
                  <a:schemeClr val="tx1"/>
                </a:solidFill>
                <a:effectLst/>
                <a:latin typeface="+mn-lt"/>
                <a:ea typeface="+mn-ea"/>
                <a:cs typeface="+mn-cs"/>
              </a:rPr>
              <a:t>. One of the reasons many book lovers read in both printed and e-book formats is that they feel each format has its own virtues. In a head-to-head competition, people prefer e-books to printed books when they want speedy access and portability, but print wins out when people are reading to children and sharing books with others. When asked about reading books in bed, the verdict is split: 45% prefer reading e-books in bed, while 43% prefer print.</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4</a:t>
            </a:fld>
            <a:endParaRPr lang="en-US"/>
          </a:p>
        </p:txBody>
      </p:sp>
    </p:spTree>
    <p:extLst>
      <p:ext uri="{BB962C8B-B14F-4D97-AF65-F5344CB8AC3E}">
        <p14:creationId xmlns:p14="http://schemas.microsoft.com/office/powerpoint/2010/main" val="268047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which is to say that your community is better served and informed by having access to library e-books and your statistics will be reflective of this with increased circulations and by reaching patrons who previously rarely used the library and dedicated users.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5</a:t>
            </a:fld>
            <a:endParaRPr lang="en-US"/>
          </a:p>
        </p:txBody>
      </p:sp>
    </p:spTree>
    <p:extLst>
      <p:ext uri="{BB962C8B-B14F-4D97-AF65-F5344CB8AC3E}">
        <p14:creationId xmlns:p14="http://schemas.microsoft.com/office/powerpoint/2010/main" val="84017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for</a:t>
            </a:r>
            <a:r>
              <a:rPr lang="en-US" baseline="0" dirty="0" smtClean="0"/>
              <a:t> my family a huge part of why we are library users and e-book readers is space. We just can’t afford the physical space to store everything we read. Another consideration is time; we just can’t spend the time we’d like physically visiting local libraries or bookstores. Being able to jump online and download </a:t>
            </a:r>
            <a:r>
              <a:rPr lang="en-US" baseline="0" dirty="0" err="1" smtClean="0"/>
              <a:t>ebooks</a:t>
            </a:r>
            <a:r>
              <a:rPr lang="en-US" baseline="0" dirty="0" smtClean="0"/>
              <a:t> 24/7 makes our lives easier and </a:t>
            </a:r>
            <a:r>
              <a:rPr lang="en-US" baseline="0" dirty="0" err="1" smtClean="0"/>
              <a:t>simplier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6</a:t>
            </a:fld>
            <a:endParaRPr lang="en-US"/>
          </a:p>
        </p:txBody>
      </p:sp>
    </p:spTree>
    <p:extLst>
      <p:ext uri="{BB962C8B-B14F-4D97-AF65-F5344CB8AC3E}">
        <p14:creationId xmlns:p14="http://schemas.microsoft.com/office/powerpoint/2010/main" val="428856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discussed some of the philosophy of why libraries should provide</a:t>
            </a:r>
            <a:r>
              <a:rPr lang="en-US" baseline="0" dirty="0" smtClean="0"/>
              <a:t> e-books, let’s start delving into some of the unique complications of providing them. As many of you know, printed books can be purchased by libraries and loaned to the public under the first sale doctrine. According to ALA: without the </a:t>
            </a:r>
            <a:r>
              <a:rPr lang="en-US" sz="1200" b="0" i="0" kern="1200" baseline="0" dirty="0" err="1"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first-sale doctrine, which</a:t>
            </a:r>
            <a:r>
              <a:rPr lang="en-US" sz="1200" b="0" i="0" kern="1200" dirty="0" smtClean="0">
                <a:solidFill>
                  <a:schemeClr val="tx1"/>
                </a:solidFill>
                <a:effectLst/>
                <a:latin typeface="+mn-lt"/>
                <a:ea typeface="+mn-ea"/>
                <a:cs typeface="+mn-cs"/>
              </a:rPr>
              <a:t> allows the owner of any particular lawful copy of a copyrighted work to resell, rent, lend, or give away that copy without the copyright owner's permission… the shift to digital dissemination may give copyright owners more complete control over access to copyrighted works and in particular may eliminate the preservation benefits of widespread distribution of copies that are legally and practically transferable under the first-sale doctrine. Which</a:t>
            </a:r>
            <a:r>
              <a:rPr lang="en-US" sz="1200" b="0" i="0" kern="1200" baseline="0" dirty="0" smtClean="0">
                <a:solidFill>
                  <a:schemeClr val="tx1"/>
                </a:solidFill>
                <a:effectLst/>
                <a:latin typeface="+mn-lt"/>
                <a:ea typeface="+mn-ea"/>
                <a:cs typeface="+mn-cs"/>
              </a:rPr>
              <a:t> is why and how publishers are able to currently license or lease content rather than allowing us to outright purchase and own e-books.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7</a:t>
            </a:fld>
            <a:endParaRPr lang="en-US"/>
          </a:p>
        </p:txBody>
      </p:sp>
    </p:spTree>
    <p:extLst>
      <p:ext uri="{BB962C8B-B14F-4D97-AF65-F5344CB8AC3E}">
        <p14:creationId xmlns:p14="http://schemas.microsoft.com/office/powerpoint/2010/main" val="150458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Big Five. None</a:t>
            </a:r>
            <a:r>
              <a:rPr lang="en-US" baseline="0" dirty="0" smtClean="0"/>
              <a:t> of these are great options, particularly in regards to building and maintaining your e-book collection. It certainly requires a whole new way of thinking and considering how to spend your money while serving your community. You definitely can’t apply the same tried and true collection development principals you use for your physical collections. All are one copy, one user. For example, do you have a hold ratio for your physical books? It’s really hard to mimic your hold ratio for </a:t>
            </a:r>
            <a:r>
              <a:rPr lang="en-US" baseline="0" dirty="0" err="1" smtClean="0"/>
              <a:t>ebooks</a:t>
            </a:r>
            <a:r>
              <a:rPr lang="en-US" baseline="0" dirty="0" smtClean="0"/>
              <a:t> if they cost 3x as much as a physical copy.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8</a:t>
            </a:fld>
            <a:endParaRPr lang="en-US"/>
          </a:p>
        </p:txBody>
      </p:sp>
    </p:spTree>
    <p:extLst>
      <p:ext uri="{BB962C8B-B14F-4D97-AF65-F5344CB8AC3E}">
        <p14:creationId xmlns:p14="http://schemas.microsoft.com/office/powerpoint/2010/main" val="13502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 the Big</a:t>
            </a:r>
            <a:r>
              <a:rPr lang="en-US" baseline="0" dirty="0" smtClean="0"/>
              <a:t> Five, publishers are more flexible, but within the confines of </a:t>
            </a:r>
            <a:r>
              <a:rPr lang="en-US" baseline="0" dirty="0" err="1" smtClean="0"/>
              <a:t>ebook</a:t>
            </a:r>
            <a:r>
              <a:rPr lang="en-US" baseline="0" dirty="0" smtClean="0"/>
              <a:t> vendors for libraries, it is difficult for libraries to self-manage the content they could own and manage. The </a:t>
            </a:r>
            <a:r>
              <a:rPr lang="en-US" sz="1200" b="0" i="0" kern="1200" dirty="0" smtClean="0">
                <a:solidFill>
                  <a:schemeClr val="tx1"/>
                </a:solidFill>
                <a:effectLst/>
                <a:latin typeface="+mn-lt"/>
                <a:ea typeface="+mn-ea"/>
                <a:cs typeface="+mn-cs"/>
              </a:rPr>
              <a:t>Open e-Books initiative (The Open eBooks initiative will make over $250 million in popular e-books from major publishers available, for free, to children from low-income families via an app. The Open eBooks app is being developed by the New York Public Library, which is partnering with the Digital Public Library of America</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First Book to curate and deliver the e-books to students from low-income families.), the Digital Public Library of America, the Library Simplified app ( It is intended to work and integrate with technologies and systems common to libraries such as an Integrated Library System/Library Management Systems (ILS/LMS), Online Public Access Catalogue (OPAC) or Single Sign On (SSO) credential management system or commercial eBook hosting and distribution service such as Overdrive, Baker &amp; Taylor's Access 360, or 3M Cloud Library.),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Unglue.it</a:t>
            </a:r>
            <a:r>
              <a:rPr lang="en-US" sz="1200" b="0" i="0"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3"/>
              </a:rPr>
              <a:t>Unglue.it</a:t>
            </a:r>
            <a:r>
              <a:rPr lang="en-US" sz="1200" b="0" i="0" kern="1200" dirty="0" smtClean="0">
                <a:solidFill>
                  <a:schemeClr val="tx1"/>
                </a:solidFill>
                <a:effectLst/>
                <a:latin typeface="+mn-lt"/>
                <a:ea typeface="+mn-ea"/>
                <a:cs typeface="+mn-cs"/>
              </a:rPr>
              <a:t> is a place for individuals and institutions to join together to make </a:t>
            </a:r>
            <a:r>
              <a:rPr lang="en-US" sz="1200" b="0" i="0" kern="1200" dirty="0" err="1" smtClean="0">
                <a:solidFill>
                  <a:schemeClr val="tx1"/>
                </a:solidFill>
                <a:effectLst/>
                <a:latin typeface="+mn-lt"/>
                <a:ea typeface="+mn-ea"/>
                <a:cs typeface="+mn-cs"/>
              </a:rPr>
              <a:t>ebooks</a:t>
            </a:r>
            <a:r>
              <a:rPr lang="en-US" sz="1200" b="0" i="0" kern="1200" dirty="0" smtClean="0">
                <a:solidFill>
                  <a:schemeClr val="tx1"/>
                </a:solidFill>
                <a:effectLst/>
                <a:latin typeface="+mn-lt"/>
                <a:ea typeface="+mn-ea"/>
                <a:cs typeface="+mn-cs"/>
              </a:rPr>
              <a:t> free to the world. We work together to support authors, publishers, or other rights holders who want their </a:t>
            </a:r>
            <a:r>
              <a:rPr lang="en-US" sz="1200" b="0" i="0" kern="1200" dirty="0" err="1" smtClean="0">
                <a:solidFill>
                  <a:schemeClr val="tx1"/>
                </a:solidFill>
                <a:effectLst/>
                <a:latin typeface="+mn-lt"/>
                <a:ea typeface="+mn-ea"/>
                <a:cs typeface="+mn-cs"/>
              </a:rPr>
              <a:t>ebooks</a:t>
            </a:r>
            <a:r>
              <a:rPr lang="en-US" sz="1200" b="0" i="0" kern="1200" dirty="0" smtClean="0">
                <a:solidFill>
                  <a:schemeClr val="tx1"/>
                </a:solidFill>
                <a:effectLst/>
                <a:latin typeface="+mn-lt"/>
                <a:ea typeface="+mn-ea"/>
                <a:cs typeface="+mn-cs"/>
              </a:rPr>
              <a:t> to be free. We support </a:t>
            </a:r>
            <a:r>
              <a:rPr lang="en-US" sz="1200" b="1" i="0" u="none" strike="noStrike" kern="1200" dirty="0" smtClean="0">
                <a:solidFill>
                  <a:schemeClr val="tx1"/>
                </a:solidFill>
                <a:effectLst/>
                <a:latin typeface="+mn-lt"/>
                <a:ea typeface="+mn-ea"/>
                <a:cs typeface="+mn-cs"/>
                <a:hlinkClick r:id="rId4"/>
              </a:rPr>
              <a:t>Creative Commons</a:t>
            </a:r>
            <a:r>
              <a:rPr lang="en-US" sz="1200" b="0" i="0" kern="1200" dirty="0" smtClean="0">
                <a:solidFill>
                  <a:schemeClr val="tx1"/>
                </a:solidFill>
                <a:effectLst/>
                <a:latin typeface="+mn-lt"/>
                <a:ea typeface="+mn-ea"/>
                <a:cs typeface="+mn-cs"/>
              </a:rPr>
              <a:t> licensing as an enabling tool to "unglue" the </a:t>
            </a:r>
            <a:r>
              <a:rPr lang="en-US" sz="1200" b="0" i="0" kern="1200" dirty="0" err="1" smtClean="0">
                <a:solidFill>
                  <a:schemeClr val="tx1"/>
                </a:solidFill>
                <a:effectLst/>
                <a:latin typeface="+mn-lt"/>
                <a:ea typeface="+mn-ea"/>
                <a:cs typeface="+mn-cs"/>
              </a:rPr>
              <a:t>ebooks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and Internet Archive are all resources that try and address these issues. Free eBooks can be found and linked from your library’s website and catalog. For free (and legal) e-book collections, try </a:t>
            </a:r>
            <a:r>
              <a:rPr lang="en-US" sz="1200" b="0" i="0" kern="1200" baseline="0" dirty="0" err="1" smtClean="0">
                <a:solidFill>
                  <a:schemeClr val="tx1"/>
                </a:solidFill>
                <a:effectLst/>
                <a:latin typeface="+mn-lt"/>
                <a:ea typeface="+mn-ea"/>
                <a:cs typeface="+mn-cs"/>
              </a:rPr>
              <a:t>Baen</a:t>
            </a:r>
            <a:r>
              <a:rPr lang="en-US" sz="1200" b="0" i="0" kern="1200" baseline="0" dirty="0" smtClean="0">
                <a:solidFill>
                  <a:schemeClr val="tx1"/>
                </a:solidFill>
                <a:effectLst/>
                <a:latin typeface="+mn-lt"/>
                <a:ea typeface="+mn-ea"/>
                <a:cs typeface="+mn-cs"/>
              </a:rPr>
              <a:t> Free Library, </a:t>
            </a:r>
            <a:r>
              <a:rPr lang="en-US" sz="1200" b="0" i="0" kern="1200" baseline="0" dirty="0" err="1" smtClean="0">
                <a:solidFill>
                  <a:schemeClr val="tx1"/>
                </a:solidFill>
                <a:effectLst/>
                <a:latin typeface="+mn-lt"/>
                <a:ea typeface="+mn-ea"/>
                <a:cs typeface="+mn-cs"/>
              </a:rPr>
              <a:t>Feedbooks</a:t>
            </a:r>
            <a:r>
              <a:rPr lang="en-US" sz="1200" b="0" i="0" kern="1200" baseline="0" dirty="0" smtClean="0">
                <a:solidFill>
                  <a:schemeClr val="tx1"/>
                </a:solidFill>
                <a:effectLst/>
                <a:latin typeface="+mn-lt"/>
                <a:ea typeface="+mn-ea"/>
                <a:cs typeface="+mn-cs"/>
              </a:rPr>
              <a:t>, Project Gutenberg, </a:t>
            </a:r>
            <a:r>
              <a:rPr lang="en-US" sz="1200" b="0" i="0" kern="1200" baseline="0" dirty="0" err="1" smtClean="0">
                <a:solidFill>
                  <a:schemeClr val="tx1"/>
                </a:solidFill>
                <a:effectLst/>
                <a:latin typeface="+mn-lt"/>
                <a:ea typeface="+mn-ea"/>
                <a:cs typeface="+mn-cs"/>
              </a:rPr>
              <a:t>Bartelby</a:t>
            </a:r>
            <a:r>
              <a:rPr lang="en-US" sz="1200" b="0" i="0" kern="1200" baseline="0" dirty="0" smtClean="0">
                <a:solidFill>
                  <a:schemeClr val="tx1"/>
                </a:solidFill>
                <a:effectLst/>
                <a:latin typeface="+mn-lt"/>
                <a:ea typeface="+mn-ea"/>
                <a:cs typeface="+mn-cs"/>
              </a:rPr>
              <a:t> and Open Library. Links for all of these are available in the resource sheet. </a:t>
            </a:r>
            <a:endParaRPr lang="en-US" dirty="0"/>
          </a:p>
        </p:txBody>
      </p:sp>
      <p:sp>
        <p:nvSpPr>
          <p:cNvPr id="4" name="Slide Number Placeholder 3"/>
          <p:cNvSpPr>
            <a:spLocks noGrp="1"/>
          </p:cNvSpPr>
          <p:nvPr>
            <p:ph type="sldNum" sz="quarter" idx="10"/>
          </p:nvPr>
        </p:nvSpPr>
        <p:spPr/>
        <p:txBody>
          <a:bodyPr/>
          <a:lstStyle/>
          <a:p>
            <a:fld id="{F589C70C-BD7C-415A-8361-64BB94B19FEB}" type="slidenum">
              <a:rPr lang="en-US" smtClean="0"/>
              <a:t>9</a:t>
            </a:fld>
            <a:endParaRPr lang="en-US"/>
          </a:p>
        </p:txBody>
      </p:sp>
    </p:spTree>
    <p:extLst>
      <p:ext uri="{BB962C8B-B14F-4D97-AF65-F5344CB8AC3E}">
        <p14:creationId xmlns:p14="http://schemas.microsoft.com/office/powerpoint/2010/main" val="405783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2/8/16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png"/><Relationship Id="rId6" Type="http://schemas.openxmlformats.org/officeDocument/2006/relationships/image" Target="../media/image15.jpg"/><Relationship Id="rId7"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hyperlink" Target="http://www.likesbooks.com/blog/?p=11195"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hyperlink" Target="http://www.tylershores.com/2015/05/11/president-obamas-250-million-ebook-program-the-good-the-bad-and-the-maybe"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s://www.pinterest.com/source/librarynews.blogs.lincoln.ac.uk"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hyperlink" Target="http://blogs.overdrive.com/promotional-ideas/2013/01/03/give-your-ebooks-a-physical-presence-sacramento-public-library-shares-marketing-ideas"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hyperlink" Target="http://www.techtimes.com/articles/73797/20150803/brain-training-ipad-game-helps-improve-life-of-schizophrenia-patients.ht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hyperlink" Target="http://publishingperspectives.com/2013/10/enthrill-reimagines-the-original-discovery-engine-for-ebooks/%23.VqaTSvkrK00"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hyperlink" Target="http://whatareyoureadingblog.com/tag/display-ideas"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hyperlink" Target="http://thefreightdude.com/blog/2015/05/29/ala-freight-shipping-to-san-francisco-ca"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hyperlink" Target="https://www.pinterest.com/TheNRP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hyperlink" Target="http://raeganhuston.com/doggy-did-you-know-edition-2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manda@amandajacobsfoust.com" TargetMode="External"/><Relationship Id="rId4" Type="http://schemas.openxmlformats.org/officeDocument/2006/relationships/hyperlink" Target="http://www.amandajacobsfoust.com/" TargetMode="External"/><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briannaejackson.wordpress.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fieldglass.com/resources/ebook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childrensliteracylab.org/story/_1805"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s://www.istorybooks.co/blog/childrens-stories-online/reading-kids-ebooks-good-printed-book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teste.tinegociosse.com.br/2014/02/13/efeitos-da-tecnologia-intelectual-em-nossos-cerebros-web"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70" y="4711068"/>
            <a:ext cx="8180915" cy="1948401"/>
          </a:xfrm>
        </p:spPr>
        <p:txBody>
          <a:bodyPr>
            <a:normAutofit/>
          </a:bodyPr>
          <a:lstStyle/>
          <a:p>
            <a:r>
              <a:rPr lang="en-US" sz="6000" cap="none" dirty="0" smtClean="0"/>
              <a:t>Building An E-book Collection</a:t>
            </a:r>
            <a:r>
              <a:rPr lang="en-US" cap="none" dirty="0" smtClean="0"/>
              <a:t/>
            </a:r>
            <a:br>
              <a:rPr lang="en-US" cap="none" dirty="0" smtClean="0"/>
            </a:br>
            <a:r>
              <a:rPr lang="en-US" sz="3200" cap="none" dirty="0" smtClean="0"/>
              <a:t>An Infopeople Webinar</a:t>
            </a:r>
            <a:endParaRPr lang="en-US" sz="3600" cap="none" dirty="0"/>
          </a:p>
        </p:txBody>
      </p:sp>
      <p:sp>
        <p:nvSpPr>
          <p:cNvPr id="3" name="Subtitle 2"/>
          <p:cNvSpPr>
            <a:spLocks noGrp="1"/>
          </p:cNvSpPr>
          <p:nvPr>
            <p:ph type="subTitle" idx="1"/>
          </p:nvPr>
        </p:nvSpPr>
        <p:spPr/>
        <p:txBody>
          <a:bodyPr/>
          <a:lstStyle/>
          <a:p>
            <a:r>
              <a:rPr lang="en-US" dirty="0" smtClean="0"/>
              <a:t>Amanda Jacobs Foust</a:t>
            </a:r>
          </a:p>
          <a:p>
            <a:r>
              <a:rPr lang="en-US" dirty="0" smtClean="0"/>
              <a:t>Consultant</a:t>
            </a:r>
          </a:p>
          <a:p>
            <a:endParaRPr lang="en-US" dirty="0"/>
          </a:p>
          <a:p>
            <a:r>
              <a:rPr lang="en-US" dirty="0" smtClean="0"/>
              <a:t>February 9, 2016</a:t>
            </a:r>
          </a:p>
        </p:txBody>
      </p:sp>
    </p:spTree>
    <p:extLst>
      <p:ext uri="{BB962C8B-B14F-4D97-AF65-F5344CB8AC3E}">
        <p14:creationId xmlns:p14="http://schemas.microsoft.com/office/powerpoint/2010/main" val="229560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cap="none" dirty="0" smtClean="0"/>
              <a:t>E-book Vendors For Libraries</a:t>
            </a:r>
            <a:endParaRPr lang="en-US" sz="5400" cap="none" dirty="0"/>
          </a:p>
        </p:txBody>
      </p:sp>
      <p:pic>
        <p:nvPicPr>
          <p:cNvPr id="4" name="Content Placeholder 3"/>
          <p:cNvPicPr>
            <a:picLocks noGrp="1" noChangeAspect="1"/>
          </p:cNvPicPr>
          <p:nvPr>
            <p:ph idx="1"/>
          </p:nvPr>
        </p:nvPicPr>
        <p:blipFill>
          <a:blip r:embed="rId3"/>
          <a:stretch>
            <a:fillRect/>
          </a:stretch>
        </p:blipFill>
        <p:spPr>
          <a:xfrm>
            <a:off x="1771266" y="2073115"/>
            <a:ext cx="1752600" cy="2162175"/>
          </a:xfrm>
        </p:spPr>
      </p:pic>
      <p:pic>
        <p:nvPicPr>
          <p:cNvPr id="5" name="Picture 4"/>
          <p:cNvPicPr>
            <a:picLocks noChangeAspect="1"/>
          </p:cNvPicPr>
          <p:nvPr/>
        </p:nvPicPr>
        <p:blipFill>
          <a:blip r:embed="rId4"/>
          <a:stretch>
            <a:fillRect/>
          </a:stretch>
        </p:blipFill>
        <p:spPr>
          <a:xfrm>
            <a:off x="3821118" y="2092743"/>
            <a:ext cx="2143125" cy="2143125"/>
          </a:xfrm>
          <a:prstGeom prst="rect">
            <a:avLst/>
          </a:prstGeom>
        </p:spPr>
      </p:pic>
      <p:pic>
        <p:nvPicPr>
          <p:cNvPr id="6" name="Picture 5"/>
          <p:cNvPicPr>
            <a:picLocks noChangeAspect="1"/>
          </p:cNvPicPr>
          <p:nvPr/>
        </p:nvPicPr>
        <p:blipFill>
          <a:blip r:embed="rId5"/>
          <a:stretch>
            <a:fillRect/>
          </a:stretch>
        </p:blipFill>
        <p:spPr>
          <a:xfrm>
            <a:off x="5952272" y="2187703"/>
            <a:ext cx="2380952" cy="1904762"/>
          </a:xfrm>
          <a:prstGeom prst="rect">
            <a:avLst/>
          </a:prstGeom>
        </p:spPr>
      </p:pic>
      <p:pic>
        <p:nvPicPr>
          <p:cNvPr id="7" name="Picture 6"/>
          <p:cNvPicPr>
            <a:picLocks noChangeAspect="1"/>
          </p:cNvPicPr>
          <p:nvPr/>
        </p:nvPicPr>
        <p:blipFill>
          <a:blip r:embed="rId6"/>
          <a:stretch>
            <a:fillRect/>
          </a:stretch>
        </p:blipFill>
        <p:spPr>
          <a:xfrm>
            <a:off x="4471987" y="4793579"/>
            <a:ext cx="3248025" cy="1409700"/>
          </a:xfrm>
          <a:prstGeom prst="rect">
            <a:avLst/>
          </a:prstGeom>
        </p:spPr>
      </p:pic>
      <p:pic>
        <p:nvPicPr>
          <p:cNvPr id="8" name="Picture 7"/>
          <p:cNvPicPr>
            <a:picLocks noChangeAspect="1"/>
          </p:cNvPicPr>
          <p:nvPr/>
        </p:nvPicPr>
        <p:blipFill>
          <a:blip r:embed="rId7"/>
          <a:stretch>
            <a:fillRect/>
          </a:stretch>
        </p:blipFill>
        <p:spPr>
          <a:xfrm>
            <a:off x="8333224" y="2282834"/>
            <a:ext cx="1143000" cy="1714500"/>
          </a:xfrm>
          <a:prstGeom prst="rect">
            <a:avLst/>
          </a:prstGeom>
        </p:spPr>
      </p:pic>
    </p:spTree>
    <p:extLst>
      <p:ext uri="{BB962C8B-B14F-4D97-AF65-F5344CB8AC3E}">
        <p14:creationId xmlns:p14="http://schemas.microsoft.com/office/powerpoint/2010/main" val="241025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cap="none" dirty="0" err="1" smtClean="0"/>
              <a:t>Califa’s</a:t>
            </a:r>
            <a:r>
              <a:rPr lang="en-US" sz="6000" cap="none" dirty="0" smtClean="0"/>
              <a:t> </a:t>
            </a:r>
            <a:r>
              <a:rPr lang="en-US" sz="6000" cap="none" dirty="0" err="1" smtClean="0"/>
              <a:t>Enki</a:t>
            </a:r>
            <a:r>
              <a:rPr lang="en-US" sz="6000" cap="none" dirty="0" smtClean="0"/>
              <a:t> Library</a:t>
            </a:r>
            <a:endParaRPr lang="en-US" sz="6000" cap="none" dirty="0"/>
          </a:p>
        </p:txBody>
      </p:sp>
      <p:pic>
        <p:nvPicPr>
          <p:cNvPr id="4" name="Content Placeholder 3"/>
          <p:cNvPicPr>
            <a:picLocks noGrp="1" noChangeAspect="1"/>
          </p:cNvPicPr>
          <p:nvPr>
            <p:ph idx="1"/>
          </p:nvPr>
        </p:nvPicPr>
        <p:blipFill>
          <a:blip r:embed="rId3"/>
          <a:stretch>
            <a:fillRect/>
          </a:stretch>
        </p:blipFill>
        <p:spPr>
          <a:xfrm>
            <a:off x="1024128" y="2105533"/>
            <a:ext cx="8781609" cy="4018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640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solidFill>
                  <a:schemeClr val="accent2">
                    <a:lumMod val="75000"/>
                  </a:schemeClr>
                </a:solidFill>
              </a:rPr>
              <a:t>CHAT</a:t>
            </a:r>
            <a:r>
              <a:rPr lang="en-US" dirty="0">
                <a:solidFill>
                  <a:schemeClr val="accent2">
                    <a:lumMod val="75000"/>
                  </a:schemeClr>
                </a:solidFill>
              </a:rPr>
              <a:t>: </a:t>
            </a:r>
            <a:r>
              <a:rPr lang="en-US" dirty="0" smtClean="0">
                <a:solidFill>
                  <a:schemeClr val="accent2">
                    <a:lumMod val="75000"/>
                  </a:schemeClr>
                </a:solidFill>
              </a:rPr>
              <a:t/>
            </a:r>
            <a:br>
              <a:rPr lang="en-US" dirty="0" smtClean="0">
                <a:solidFill>
                  <a:schemeClr val="accent2">
                    <a:lumMod val="75000"/>
                  </a:schemeClr>
                </a:solidFill>
              </a:rPr>
            </a:br>
            <a:r>
              <a:rPr lang="en-US" cap="none" dirty="0" smtClean="0">
                <a:solidFill>
                  <a:schemeClr val="accent2">
                    <a:lumMod val="75000"/>
                  </a:schemeClr>
                </a:solidFill>
              </a:rPr>
              <a:t>Other Vendors Your Library Offers?</a:t>
            </a:r>
            <a:r>
              <a:rPr lang="en-US" cap="none" dirty="0" smtClean="0"/>
              <a:t/>
            </a:r>
            <a:br>
              <a:rPr lang="en-US" cap="none" dirty="0" smtClean="0"/>
            </a:br>
            <a:endParaRPr lang="en-US" cap="none" dirty="0"/>
          </a:p>
        </p:txBody>
      </p:sp>
      <p:pic>
        <p:nvPicPr>
          <p:cNvPr id="4" name="Content Placeholder 3"/>
          <p:cNvPicPr>
            <a:picLocks noGrp="1" noChangeAspect="1"/>
          </p:cNvPicPr>
          <p:nvPr>
            <p:ph idx="1"/>
          </p:nvPr>
        </p:nvPicPr>
        <p:blipFill>
          <a:blip r:embed="rId3"/>
          <a:stretch>
            <a:fillRect/>
          </a:stretch>
        </p:blipFill>
        <p:spPr>
          <a:xfrm>
            <a:off x="3635668" y="2255521"/>
            <a:ext cx="4593933" cy="3315100"/>
          </a:xfrm>
        </p:spPr>
      </p:pic>
      <p:sp>
        <p:nvSpPr>
          <p:cNvPr id="5" name="Rectangle 4"/>
          <p:cNvSpPr/>
          <p:nvPr/>
        </p:nvSpPr>
        <p:spPr>
          <a:xfrm>
            <a:off x="5940987" y="5554397"/>
            <a:ext cx="2052165" cy="215444"/>
          </a:xfrm>
          <a:prstGeom prst="rect">
            <a:avLst/>
          </a:prstGeom>
        </p:spPr>
        <p:txBody>
          <a:bodyPr wrap="none">
            <a:spAutoFit/>
          </a:bodyPr>
          <a:lstStyle/>
          <a:p>
            <a:r>
              <a:rPr lang="en-US" sz="800" dirty="0">
                <a:hlinkClick r:id="rId4"/>
              </a:rPr>
              <a:t>http://www.likesbooks.com/blog/?</a:t>
            </a:r>
            <a:r>
              <a:rPr lang="en-US" sz="800" dirty="0" smtClean="0">
                <a:hlinkClick r:id="rId4"/>
              </a:rPr>
              <a:t>p=11195</a:t>
            </a:r>
            <a:r>
              <a:rPr lang="en-US" sz="800" dirty="0" smtClean="0"/>
              <a:t> </a:t>
            </a:r>
            <a:endParaRPr lang="en-US" sz="800" dirty="0"/>
          </a:p>
        </p:txBody>
      </p:sp>
    </p:spTree>
    <p:extLst>
      <p:ext uri="{BB962C8B-B14F-4D97-AF65-F5344CB8AC3E}">
        <p14:creationId xmlns:p14="http://schemas.microsoft.com/office/powerpoint/2010/main" val="160535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cap="none" dirty="0" smtClean="0"/>
              <a:t>Policies &amp; Procedures</a:t>
            </a:r>
            <a:endParaRPr lang="en-US" sz="5400" cap="none" dirty="0"/>
          </a:p>
        </p:txBody>
      </p:sp>
    </p:spTree>
    <p:extLst>
      <p:ext uri="{BB962C8B-B14F-4D97-AF65-F5344CB8AC3E}">
        <p14:creationId xmlns:p14="http://schemas.microsoft.com/office/powerpoint/2010/main" val="308883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818181" cy="1499616"/>
          </a:xfrm>
        </p:spPr>
        <p:txBody>
          <a:bodyPr>
            <a:normAutofit/>
          </a:bodyPr>
          <a:lstStyle/>
          <a:p>
            <a:pPr lvl="0"/>
            <a:r>
              <a:rPr lang="en-US" sz="5400" cap="none" dirty="0" smtClean="0"/>
              <a:t>How To Determine Which </a:t>
            </a:r>
            <a:br>
              <a:rPr lang="en-US" sz="5400" cap="none" dirty="0" smtClean="0"/>
            </a:br>
            <a:r>
              <a:rPr lang="en-US" sz="5400" cap="none" dirty="0" smtClean="0"/>
              <a:t>E-books To Buy </a:t>
            </a:r>
            <a:endParaRPr lang="en-US" sz="5400" cap="none" dirty="0"/>
          </a:p>
        </p:txBody>
      </p:sp>
      <p:pic>
        <p:nvPicPr>
          <p:cNvPr id="4" name="Content Placeholder 3"/>
          <p:cNvPicPr>
            <a:picLocks noGrp="1" noChangeAspect="1"/>
          </p:cNvPicPr>
          <p:nvPr>
            <p:ph idx="1"/>
          </p:nvPr>
        </p:nvPicPr>
        <p:blipFill>
          <a:blip r:embed="rId3"/>
          <a:stretch>
            <a:fillRect/>
          </a:stretch>
        </p:blipFill>
        <p:spPr>
          <a:xfrm>
            <a:off x="3018880" y="2129268"/>
            <a:ext cx="5730377" cy="4022725"/>
          </a:xfrm>
        </p:spPr>
      </p:pic>
      <p:sp>
        <p:nvSpPr>
          <p:cNvPr id="5" name="Rectangle 4"/>
          <p:cNvSpPr/>
          <p:nvPr/>
        </p:nvSpPr>
        <p:spPr>
          <a:xfrm>
            <a:off x="3589416" y="6113732"/>
            <a:ext cx="6096000" cy="215444"/>
          </a:xfrm>
          <a:prstGeom prst="rect">
            <a:avLst/>
          </a:prstGeom>
        </p:spPr>
        <p:txBody>
          <a:bodyPr>
            <a:spAutoFit/>
          </a:bodyPr>
          <a:lstStyle/>
          <a:p>
            <a:r>
              <a:rPr lang="en-US" sz="800" dirty="0">
                <a:hlinkClick r:id="rId4"/>
              </a:rPr>
              <a:t>http://</a:t>
            </a:r>
            <a:r>
              <a:rPr lang="en-US" sz="800" dirty="0" smtClean="0">
                <a:hlinkClick r:id="rId4"/>
              </a:rPr>
              <a:t>www.tylershores.com/2015/05/11/president-obamas-250-million-ebook-program-the-good-the-bad-and-the-maybe</a:t>
            </a:r>
            <a:r>
              <a:rPr lang="en-US" sz="800" dirty="0" smtClean="0"/>
              <a:t> </a:t>
            </a:r>
            <a:endParaRPr lang="en-US" sz="800" dirty="0"/>
          </a:p>
        </p:txBody>
      </p:sp>
    </p:spTree>
    <p:extLst>
      <p:ext uri="{BB962C8B-B14F-4D97-AF65-F5344CB8AC3E}">
        <p14:creationId xmlns:p14="http://schemas.microsoft.com/office/powerpoint/2010/main" val="358180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07604" cy="1499616"/>
          </a:xfrm>
        </p:spPr>
        <p:txBody>
          <a:bodyPr>
            <a:normAutofit/>
          </a:bodyPr>
          <a:lstStyle/>
          <a:p>
            <a:r>
              <a:rPr lang="en-US" sz="4800" cap="none" dirty="0" smtClean="0"/>
              <a:t>Collection Development &amp; </a:t>
            </a:r>
            <a:br>
              <a:rPr lang="en-US" sz="4800" cap="none" dirty="0" smtClean="0"/>
            </a:br>
            <a:r>
              <a:rPr lang="en-US" sz="4800" cap="none" dirty="0" smtClean="0"/>
              <a:t>Challenge Policies For E-books</a:t>
            </a:r>
            <a:endParaRPr lang="en-US" sz="4800" cap="none" dirty="0"/>
          </a:p>
        </p:txBody>
      </p:sp>
      <p:pic>
        <p:nvPicPr>
          <p:cNvPr id="8" name="Content Placeholder 7"/>
          <p:cNvPicPr>
            <a:picLocks noGrp="1" noChangeAspect="1"/>
          </p:cNvPicPr>
          <p:nvPr>
            <p:ph idx="1"/>
          </p:nvPr>
        </p:nvPicPr>
        <p:blipFill>
          <a:blip r:embed="rId3"/>
          <a:stretch>
            <a:fillRect/>
          </a:stretch>
        </p:blipFill>
        <p:spPr>
          <a:xfrm>
            <a:off x="4374356" y="2118659"/>
            <a:ext cx="3019425" cy="4019550"/>
          </a:xfrm>
        </p:spPr>
      </p:pic>
      <p:sp>
        <p:nvSpPr>
          <p:cNvPr id="3" name="Rectangle 2"/>
          <p:cNvSpPr/>
          <p:nvPr/>
        </p:nvSpPr>
        <p:spPr>
          <a:xfrm>
            <a:off x="5803239" y="6095556"/>
            <a:ext cx="6096000" cy="461665"/>
          </a:xfrm>
          <a:prstGeom prst="rect">
            <a:avLst/>
          </a:prstGeom>
        </p:spPr>
        <p:txBody>
          <a:bodyPr>
            <a:spAutoFit/>
          </a:bodyPr>
          <a:lstStyle/>
          <a:p>
            <a:r>
              <a:rPr lang="en-US" sz="800" b="1" dirty="0">
                <a:solidFill>
                  <a:srgbClr val="444444"/>
                </a:solidFill>
                <a:latin typeface="Helvetica" panose="020B0604020202020204" pitchFamily="34" charset="0"/>
                <a:hlinkClick r:id="rId4"/>
              </a:rPr>
              <a:t>librarynews.blogs.lincoln.ac.uk</a:t>
            </a:r>
          </a:p>
          <a:p>
            <a:r>
              <a:rPr lang="en-US" sz="800" dirty="0"/>
              <a:t/>
            </a:r>
            <a:br>
              <a:rPr lang="en-US" sz="800" dirty="0"/>
            </a:br>
            <a:endParaRPr lang="en-US" sz="800" dirty="0"/>
          </a:p>
        </p:txBody>
      </p:sp>
    </p:spTree>
    <p:extLst>
      <p:ext uri="{BB962C8B-B14F-4D97-AF65-F5344CB8AC3E}">
        <p14:creationId xmlns:p14="http://schemas.microsoft.com/office/powerpoint/2010/main" val="207207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cap="none" dirty="0" smtClean="0"/>
              <a:t>Weeding E-books</a:t>
            </a:r>
            <a:endParaRPr lang="en-US" sz="6000" cap="none" dirty="0"/>
          </a:p>
        </p:txBody>
      </p:sp>
      <p:pic>
        <p:nvPicPr>
          <p:cNvPr id="4" name="Content Placeholder 3"/>
          <p:cNvPicPr>
            <a:picLocks noGrp="1" noChangeAspect="1"/>
          </p:cNvPicPr>
          <p:nvPr>
            <p:ph idx="1"/>
          </p:nvPr>
        </p:nvPicPr>
        <p:blipFill>
          <a:blip r:embed="rId3"/>
          <a:stretch>
            <a:fillRect/>
          </a:stretch>
        </p:blipFill>
        <p:spPr>
          <a:xfrm>
            <a:off x="3026569" y="2409997"/>
            <a:ext cx="5715000" cy="2619375"/>
          </a:xfrm>
        </p:spPr>
      </p:pic>
      <p:sp>
        <p:nvSpPr>
          <p:cNvPr id="5" name="Rectangle 4"/>
          <p:cNvSpPr/>
          <p:nvPr/>
        </p:nvSpPr>
        <p:spPr>
          <a:xfrm>
            <a:off x="3240502" y="4932955"/>
            <a:ext cx="5434268" cy="338554"/>
          </a:xfrm>
          <a:prstGeom prst="rect">
            <a:avLst/>
          </a:prstGeom>
        </p:spPr>
        <p:txBody>
          <a:bodyPr wrap="square">
            <a:spAutoFit/>
          </a:bodyPr>
          <a:lstStyle/>
          <a:p>
            <a:r>
              <a:rPr lang="en-US" sz="800" dirty="0">
                <a:hlinkClick r:id="rId4"/>
              </a:rPr>
              <a:t>http://</a:t>
            </a:r>
            <a:r>
              <a:rPr lang="en-US" sz="800" dirty="0" smtClean="0">
                <a:hlinkClick r:id="rId4"/>
              </a:rPr>
              <a:t>blogs.overdrive.com/promotional-ideas/2013/01/03/give-your-ebooks-a-physical-presence-sacramento-public-library-shares-marketing-ideas</a:t>
            </a:r>
            <a:r>
              <a:rPr lang="en-US" sz="800" dirty="0"/>
              <a:t> </a:t>
            </a:r>
          </a:p>
        </p:txBody>
      </p:sp>
    </p:spTree>
    <p:extLst>
      <p:ext uri="{BB962C8B-B14F-4D97-AF65-F5344CB8AC3E}">
        <p14:creationId xmlns:p14="http://schemas.microsoft.com/office/powerpoint/2010/main" val="299359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cap="none" dirty="0" smtClean="0"/>
              <a:t>Best Practices</a:t>
            </a:r>
            <a:endParaRPr lang="en-US" sz="6000" cap="none" dirty="0"/>
          </a:p>
        </p:txBody>
      </p:sp>
    </p:spTree>
    <p:extLst>
      <p:ext uri="{BB962C8B-B14F-4D97-AF65-F5344CB8AC3E}">
        <p14:creationId xmlns:p14="http://schemas.microsoft.com/office/powerpoint/2010/main" val="251290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1025740" cy="1499616"/>
          </a:xfrm>
        </p:spPr>
        <p:txBody>
          <a:bodyPr>
            <a:normAutofit/>
          </a:bodyPr>
          <a:lstStyle/>
          <a:p>
            <a:r>
              <a:rPr lang="en-US" sz="6000" cap="none" dirty="0" smtClean="0"/>
              <a:t>Staff Training On E-books</a:t>
            </a:r>
            <a:endParaRPr lang="en-US" sz="6000" cap="none" dirty="0"/>
          </a:p>
        </p:txBody>
      </p:sp>
      <p:pic>
        <p:nvPicPr>
          <p:cNvPr id="6" name="Content Placeholder 5"/>
          <p:cNvPicPr>
            <a:picLocks noGrp="1" noChangeAspect="1"/>
          </p:cNvPicPr>
          <p:nvPr>
            <p:ph idx="1"/>
          </p:nvPr>
        </p:nvPicPr>
        <p:blipFill>
          <a:blip r:embed="rId3"/>
          <a:stretch>
            <a:fillRect/>
          </a:stretch>
        </p:blipFill>
        <p:spPr>
          <a:xfrm>
            <a:off x="4130847" y="2084832"/>
            <a:ext cx="5277851" cy="3136455"/>
          </a:xfrm>
        </p:spPr>
      </p:pic>
      <p:sp>
        <p:nvSpPr>
          <p:cNvPr id="7" name="Rectangle 6"/>
          <p:cNvSpPr/>
          <p:nvPr/>
        </p:nvSpPr>
        <p:spPr>
          <a:xfrm>
            <a:off x="4046623" y="5241302"/>
            <a:ext cx="6096000" cy="215444"/>
          </a:xfrm>
          <a:prstGeom prst="rect">
            <a:avLst/>
          </a:prstGeom>
        </p:spPr>
        <p:txBody>
          <a:bodyPr>
            <a:spAutoFit/>
          </a:bodyPr>
          <a:lstStyle/>
          <a:p>
            <a:r>
              <a:rPr lang="en-US" sz="800" dirty="0">
                <a:hlinkClick r:id="rId4"/>
              </a:rPr>
              <a:t>http://</a:t>
            </a:r>
            <a:r>
              <a:rPr lang="en-US" sz="800" dirty="0" smtClean="0">
                <a:hlinkClick r:id="rId4"/>
              </a:rPr>
              <a:t>www.techtimes.com/articles/73797/20150803/brain-training-ipad-game-helps-improve-life-of-schizophrenia-patients.htm</a:t>
            </a:r>
            <a:r>
              <a:rPr lang="en-US" sz="800" dirty="0" smtClean="0"/>
              <a:t> </a:t>
            </a:r>
            <a:endParaRPr lang="en-US" sz="800" dirty="0"/>
          </a:p>
        </p:txBody>
      </p:sp>
    </p:spTree>
    <p:extLst>
      <p:ext uri="{BB962C8B-B14F-4D97-AF65-F5344CB8AC3E}">
        <p14:creationId xmlns:p14="http://schemas.microsoft.com/office/powerpoint/2010/main" val="93362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869669" cy="1499616"/>
          </a:xfrm>
        </p:spPr>
        <p:txBody>
          <a:bodyPr>
            <a:normAutofit/>
          </a:bodyPr>
          <a:lstStyle/>
          <a:p>
            <a:r>
              <a:rPr lang="en-US" sz="5400" cap="none" dirty="0" smtClean="0"/>
              <a:t>E-book Purchase Suggestions</a:t>
            </a:r>
            <a:endParaRPr lang="en-US" sz="5400" cap="none" dirty="0"/>
          </a:p>
        </p:txBody>
      </p:sp>
      <p:pic>
        <p:nvPicPr>
          <p:cNvPr id="4" name="Content Placeholder 3"/>
          <p:cNvPicPr>
            <a:picLocks noGrp="1" noChangeAspect="1"/>
          </p:cNvPicPr>
          <p:nvPr>
            <p:ph idx="1"/>
          </p:nvPr>
        </p:nvPicPr>
        <p:blipFill>
          <a:blip r:embed="rId3"/>
          <a:stretch>
            <a:fillRect/>
          </a:stretch>
        </p:blipFill>
        <p:spPr>
          <a:xfrm>
            <a:off x="3392779" y="2084832"/>
            <a:ext cx="5137610" cy="3641280"/>
          </a:xfrm>
        </p:spPr>
      </p:pic>
      <p:sp>
        <p:nvSpPr>
          <p:cNvPr id="5" name="Rectangle 4"/>
          <p:cNvSpPr/>
          <p:nvPr/>
        </p:nvSpPr>
        <p:spPr>
          <a:xfrm>
            <a:off x="3312698" y="5728719"/>
            <a:ext cx="6096000" cy="215444"/>
          </a:xfrm>
          <a:prstGeom prst="rect">
            <a:avLst/>
          </a:prstGeom>
        </p:spPr>
        <p:txBody>
          <a:bodyPr>
            <a:spAutoFit/>
          </a:bodyPr>
          <a:lstStyle/>
          <a:p>
            <a:r>
              <a:rPr lang="en-US" sz="800" dirty="0">
                <a:hlinkClick r:id="rId4"/>
              </a:rPr>
              <a:t>http://publishingperspectives.com/2013/10/enthrill-reimagines-the-original-discovery-engine-for-ebooks/#.</a:t>
            </a:r>
            <a:r>
              <a:rPr lang="en-US" sz="800" dirty="0" smtClean="0">
                <a:hlinkClick r:id="rId4"/>
              </a:rPr>
              <a:t>VqaTSvkrK00</a:t>
            </a:r>
            <a:r>
              <a:rPr lang="en-US" sz="800" dirty="0" smtClean="0"/>
              <a:t> </a:t>
            </a:r>
            <a:endParaRPr lang="en-US" sz="800" dirty="0"/>
          </a:p>
        </p:txBody>
      </p:sp>
    </p:spTree>
    <p:extLst>
      <p:ext uri="{BB962C8B-B14F-4D97-AF65-F5344CB8AC3E}">
        <p14:creationId xmlns:p14="http://schemas.microsoft.com/office/powerpoint/2010/main" val="234498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cap="none" dirty="0" smtClean="0"/>
              <a:t>The Value Of </a:t>
            </a:r>
            <a:br>
              <a:rPr lang="en-US" sz="6000" cap="none" dirty="0" smtClean="0"/>
            </a:br>
            <a:r>
              <a:rPr lang="en-US" sz="6000" cap="none" dirty="0" smtClean="0"/>
              <a:t>E-books</a:t>
            </a:r>
            <a:endParaRPr lang="en-US" sz="6000" cap="none" dirty="0"/>
          </a:p>
        </p:txBody>
      </p:sp>
    </p:spTree>
    <p:extLst>
      <p:ext uri="{BB962C8B-B14F-4D97-AF65-F5344CB8AC3E}">
        <p14:creationId xmlns:p14="http://schemas.microsoft.com/office/powerpoint/2010/main" val="93781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66672" cy="1499616"/>
          </a:xfrm>
        </p:spPr>
        <p:txBody>
          <a:bodyPr>
            <a:normAutofit/>
          </a:bodyPr>
          <a:lstStyle/>
          <a:p>
            <a:r>
              <a:rPr lang="en-US" sz="5400" cap="none" dirty="0" smtClean="0"/>
              <a:t>Patron Support of E-books	</a:t>
            </a:r>
            <a:endParaRPr lang="en-US" sz="5400" cap="none" dirty="0"/>
          </a:p>
        </p:txBody>
      </p:sp>
      <p:pic>
        <p:nvPicPr>
          <p:cNvPr id="4" name="Content Placeholder 3"/>
          <p:cNvPicPr>
            <a:picLocks noGrp="1" noChangeAspect="1"/>
          </p:cNvPicPr>
          <p:nvPr>
            <p:ph idx="1"/>
          </p:nvPr>
        </p:nvPicPr>
        <p:blipFill>
          <a:blip r:embed="rId3"/>
          <a:stretch>
            <a:fillRect/>
          </a:stretch>
        </p:blipFill>
        <p:spPr>
          <a:xfrm>
            <a:off x="4374943" y="2286000"/>
            <a:ext cx="3018251" cy="4022725"/>
          </a:xfrm>
        </p:spPr>
      </p:pic>
      <p:sp>
        <p:nvSpPr>
          <p:cNvPr id="5" name="Rectangle 4"/>
          <p:cNvSpPr/>
          <p:nvPr/>
        </p:nvSpPr>
        <p:spPr>
          <a:xfrm>
            <a:off x="4995609" y="6312386"/>
            <a:ext cx="2462534" cy="215444"/>
          </a:xfrm>
          <a:prstGeom prst="rect">
            <a:avLst/>
          </a:prstGeom>
        </p:spPr>
        <p:txBody>
          <a:bodyPr wrap="none">
            <a:spAutoFit/>
          </a:bodyPr>
          <a:lstStyle/>
          <a:p>
            <a:r>
              <a:rPr lang="en-US" sz="800" dirty="0">
                <a:hlinkClick r:id="rId4"/>
              </a:rPr>
              <a:t>http://</a:t>
            </a:r>
            <a:r>
              <a:rPr lang="en-US" sz="800" dirty="0" smtClean="0">
                <a:hlinkClick r:id="rId4"/>
              </a:rPr>
              <a:t>whatareyoureadingblog.com/tag/display-ideas</a:t>
            </a:r>
            <a:r>
              <a:rPr lang="en-US" sz="800" dirty="0" smtClean="0"/>
              <a:t> </a:t>
            </a:r>
            <a:endParaRPr lang="en-US" sz="800" dirty="0"/>
          </a:p>
        </p:txBody>
      </p:sp>
    </p:spTree>
    <p:extLst>
      <p:ext uri="{BB962C8B-B14F-4D97-AF65-F5344CB8AC3E}">
        <p14:creationId xmlns:p14="http://schemas.microsoft.com/office/powerpoint/2010/main" val="125152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cap="none" dirty="0" smtClean="0"/>
              <a:t>E-books And Conferences</a:t>
            </a:r>
            <a:endParaRPr lang="en-US" sz="6000" cap="none" dirty="0"/>
          </a:p>
        </p:txBody>
      </p:sp>
      <p:pic>
        <p:nvPicPr>
          <p:cNvPr id="4" name="Content Placeholder 3"/>
          <p:cNvPicPr>
            <a:picLocks noGrp="1" noChangeAspect="1"/>
          </p:cNvPicPr>
          <p:nvPr>
            <p:ph idx="1"/>
          </p:nvPr>
        </p:nvPicPr>
        <p:blipFill>
          <a:blip r:embed="rId3"/>
          <a:stretch>
            <a:fillRect/>
          </a:stretch>
        </p:blipFill>
        <p:spPr>
          <a:xfrm>
            <a:off x="3502819" y="2711450"/>
            <a:ext cx="4762500" cy="3171825"/>
          </a:xfrm>
        </p:spPr>
      </p:pic>
      <p:sp>
        <p:nvSpPr>
          <p:cNvPr id="5" name="Rectangle 4"/>
          <p:cNvSpPr/>
          <p:nvPr/>
        </p:nvSpPr>
        <p:spPr>
          <a:xfrm>
            <a:off x="4576007" y="5849034"/>
            <a:ext cx="6096000" cy="215444"/>
          </a:xfrm>
          <a:prstGeom prst="rect">
            <a:avLst/>
          </a:prstGeom>
        </p:spPr>
        <p:txBody>
          <a:bodyPr>
            <a:spAutoFit/>
          </a:bodyPr>
          <a:lstStyle/>
          <a:p>
            <a:r>
              <a:rPr lang="en-US" sz="800" dirty="0">
                <a:hlinkClick r:id="rId4"/>
              </a:rPr>
              <a:t>http://</a:t>
            </a:r>
            <a:r>
              <a:rPr lang="en-US" sz="800" dirty="0" smtClean="0">
                <a:hlinkClick r:id="rId4"/>
              </a:rPr>
              <a:t>thefreightdude.com/blog/2015/05/29/ala-freight-shipping-to-san-francisco-ca</a:t>
            </a:r>
            <a:r>
              <a:rPr lang="en-US" sz="800" dirty="0" smtClean="0"/>
              <a:t> </a:t>
            </a:r>
            <a:endParaRPr lang="en-US" sz="800" dirty="0"/>
          </a:p>
        </p:txBody>
      </p:sp>
    </p:spTree>
    <p:extLst>
      <p:ext uri="{BB962C8B-B14F-4D97-AF65-F5344CB8AC3E}">
        <p14:creationId xmlns:p14="http://schemas.microsoft.com/office/powerpoint/2010/main" val="295651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solidFill>
                  <a:schemeClr val="accent2">
                    <a:lumMod val="75000"/>
                  </a:schemeClr>
                </a:solidFill>
              </a:rPr>
              <a:t>CHAT</a:t>
            </a:r>
            <a:r>
              <a:rPr lang="en-US" dirty="0">
                <a:solidFill>
                  <a:schemeClr val="accent2">
                    <a:lumMod val="75000"/>
                  </a:schemeClr>
                </a:solidFill>
              </a:rPr>
              <a:t>: </a:t>
            </a:r>
            <a:r>
              <a:rPr lang="en-US" dirty="0" smtClean="0">
                <a:solidFill>
                  <a:schemeClr val="accent2">
                    <a:lumMod val="75000"/>
                  </a:schemeClr>
                </a:solidFill>
              </a:rPr>
              <a:t/>
            </a:r>
            <a:br>
              <a:rPr lang="en-US" dirty="0" smtClean="0">
                <a:solidFill>
                  <a:schemeClr val="accent2">
                    <a:lumMod val="75000"/>
                  </a:schemeClr>
                </a:solidFill>
              </a:rPr>
            </a:br>
            <a:r>
              <a:rPr lang="en-US" cap="none" dirty="0" smtClean="0">
                <a:solidFill>
                  <a:schemeClr val="accent2">
                    <a:lumMod val="75000"/>
                  </a:schemeClr>
                </a:solidFill>
              </a:rPr>
              <a:t>Other Best Practices For E-books?</a:t>
            </a:r>
            <a:r>
              <a:rPr lang="en-US" cap="none" dirty="0" smtClean="0"/>
              <a:t/>
            </a:r>
            <a:br>
              <a:rPr lang="en-US" cap="none" dirty="0" smtClean="0"/>
            </a:br>
            <a:endParaRPr lang="en-US" cap="none" dirty="0"/>
          </a:p>
        </p:txBody>
      </p:sp>
      <p:pic>
        <p:nvPicPr>
          <p:cNvPr id="4" name="Content Placeholder 3"/>
          <p:cNvPicPr>
            <a:picLocks noGrp="1" noChangeAspect="1"/>
          </p:cNvPicPr>
          <p:nvPr>
            <p:ph idx="1"/>
          </p:nvPr>
        </p:nvPicPr>
        <p:blipFill>
          <a:blip r:embed="rId3"/>
          <a:stretch>
            <a:fillRect/>
          </a:stretch>
        </p:blipFill>
        <p:spPr>
          <a:xfrm>
            <a:off x="4381163" y="2286000"/>
            <a:ext cx="3005812" cy="4022725"/>
          </a:xfrm>
        </p:spPr>
      </p:pic>
      <p:sp>
        <p:nvSpPr>
          <p:cNvPr id="5" name="Rectangle 4"/>
          <p:cNvSpPr/>
          <p:nvPr/>
        </p:nvSpPr>
        <p:spPr>
          <a:xfrm>
            <a:off x="5574422" y="6288333"/>
            <a:ext cx="1951175" cy="215444"/>
          </a:xfrm>
          <a:prstGeom prst="rect">
            <a:avLst/>
          </a:prstGeom>
        </p:spPr>
        <p:txBody>
          <a:bodyPr wrap="none">
            <a:spAutoFit/>
          </a:bodyPr>
          <a:lstStyle/>
          <a:p>
            <a:r>
              <a:rPr lang="en-US" sz="800" b="1" dirty="0">
                <a:solidFill>
                  <a:srgbClr val="444444"/>
                </a:solidFill>
                <a:latin typeface="Helvetica Neue"/>
                <a:hlinkClick r:id="rId4"/>
              </a:rPr>
              <a:t>New Richmond Public Library NRPL</a:t>
            </a:r>
            <a:endParaRPr lang="en-US" sz="800" dirty="0"/>
          </a:p>
        </p:txBody>
      </p:sp>
    </p:spTree>
    <p:extLst>
      <p:ext uri="{BB962C8B-B14F-4D97-AF65-F5344CB8AC3E}">
        <p14:creationId xmlns:p14="http://schemas.microsoft.com/office/powerpoint/2010/main" val="300899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tretch>
            <a:fillRect/>
          </a:stretch>
        </p:blipFill>
        <p:spPr>
          <a:xfrm>
            <a:off x="3232555" y="2068944"/>
            <a:ext cx="5303027" cy="4022725"/>
          </a:xfrm>
        </p:spPr>
      </p:pic>
      <p:sp>
        <p:nvSpPr>
          <p:cNvPr id="3" name="Rectangle 2"/>
          <p:cNvSpPr/>
          <p:nvPr/>
        </p:nvSpPr>
        <p:spPr>
          <a:xfrm>
            <a:off x="6040799" y="6035669"/>
            <a:ext cx="2614818" cy="215444"/>
          </a:xfrm>
          <a:prstGeom prst="rect">
            <a:avLst/>
          </a:prstGeom>
        </p:spPr>
        <p:txBody>
          <a:bodyPr wrap="none">
            <a:spAutoFit/>
          </a:bodyPr>
          <a:lstStyle/>
          <a:p>
            <a:r>
              <a:rPr lang="en-US" sz="800" dirty="0">
                <a:hlinkClick r:id="rId3"/>
              </a:rPr>
              <a:t>http://</a:t>
            </a:r>
            <a:r>
              <a:rPr lang="en-US" sz="800" dirty="0" smtClean="0">
                <a:hlinkClick r:id="rId3"/>
              </a:rPr>
              <a:t>raeganhuston.com/doggy-did-you-know-edition-21</a:t>
            </a:r>
            <a:r>
              <a:rPr lang="en-US" sz="800" dirty="0" smtClean="0"/>
              <a:t> </a:t>
            </a:r>
            <a:endParaRPr lang="en-US" sz="800" dirty="0"/>
          </a:p>
        </p:txBody>
      </p:sp>
    </p:spTree>
    <p:extLst>
      <p:ext uri="{BB962C8B-B14F-4D97-AF65-F5344CB8AC3E}">
        <p14:creationId xmlns:p14="http://schemas.microsoft.com/office/powerpoint/2010/main" val="222819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stretch>
            <a:fillRect/>
          </a:stretch>
        </p:blipFill>
        <p:spPr>
          <a:xfrm>
            <a:off x="721883" y="2011360"/>
            <a:ext cx="2851493" cy="3860048"/>
          </a:xfrm>
        </p:spPr>
      </p:pic>
      <p:sp>
        <p:nvSpPr>
          <p:cNvPr id="5" name="TextBox 4"/>
          <p:cNvSpPr txBox="1"/>
          <p:nvPr/>
        </p:nvSpPr>
        <p:spPr>
          <a:xfrm>
            <a:off x="4704347" y="3453062"/>
            <a:ext cx="7074569" cy="2554545"/>
          </a:xfrm>
          <a:prstGeom prst="rect">
            <a:avLst/>
          </a:prstGeom>
          <a:noFill/>
        </p:spPr>
        <p:txBody>
          <a:bodyPr wrap="square" rtlCol="0">
            <a:spAutoFit/>
          </a:bodyPr>
          <a:lstStyle/>
          <a:p>
            <a:r>
              <a:rPr lang="en-US" sz="3200" b="1" dirty="0" smtClean="0"/>
              <a:t>Amanda Jacobs Foust</a:t>
            </a:r>
          </a:p>
          <a:p>
            <a:r>
              <a:rPr lang="en-US" sz="3200" b="1" dirty="0" smtClean="0"/>
              <a:t>Consultant</a:t>
            </a:r>
          </a:p>
          <a:p>
            <a:endParaRPr lang="en-US" sz="3200" dirty="0"/>
          </a:p>
          <a:p>
            <a:r>
              <a:rPr lang="en-US" sz="3200" dirty="0">
                <a:hlinkClick r:id="rId3"/>
              </a:rPr>
              <a:t>a</a:t>
            </a:r>
            <a:r>
              <a:rPr lang="en-US" sz="3200" dirty="0" smtClean="0">
                <a:hlinkClick r:id="rId3"/>
              </a:rPr>
              <a:t>manda@amandajacobsfoust.com</a:t>
            </a:r>
            <a:endParaRPr lang="en-US" sz="3200" dirty="0" smtClean="0"/>
          </a:p>
          <a:p>
            <a:r>
              <a:rPr lang="en-US" sz="3200" dirty="0" smtClean="0">
                <a:hlinkClick r:id="rId4"/>
              </a:rPr>
              <a:t>www.amandajacobsfoust.com</a:t>
            </a:r>
            <a:r>
              <a:rPr lang="en-US" sz="3200" dirty="0" smtClean="0"/>
              <a:t> </a:t>
            </a:r>
          </a:p>
        </p:txBody>
      </p:sp>
    </p:spTree>
    <p:extLst>
      <p:ext uri="{BB962C8B-B14F-4D97-AF65-F5344CB8AC3E}">
        <p14:creationId xmlns:p14="http://schemas.microsoft.com/office/powerpoint/2010/main" val="257639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930400" y="4419600"/>
            <a:ext cx="8432800" cy="1866900"/>
          </a:xfrm>
        </p:spPr>
        <p:txBody>
          <a:bodyPr/>
          <a:lstStyle/>
          <a:p>
            <a:pPr marL="0" indent="0" algn="ctr">
              <a:buFontTx/>
              <a:buNone/>
            </a:pPr>
            <a:r>
              <a:rPr lang="en-US" sz="1400" dirty="0">
                <a:latin typeface="Arial" charset="0"/>
              </a:rPr>
              <a:t>Infopeople webinars are supported </a:t>
            </a:r>
            <a:r>
              <a:rPr lang="en-US" sz="1400" dirty="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732" y="2215236"/>
            <a:ext cx="9140139" cy="81159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Why Collect E-books?</a:t>
            </a:r>
            <a:endParaRPr lang="en-US" cap="none" dirty="0"/>
          </a:p>
        </p:txBody>
      </p:sp>
      <p:pic>
        <p:nvPicPr>
          <p:cNvPr id="4" name="Content Placeholder 3"/>
          <p:cNvPicPr>
            <a:picLocks noGrp="1" noChangeAspect="1"/>
          </p:cNvPicPr>
          <p:nvPr>
            <p:ph idx="1"/>
          </p:nvPr>
        </p:nvPicPr>
        <p:blipFill>
          <a:blip r:embed="rId3"/>
          <a:stretch>
            <a:fillRect/>
          </a:stretch>
        </p:blipFill>
        <p:spPr>
          <a:xfrm>
            <a:off x="2861685" y="1840832"/>
            <a:ext cx="6044767" cy="4022725"/>
          </a:xfrm>
        </p:spPr>
      </p:pic>
      <p:sp>
        <p:nvSpPr>
          <p:cNvPr id="5" name="Rectangle 4"/>
          <p:cNvSpPr/>
          <p:nvPr/>
        </p:nvSpPr>
        <p:spPr>
          <a:xfrm>
            <a:off x="7225403" y="5867219"/>
            <a:ext cx="1810111" cy="215444"/>
          </a:xfrm>
          <a:prstGeom prst="rect">
            <a:avLst/>
          </a:prstGeom>
        </p:spPr>
        <p:txBody>
          <a:bodyPr wrap="none">
            <a:spAutoFit/>
          </a:bodyPr>
          <a:lstStyle/>
          <a:p>
            <a:r>
              <a:rPr lang="en-US" sz="800" dirty="0">
                <a:hlinkClick r:id="rId4"/>
              </a:rPr>
              <a:t>https://</a:t>
            </a:r>
            <a:r>
              <a:rPr lang="en-US" sz="800" dirty="0" smtClean="0">
                <a:hlinkClick r:id="rId4"/>
              </a:rPr>
              <a:t>briannaejackson.wordpress.com</a:t>
            </a:r>
            <a:r>
              <a:rPr lang="en-US" sz="800" dirty="0" smtClean="0"/>
              <a:t> </a:t>
            </a:r>
            <a:endParaRPr lang="en-US" dirty="0"/>
          </a:p>
        </p:txBody>
      </p:sp>
    </p:spTree>
    <p:extLst>
      <p:ext uri="{BB962C8B-B14F-4D97-AF65-F5344CB8AC3E}">
        <p14:creationId xmlns:p14="http://schemas.microsoft.com/office/powerpoint/2010/main" val="164414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981439" cy="1499616"/>
          </a:xfrm>
        </p:spPr>
        <p:txBody>
          <a:bodyPr>
            <a:noAutofit/>
          </a:bodyPr>
          <a:lstStyle/>
          <a:p>
            <a:pPr lvl="0"/>
            <a:r>
              <a:rPr lang="en-US" sz="4400" cap="none" dirty="0" smtClean="0"/>
              <a:t/>
            </a:r>
            <a:br>
              <a:rPr lang="en-US" sz="4400" cap="none" dirty="0" smtClean="0"/>
            </a:br>
            <a:r>
              <a:rPr lang="en-US" sz="4400" cap="none" dirty="0" smtClean="0"/>
              <a:t>What Kind Of Patron Reads E-books?</a:t>
            </a:r>
            <a:br>
              <a:rPr lang="en-US" sz="4400" cap="none" dirty="0" smtClean="0"/>
            </a:br>
            <a:endParaRPr lang="en-US" sz="4400" cap="none" dirty="0"/>
          </a:p>
        </p:txBody>
      </p:sp>
      <p:pic>
        <p:nvPicPr>
          <p:cNvPr id="4" name="Content Placeholder 3"/>
          <p:cNvPicPr>
            <a:picLocks noGrp="1" noChangeAspect="1"/>
          </p:cNvPicPr>
          <p:nvPr>
            <p:ph idx="1"/>
          </p:nvPr>
        </p:nvPicPr>
        <p:blipFill>
          <a:blip r:embed="rId3"/>
          <a:stretch>
            <a:fillRect/>
          </a:stretch>
        </p:blipFill>
        <p:spPr>
          <a:xfrm>
            <a:off x="2931319" y="2518275"/>
            <a:ext cx="5905500" cy="2619375"/>
          </a:xfrm>
        </p:spPr>
      </p:pic>
      <p:sp>
        <p:nvSpPr>
          <p:cNvPr id="6" name="Rectangle 5"/>
          <p:cNvSpPr/>
          <p:nvPr/>
        </p:nvSpPr>
        <p:spPr>
          <a:xfrm>
            <a:off x="6869031" y="5097203"/>
            <a:ext cx="2058577" cy="215444"/>
          </a:xfrm>
          <a:prstGeom prst="rect">
            <a:avLst/>
          </a:prstGeom>
        </p:spPr>
        <p:txBody>
          <a:bodyPr wrap="none">
            <a:spAutoFit/>
          </a:bodyPr>
          <a:lstStyle/>
          <a:p>
            <a:r>
              <a:rPr lang="en-US" sz="800" dirty="0">
                <a:hlinkClick r:id="rId4"/>
              </a:rPr>
              <a:t>http://</a:t>
            </a:r>
            <a:r>
              <a:rPr lang="en-US" sz="800" dirty="0" smtClean="0">
                <a:hlinkClick r:id="rId4"/>
              </a:rPr>
              <a:t>www.fieldglass.com/resources/ebooks</a:t>
            </a:r>
            <a:r>
              <a:rPr lang="en-US" sz="800" dirty="0" smtClean="0"/>
              <a:t> </a:t>
            </a:r>
            <a:endParaRPr lang="en-US" sz="800" dirty="0"/>
          </a:p>
        </p:txBody>
      </p:sp>
    </p:spTree>
    <p:extLst>
      <p:ext uri="{BB962C8B-B14F-4D97-AF65-F5344CB8AC3E}">
        <p14:creationId xmlns:p14="http://schemas.microsoft.com/office/powerpoint/2010/main" val="388750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cap="none" dirty="0" smtClean="0"/>
              <a:t/>
            </a:r>
            <a:br>
              <a:rPr lang="en-US" cap="none" dirty="0" smtClean="0"/>
            </a:br>
            <a:r>
              <a:rPr lang="en-US" cap="none" dirty="0" smtClean="0"/>
              <a:t>What Community Needs Do </a:t>
            </a:r>
            <a:br>
              <a:rPr lang="en-US" cap="none" dirty="0" smtClean="0"/>
            </a:br>
            <a:r>
              <a:rPr lang="en-US" cap="none" dirty="0" smtClean="0"/>
              <a:t>E-books Fill?</a:t>
            </a:r>
            <a:br>
              <a:rPr lang="en-US" cap="none" dirty="0" smtClean="0"/>
            </a:br>
            <a:endParaRPr lang="en-US" cap="none" dirty="0"/>
          </a:p>
        </p:txBody>
      </p:sp>
      <p:pic>
        <p:nvPicPr>
          <p:cNvPr id="4" name="Content Placeholder 3"/>
          <p:cNvPicPr>
            <a:picLocks noGrp="1" noChangeAspect="1"/>
          </p:cNvPicPr>
          <p:nvPr>
            <p:ph idx="1"/>
          </p:nvPr>
        </p:nvPicPr>
        <p:blipFill>
          <a:blip r:embed="rId3"/>
          <a:stretch>
            <a:fillRect/>
          </a:stretch>
        </p:blipFill>
        <p:spPr>
          <a:xfrm>
            <a:off x="2430377" y="2181089"/>
            <a:ext cx="5763127" cy="3071876"/>
          </a:xfrm>
        </p:spPr>
      </p:pic>
      <p:sp>
        <p:nvSpPr>
          <p:cNvPr id="5" name="Rectangle 4"/>
          <p:cNvSpPr/>
          <p:nvPr/>
        </p:nvSpPr>
        <p:spPr>
          <a:xfrm>
            <a:off x="6292463" y="5241579"/>
            <a:ext cx="2021707" cy="215444"/>
          </a:xfrm>
          <a:prstGeom prst="rect">
            <a:avLst/>
          </a:prstGeom>
        </p:spPr>
        <p:txBody>
          <a:bodyPr wrap="none">
            <a:spAutoFit/>
          </a:bodyPr>
          <a:lstStyle/>
          <a:p>
            <a:r>
              <a:rPr lang="en-US" sz="800" dirty="0">
                <a:hlinkClick r:id="rId4"/>
              </a:rPr>
              <a:t>http://childrensliteracylab.org/story/_</a:t>
            </a:r>
            <a:r>
              <a:rPr lang="en-US" sz="800" dirty="0" smtClean="0">
                <a:hlinkClick r:id="rId4"/>
              </a:rPr>
              <a:t>1805</a:t>
            </a:r>
            <a:r>
              <a:rPr lang="en-US" sz="800" dirty="0" smtClean="0"/>
              <a:t> </a:t>
            </a:r>
            <a:endParaRPr lang="en-US" sz="800" dirty="0"/>
          </a:p>
        </p:txBody>
      </p:sp>
    </p:spTree>
    <p:extLst>
      <p:ext uri="{BB962C8B-B14F-4D97-AF65-F5344CB8AC3E}">
        <p14:creationId xmlns:p14="http://schemas.microsoft.com/office/powerpoint/2010/main" val="409983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dirty="0" smtClean="0"/>
              <a:t/>
            </a:r>
            <a:br>
              <a:rPr lang="en-US" sz="4900" dirty="0" smtClean="0"/>
            </a:br>
            <a:r>
              <a:rPr lang="en-US" sz="4900" dirty="0" smtClean="0">
                <a:solidFill>
                  <a:schemeClr val="accent2">
                    <a:lumMod val="75000"/>
                  </a:schemeClr>
                </a:solidFill>
              </a:rPr>
              <a:t>CHAT</a:t>
            </a:r>
            <a:r>
              <a:rPr lang="en-US" sz="4900" dirty="0">
                <a:solidFill>
                  <a:schemeClr val="accent2">
                    <a:lumMod val="75000"/>
                  </a:schemeClr>
                </a:solidFill>
              </a:rPr>
              <a:t>: </a:t>
            </a:r>
            <a:r>
              <a:rPr lang="en-US" sz="4400" dirty="0">
                <a:solidFill>
                  <a:schemeClr val="accent2">
                    <a:lumMod val="75000"/>
                  </a:schemeClr>
                </a:solidFill>
              </a:rPr>
              <a:t/>
            </a:r>
            <a:br>
              <a:rPr lang="en-US" sz="4400" dirty="0">
                <a:solidFill>
                  <a:schemeClr val="accent2">
                    <a:lumMod val="75000"/>
                  </a:schemeClr>
                </a:solidFill>
              </a:rPr>
            </a:br>
            <a:r>
              <a:rPr lang="en-US" sz="4400" cap="none" dirty="0" smtClean="0">
                <a:solidFill>
                  <a:schemeClr val="accent2">
                    <a:lumMod val="75000"/>
                  </a:schemeClr>
                </a:solidFill>
              </a:rPr>
              <a:t>Other Reasons To Offer </a:t>
            </a:r>
            <a:br>
              <a:rPr lang="en-US" sz="4400" cap="none" dirty="0" smtClean="0">
                <a:solidFill>
                  <a:schemeClr val="accent2">
                    <a:lumMod val="75000"/>
                  </a:schemeClr>
                </a:solidFill>
              </a:rPr>
            </a:br>
            <a:r>
              <a:rPr lang="en-US" sz="4400" cap="none" dirty="0" smtClean="0">
                <a:solidFill>
                  <a:schemeClr val="accent2">
                    <a:lumMod val="75000"/>
                  </a:schemeClr>
                </a:solidFill>
              </a:rPr>
              <a:t>E-books To Your Patrons?</a:t>
            </a:r>
            <a:r>
              <a:rPr lang="en-US" sz="4400" dirty="0"/>
              <a:t/>
            </a:r>
            <a:br>
              <a:rPr lang="en-US" sz="4400" dirty="0"/>
            </a:br>
            <a:endParaRPr lang="en-US" sz="4400" dirty="0"/>
          </a:p>
        </p:txBody>
      </p:sp>
      <p:pic>
        <p:nvPicPr>
          <p:cNvPr id="4" name="Content Placeholder 3"/>
          <p:cNvPicPr>
            <a:picLocks noGrp="1" noChangeAspect="1"/>
          </p:cNvPicPr>
          <p:nvPr>
            <p:ph idx="1"/>
          </p:nvPr>
        </p:nvPicPr>
        <p:blipFill>
          <a:blip r:embed="rId3"/>
          <a:stretch>
            <a:fillRect/>
          </a:stretch>
        </p:blipFill>
        <p:spPr>
          <a:xfrm>
            <a:off x="3860006" y="2645664"/>
            <a:ext cx="4766636" cy="2994723"/>
          </a:xfrm>
        </p:spPr>
      </p:pic>
      <p:sp>
        <p:nvSpPr>
          <p:cNvPr id="5" name="Rectangle 4"/>
          <p:cNvSpPr/>
          <p:nvPr/>
        </p:nvSpPr>
        <p:spPr>
          <a:xfrm>
            <a:off x="4551945" y="5596372"/>
            <a:ext cx="6096000" cy="215444"/>
          </a:xfrm>
          <a:prstGeom prst="rect">
            <a:avLst/>
          </a:prstGeom>
        </p:spPr>
        <p:txBody>
          <a:bodyPr>
            <a:spAutoFit/>
          </a:bodyPr>
          <a:lstStyle/>
          <a:p>
            <a:r>
              <a:rPr lang="en-US" sz="800" dirty="0">
                <a:hlinkClick r:id="rId4"/>
              </a:rPr>
              <a:t>https://</a:t>
            </a:r>
            <a:r>
              <a:rPr lang="en-US" sz="800" dirty="0" smtClean="0">
                <a:hlinkClick r:id="rId4"/>
              </a:rPr>
              <a:t>www.istorybooks.co/blog/childrens-stories-online/reading-kids-ebooks-good-printed-books</a:t>
            </a:r>
            <a:r>
              <a:rPr lang="en-US" sz="800" dirty="0" smtClean="0"/>
              <a:t> </a:t>
            </a:r>
            <a:endParaRPr lang="en-US" sz="800" dirty="0"/>
          </a:p>
        </p:txBody>
      </p:sp>
    </p:spTree>
    <p:extLst>
      <p:ext uri="{BB962C8B-B14F-4D97-AF65-F5344CB8AC3E}">
        <p14:creationId xmlns:p14="http://schemas.microsoft.com/office/powerpoint/2010/main" val="260972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cap="none" dirty="0" smtClean="0"/>
              <a:t>E-book Publishers &amp; Vendors</a:t>
            </a:r>
            <a:endParaRPr lang="en-US" sz="5400" cap="none" dirty="0"/>
          </a:p>
        </p:txBody>
      </p:sp>
    </p:spTree>
    <p:extLst>
      <p:ext uri="{BB962C8B-B14F-4D97-AF65-F5344CB8AC3E}">
        <p14:creationId xmlns:p14="http://schemas.microsoft.com/office/powerpoint/2010/main" val="315230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Big Five</a:t>
            </a:r>
            <a:endParaRPr lang="en-US" dirty="0"/>
          </a:p>
        </p:txBody>
      </p:sp>
      <p:pic>
        <p:nvPicPr>
          <p:cNvPr id="8" name="Content Placeholder 7"/>
          <p:cNvPicPr>
            <a:picLocks noGrp="1" noChangeAspect="1"/>
          </p:cNvPicPr>
          <p:nvPr>
            <p:ph idx="1"/>
          </p:nvPr>
        </p:nvPicPr>
        <p:blipFill>
          <a:blip r:embed="rId3"/>
          <a:stretch>
            <a:fillRect/>
          </a:stretch>
        </p:blipFill>
        <p:spPr>
          <a:xfrm>
            <a:off x="1414815" y="1813236"/>
            <a:ext cx="2874264" cy="853440"/>
          </a:xfrm>
        </p:spPr>
      </p:pic>
      <p:sp>
        <p:nvSpPr>
          <p:cNvPr id="9" name="TextBox 8"/>
          <p:cNvSpPr txBox="1"/>
          <p:nvPr/>
        </p:nvSpPr>
        <p:spPr>
          <a:xfrm>
            <a:off x="1443783" y="2715447"/>
            <a:ext cx="3609475" cy="646331"/>
          </a:xfrm>
          <a:prstGeom prst="rect">
            <a:avLst/>
          </a:prstGeom>
          <a:noFill/>
        </p:spPr>
        <p:txBody>
          <a:bodyPr wrap="square" rtlCol="0">
            <a:spAutoFit/>
          </a:bodyPr>
          <a:lstStyle/>
          <a:p>
            <a:r>
              <a:rPr lang="en-US" b="1" dirty="0" smtClean="0"/>
              <a:t>No checkout cap, but initial pricing is 3X that of retail.</a:t>
            </a:r>
          </a:p>
        </p:txBody>
      </p:sp>
      <p:pic>
        <p:nvPicPr>
          <p:cNvPr id="10" name="Picture 9"/>
          <p:cNvPicPr>
            <a:picLocks noChangeAspect="1"/>
          </p:cNvPicPr>
          <p:nvPr/>
        </p:nvPicPr>
        <p:blipFill>
          <a:blip r:embed="rId4"/>
          <a:stretch>
            <a:fillRect/>
          </a:stretch>
        </p:blipFill>
        <p:spPr>
          <a:xfrm>
            <a:off x="5732393" y="1983442"/>
            <a:ext cx="3638550" cy="581025"/>
          </a:xfrm>
          <a:prstGeom prst="rect">
            <a:avLst/>
          </a:prstGeom>
        </p:spPr>
      </p:pic>
      <p:sp>
        <p:nvSpPr>
          <p:cNvPr id="11" name="TextBox 10"/>
          <p:cNvSpPr txBox="1"/>
          <p:nvPr/>
        </p:nvSpPr>
        <p:spPr>
          <a:xfrm>
            <a:off x="5727042" y="2719126"/>
            <a:ext cx="2275944" cy="369332"/>
          </a:xfrm>
          <a:prstGeom prst="rect">
            <a:avLst/>
          </a:prstGeom>
          <a:noFill/>
        </p:spPr>
        <p:txBody>
          <a:bodyPr wrap="none" rtlCol="0">
            <a:spAutoFit/>
          </a:bodyPr>
          <a:lstStyle/>
          <a:p>
            <a:r>
              <a:rPr lang="en-US" b="1" dirty="0" smtClean="0"/>
              <a:t>Limits to 26 checkouts</a:t>
            </a:r>
          </a:p>
        </p:txBody>
      </p:sp>
      <p:pic>
        <p:nvPicPr>
          <p:cNvPr id="12" name="Picture 11"/>
          <p:cNvPicPr>
            <a:picLocks noChangeAspect="1"/>
          </p:cNvPicPr>
          <p:nvPr/>
        </p:nvPicPr>
        <p:blipFill>
          <a:blip r:embed="rId5"/>
          <a:stretch>
            <a:fillRect/>
          </a:stretch>
        </p:blipFill>
        <p:spPr>
          <a:xfrm>
            <a:off x="1450647" y="3627021"/>
            <a:ext cx="3009900" cy="1504950"/>
          </a:xfrm>
          <a:prstGeom prst="rect">
            <a:avLst/>
          </a:prstGeom>
        </p:spPr>
      </p:pic>
      <p:sp>
        <p:nvSpPr>
          <p:cNvPr id="13" name="TextBox 12"/>
          <p:cNvSpPr txBox="1"/>
          <p:nvPr/>
        </p:nvSpPr>
        <p:spPr>
          <a:xfrm>
            <a:off x="1431758" y="5113408"/>
            <a:ext cx="3028789" cy="923330"/>
          </a:xfrm>
          <a:prstGeom prst="rect">
            <a:avLst/>
          </a:prstGeom>
          <a:noFill/>
        </p:spPr>
        <p:txBody>
          <a:bodyPr wrap="square" rtlCol="0">
            <a:spAutoFit/>
          </a:bodyPr>
          <a:lstStyle/>
          <a:p>
            <a:r>
              <a:rPr lang="en-US" b="1" dirty="0" smtClean="0"/>
              <a:t>No checkout caps, but pricing can be as much as 300% higher than retail.</a:t>
            </a:r>
          </a:p>
        </p:txBody>
      </p:sp>
      <p:pic>
        <p:nvPicPr>
          <p:cNvPr id="14" name="Picture 13"/>
          <p:cNvPicPr>
            <a:picLocks noChangeAspect="1"/>
          </p:cNvPicPr>
          <p:nvPr/>
        </p:nvPicPr>
        <p:blipFill>
          <a:blip r:embed="rId6"/>
          <a:stretch>
            <a:fillRect/>
          </a:stretch>
        </p:blipFill>
        <p:spPr>
          <a:xfrm>
            <a:off x="5660858" y="3506578"/>
            <a:ext cx="2743200" cy="742950"/>
          </a:xfrm>
          <a:prstGeom prst="rect">
            <a:avLst/>
          </a:prstGeom>
        </p:spPr>
      </p:pic>
      <p:sp>
        <p:nvSpPr>
          <p:cNvPr id="15" name="TextBox 14"/>
          <p:cNvSpPr txBox="1"/>
          <p:nvPr/>
        </p:nvSpPr>
        <p:spPr>
          <a:xfrm>
            <a:off x="5702966" y="4199023"/>
            <a:ext cx="4499810" cy="369332"/>
          </a:xfrm>
          <a:prstGeom prst="rect">
            <a:avLst/>
          </a:prstGeom>
          <a:noFill/>
        </p:spPr>
        <p:txBody>
          <a:bodyPr wrap="square" rtlCol="0">
            <a:spAutoFit/>
          </a:bodyPr>
          <a:lstStyle/>
          <a:p>
            <a:r>
              <a:rPr lang="en-US" b="1" dirty="0" smtClean="0"/>
              <a:t>Titles expire after two years or 52 checkouts.</a:t>
            </a:r>
            <a:endParaRPr lang="en-US" b="1" dirty="0"/>
          </a:p>
        </p:txBody>
      </p:sp>
      <p:pic>
        <p:nvPicPr>
          <p:cNvPr id="16" name="Picture 15"/>
          <p:cNvPicPr>
            <a:picLocks noChangeAspect="1"/>
          </p:cNvPicPr>
          <p:nvPr/>
        </p:nvPicPr>
        <p:blipFill>
          <a:blip r:embed="rId7"/>
          <a:stretch>
            <a:fillRect/>
          </a:stretch>
        </p:blipFill>
        <p:spPr>
          <a:xfrm>
            <a:off x="5565705" y="4889081"/>
            <a:ext cx="3971925" cy="1152525"/>
          </a:xfrm>
          <a:prstGeom prst="rect">
            <a:avLst/>
          </a:prstGeom>
        </p:spPr>
      </p:pic>
      <p:sp>
        <p:nvSpPr>
          <p:cNvPr id="17" name="TextBox 16"/>
          <p:cNvSpPr txBox="1"/>
          <p:nvPr/>
        </p:nvSpPr>
        <p:spPr>
          <a:xfrm>
            <a:off x="5642814" y="6015794"/>
            <a:ext cx="2947737" cy="369332"/>
          </a:xfrm>
          <a:prstGeom prst="rect">
            <a:avLst/>
          </a:prstGeom>
          <a:noFill/>
        </p:spPr>
        <p:txBody>
          <a:bodyPr wrap="square" rtlCol="0">
            <a:spAutoFit/>
          </a:bodyPr>
          <a:lstStyle/>
          <a:p>
            <a:r>
              <a:rPr lang="en-US" b="1" dirty="0" smtClean="0"/>
              <a:t>Titles expire after one year.</a:t>
            </a:r>
            <a:endParaRPr lang="en-US" b="1" dirty="0"/>
          </a:p>
        </p:txBody>
      </p:sp>
    </p:spTree>
    <p:extLst>
      <p:ext uri="{BB962C8B-B14F-4D97-AF65-F5344CB8AC3E}">
        <p14:creationId xmlns:p14="http://schemas.microsoft.com/office/powerpoint/2010/main" val="6990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869669" cy="1499616"/>
          </a:xfrm>
        </p:spPr>
        <p:txBody>
          <a:bodyPr/>
          <a:lstStyle/>
          <a:p>
            <a:r>
              <a:rPr lang="en-US" cap="none" dirty="0" smtClean="0"/>
              <a:t>Other Publishers and Free E-books</a:t>
            </a:r>
            <a:endParaRPr lang="en-US" cap="none" dirty="0"/>
          </a:p>
        </p:txBody>
      </p:sp>
      <p:pic>
        <p:nvPicPr>
          <p:cNvPr id="7" name="Content Placeholder 6"/>
          <p:cNvPicPr>
            <a:picLocks noGrp="1" noChangeAspect="1"/>
          </p:cNvPicPr>
          <p:nvPr>
            <p:ph idx="1"/>
          </p:nvPr>
        </p:nvPicPr>
        <p:blipFill>
          <a:blip r:embed="rId3"/>
          <a:stretch>
            <a:fillRect/>
          </a:stretch>
        </p:blipFill>
        <p:spPr>
          <a:xfrm>
            <a:off x="3601438" y="2779295"/>
            <a:ext cx="4306693" cy="2861092"/>
          </a:xfrm>
        </p:spPr>
      </p:pic>
      <p:sp>
        <p:nvSpPr>
          <p:cNvPr id="6" name="Rectangle 5"/>
          <p:cNvSpPr/>
          <p:nvPr/>
        </p:nvSpPr>
        <p:spPr>
          <a:xfrm>
            <a:off x="3601438" y="5560441"/>
            <a:ext cx="6096000" cy="338554"/>
          </a:xfrm>
          <a:prstGeom prst="rect">
            <a:avLst/>
          </a:prstGeom>
        </p:spPr>
        <p:txBody>
          <a:bodyPr>
            <a:spAutoFit/>
          </a:bodyPr>
          <a:lstStyle/>
          <a:p>
            <a:r>
              <a:rPr lang="en-US" sz="800" dirty="0">
                <a:hlinkClick r:id="rId4"/>
              </a:rPr>
              <a:t>http://</a:t>
            </a:r>
            <a:r>
              <a:rPr lang="en-US" sz="800" dirty="0" smtClean="0">
                <a:hlinkClick r:id="rId4"/>
              </a:rPr>
              <a:t>teste.tinegociosse.com.br/2014/02/13/efeitos-da-tecnologia-intelectual-em-nossos-cerebros-web</a:t>
            </a:r>
            <a:endParaRPr lang="en-US" sz="800" dirty="0" smtClean="0"/>
          </a:p>
          <a:p>
            <a:endParaRPr lang="en-US" sz="800" dirty="0"/>
          </a:p>
        </p:txBody>
      </p:sp>
    </p:spTree>
    <p:extLst>
      <p:ext uri="{BB962C8B-B14F-4D97-AF65-F5344CB8AC3E}">
        <p14:creationId xmlns:p14="http://schemas.microsoft.com/office/powerpoint/2010/main" val="4230422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3672</TotalTime>
  <Words>2650</Words>
  <Application>Microsoft Macintosh PowerPoint</Application>
  <PresentationFormat>Custom</PresentationFormat>
  <Paragraphs>97</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Integral</vt:lpstr>
      <vt:lpstr>Building An E-book Collection An Infopeople Webinar</vt:lpstr>
      <vt:lpstr>The Value Of  E-books</vt:lpstr>
      <vt:lpstr>Why Collect E-books?</vt:lpstr>
      <vt:lpstr> What Kind Of Patron Reads E-books? </vt:lpstr>
      <vt:lpstr> What Community Needs Do  E-books Fill? </vt:lpstr>
      <vt:lpstr> CHAT:  Other Reasons To Offer  E-books To Your Patrons? </vt:lpstr>
      <vt:lpstr>E-book Publishers &amp; Vendors</vt:lpstr>
      <vt:lpstr>The Big Five</vt:lpstr>
      <vt:lpstr>Other Publishers and Free E-books</vt:lpstr>
      <vt:lpstr>E-book Vendors For Libraries</vt:lpstr>
      <vt:lpstr>Califa’s Enki Library</vt:lpstr>
      <vt:lpstr> CHAT:  Other Vendors Your Library Offers? </vt:lpstr>
      <vt:lpstr>Policies &amp; Procedures</vt:lpstr>
      <vt:lpstr>How To Determine Which  E-books To Buy </vt:lpstr>
      <vt:lpstr>Collection Development &amp;  Challenge Policies For E-books</vt:lpstr>
      <vt:lpstr>Weeding E-books</vt:lpstr>
      <vt:lpstr>Best Practices</vt:lpstr>
      <vt:lpstr>Staff Training On E-books</vt:lpstr>
      <vt:lpstr>E-book Purchase Suggestions</vt:lpstr>
      <vt:lpstr>Patron Support of E-books </vt:lpstr>
      <vt:lpstr>E-books And Conferences</vt:lpstr>
      <vt:lpstr> CHAT:  Other Best Practices For E-books? </vt:lpstr>
      <vt:lpstr>Questions?</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e-Book Collection An Infopeople Webinar</dc:title>
  <dc:creator>Amanda Jacobs Foust</dc:creator>
  <cp:lastModifiedBy>Jennifer Jacobs</cp:lastModifiedBy>
  <cp:revision>98</cp:revision>
  <dcterms:created xsi:type="dcterms:W3CDTF">2016-01-23T04:17:16Z</dcterms:created>
  <dcterms:modified xsi:type="dcterms:W3CDTF">2016-02-08T21:40:23Z</dcterms:modified>
</cp:coreProperties>
</file>