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1" r:id="rId7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aj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aj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aj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aj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aj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D51ADE6A-740E-44AE-83CC-AE7238B6C88D}"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4A9BC294-FFE2-49D5-8D69-9E1BD2C41BD5}"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3DC5C2F9-1CAC-4260-A1DD-9FCDBB877499}"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423" autoAdjust="0"/>
  </p:normalViewPr>
  <p:slideViewPr>
    <p:cSldViewPr snapToGrid="0" snapToObjects="1">
      <p:cViewPr>
        <p:scale>
          <a:sx n="50" d="100"/>
          <a:sy n="50" d="100"/>
        </p:scale>
        <p:origin x="-2344" y="-62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638185269"/>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en.wikipedia.org/wiki/PDF" TargetMode="External"/><Relationship Id="rId4" Type="http://schemas.openxmlformats.org/officeDocument/2006/relationships/hyperlink" Target="http://en.wikipedia.org/wiki/Paperback_book"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4thfloor.chattlibrary.org/about"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Open_community" TargetMode="External"/><Relationship Id="rId4" Type="http://schemas.openxmlformats.org/officeDocument/2006/relationships/hyperlink" Target="http://en.wikipedia.org/wiki/Laboratory" TargetMode="External"/><Relationship Id="rId5" Type="http://schemas.openxmlformats.org/officeDocument/2006/relationships/hyperlink" Target="http://en.wikipedia.org/wiki/Machining" TargetMode="External"/><Relationship Id="rId6" Type="http://schemas.openxmlformats.org/officeDocument/2006/relationships/hyperlink" Target="http://en.wikipedia.org/wiki/Workshop" TargetMode="External"/><Relationship Id="rId7" Type="http://schemas.openxmlformats.org/officeDocument/2006/relationships/hyperlink" Target="http://en.wikipedia.org/wiki/Studio" TargetMode="External"/><Relationship Id="rId8" Type="http://schemas.openxmlformats.org/officeDocument/2006/relationships/hyperlink" Target="http://en.wikipedia.org/wiki/Hacker_(programmer_subculture)"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makerbot.co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www.makerbot.com/"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r>
              <a:t>goal - talk about tech trends and how they affect libraries! 10 trends, how libs should respond, trends vs fads, and how to prepare. </a:t>
            </a:r>
          </a:p>
          <a:p>
            <a:endParaRPr/>
          </a:p>
          <a:p>
            <a:r>
              <a:t>Ton of time for questions, discussion, etc.</a:t>
            </a:r>
          </a:p>
          <a:p>
            <a:endParaRPr/>
          </a:p>
          <a:p>
            <a:r>
              <a:t>Also - emerging trends and tipping points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lvl1pPr defTabSz="584200">
              <a:defRPr sz="2500">
                <a:latin typeface="Trebuchet MS"/>
                <a:ea typeface="Trebuchet MS"/>
                <a:cs typeface="Trebuchet MS"/>
                <a:sym typeface="Trebuchet MS"/>
              </a:defRPr>
            </a:lvl1pPr>
          </a:lstStyle>
          <a:p>
            <a:r>
              <a:t>westport public library - built it inside the library.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lvl1pPr defTabSz="584200">
              <a:defRPr sz="2500">
                <a:latin typeface="Trebuchet MS"/>
                <a:ea typeface="Trebuchet MS"/>
                <a:cs typeface="Trebuchet MS"/>
                <a:sym typeface="Trebuchet MS"/>
              </a:defRPr>
            </a:lvl1pPr>
          </a:lstStyle>
          <a:p>
            <a:r>
              <a:t>chattanooga public library - the 4th floor of the library. Turning it into a really cool makerspace. More on that as it develops! Just started.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Many of them have this. makerbot. 3d printer. hook it up to CAD software, design something print it out using hot plastic.</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This isn’t the end-all. But it is a HUGE game-changer.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Many of them have this. makerbot. 3d printer. hook it up to CAD software, design something print it out using hot plastic.</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This isn’t the end-all. But it is a HUGE game-changer.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Many of them have this. makerbot. 3d printer. hook it up to CAD software, design something print it out using hot plastic.</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This isn’t the end-all. But it is a HUGE game-changer.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Many of them have this. makerbot. 3d printer. hook it up to CAD software, design something print it out using hot plastic.</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This isn’t the end-all. But it is a HUGE game-changer.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Many of them have this. makerbot. 3d printer. hook it up to CAD software, design something print it out using hot plastic.</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This isn’t the end-all. But it is a HUGE game-changer.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lvl1pPr defTabSz="584200">
              <a:defRPr sz="2500">
                <a:latin typeface="Trebuchet MS"/>
                <a:ea typeface="Trebuchet MS"/>
                <a:cs typeface="Trebuchet MS"/>
                <a:sym typeface="Trebuchet MS"/>
              </a:defRPr>
            </a:lvl1pPr>
          </a:lstStyle>
          <a:p>
            <a:r>
              <a:t>lots more tools than just a 3d printer!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What happens here?</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Similar to hackerspaces, but for media making. People who want to create videos, music, graphic design, podcasts.</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Again, not always great to do where you live, and you can spend thousands to create a home studio. Good mics, keyboards, computers, etc.</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And space for recording.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pPr>
              <a:lnSpc>
                <a:spcPts val="6100"/>
              </a:lnSpc>
              <a:defRPr sz="3400">
                <a:solidFill>
                  <a:srgbClr val="333333"/>
                </a:solidFill>
                <a:latin typeface="Arial"/>
                <a:ea typeface="Arial"/>
                <a:cs typeface="Arial"/>
                <a:sym typeface="Arial"/>
              </a:defRPr>
            </a:pPr>
            <a:r>
              <a:t>10-year-old Lily Born set out to design a cup that her grandfather (who has Parkinson’s disease) could use without spilling. After working with her dad (entrepreneur Joe Born) on a design, and creating many prototypes at local art space </a:t>
            </a:r>
            <a:r>
              <a:rPr u="sng">
                <a:solidFill>
                  <a:srgbClr val="3C78A7"/>
                </a:solidFill>
              </a:rPr>
              <a:t>Bughouse Studio</a:t>
            </a:r>
            <a:r>
              <a:t>, she came up with the </a:t>
            </a:r>
            <a:r>
              <a:rPr u="sng">
                <a:solidFill>
                  <a:srgbClr val="3C78A7"/>
                </a:solidFill>
              </a:rPr>
              <a:t>Kangaroo Cup</a:t>
            </a:r>
            <a:r>
              <a:t>, a stackable, easy-to-grab coffee mug.</a:t>
            </a:r>
          </a:p>
          <a:p>
            <a:pPr>
              <a:lnSpc>
                <a:spcPts val="6100"/>
              </a:lnSpc>
              <a:defRPr sz="3400">
                <a:solidFill>
                  <a:srgbClr val="333333"/>
                </a:solidFill>
                <a:latin typeface="Arial"/>
                <a:ea typeface="Arial"/>
                <a:cs typeface="Arial"/>
                <a:sym typeface="Arial"/>
              </a:defRPr>
            </a:pPr>
            <a:endParaRPr/>
          </a:p>
          <a:p>
            <a:pPr>
              <a:lnSpc>
                <a:spcPts val="6100"/>
              </a:lnSpc>
              <a:defRPr sz="3400">
                <a:solidFill>
                  <a:srgbClr val="333333"/>
                </a:solidFill>
                <a:latin typeface="Arial"/>
                <a:ea typeface="Arial"/>
                <a:cs typeface="Arial"/>
                <a:sym typeface="Arial"/>
              </a:defRPr>
            </a:pPr>
            <a:r>
              <a:t>Made a video for Indiegogo (crowdsourced fundraising site like Kickstarter), raised over $12,000. </a:t>
            </a:r>
          </a:p>
          <a:p>
            <a:pPr>
              <a:lnSpc>
                <a:spcPts val="6100"/>
              </a:lnSpc>
              <a:defRPr sz="3400">
                <a:solidFill>
                  <a:srgbClr val="333333"/>
                </a:solidFill>
                <a:latin typeface="Arial"/>
                <a:ea typeface="Arial"/>
                <a:cs typeface="Arial"/>
                <a:sym typeface="Arial"/>
              </a:defRPr>
            </a:pPr>
            <a:endParaRPr/>
          </a:p>
          <a:p>
            <a:pPr>
              <a:lnSpc>
                <a:spcPts val="6100"/>
              </a:lnSpc>
              <a:defRPr sz="3400">
                <a:solidFill>
                  <a:srgbClr val="333333"/>
                </a:solidFill>
                <a:latin typeface="Arial"/>
                <a:ea typeface="Arial"/>
                <a:cs typeface="Arial"/>
                <a:sym typeface="Arial"/>
              </a:defRPr>
            </a:pPr>
            <a:r>
              <a:t>Made the video at the digital media lab.</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t>Grassroots technology is hard to define, but easily recognizable. This trend includes emerging Do-It-Yourself (DIY) ideas and services like hackerspaces, makerspaces, 3D printing, and digital media labs. </a:t>
            </a:r>
          </a:p>
          <a:p>
            <a:endParaRPr/>
          </a:p>
          <a:p>
            <a:r>
              <a:t>There’s a national “Maker/DIY” trend that’s been steadily growing in recent years, and includes a technology element. Here’s what Makerfaire.com has to say about this trend:</a:t>
            </a:r>
          </a:p>
          <a:p>
            <a:r>
              <a:t>“As the movement has gathered increasing momentum, makers have created their own market ecosystem, developing new products and services. The combination of ingenious makers and innovative technologies such as the Arduino microcontroller and personal 3D printing are driving innovation in manufacturing, engineering, industrial design, hardware technology and education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What happens here?</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Similar to hackerspaces, but for media making. People who want to create videos, music, graphic design, podcasts.</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Again, not always great to do where you live, and you can spend thousands to create a home studio. Good mics, keyboards, computers, etc.</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And space for recording.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lvl1pPr defTabSz="584200">
              <a:defRPr sz="2500">
                <a:latin typeface="Trebuchet MS"/>
                <a:ea typeface="Trebuchet MS"/>
                <a:cs typeface="Trebuchet MS"/>
                <a:sym typeface="Trebuchet MS"/>
              </a:defRPr>
            </a:lvl1pPr>
          </a:lstStyle>
          <a:p>
            <a:r>
              <a:t>skokie public library - here’s their dml. with staff, ready to assist.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lvl1pPr defTabSz="584200">
              <a:defRPr sz="2500">
                <a:latin typeface="Trebuchet MS"/>
                <a:ea typeface="Trebuchet MS"/>
                <a:cs typeface="Trebuchet MS"/>
                <a:sym typeface="Trebuchet MS"/>
              </a:defRPr>
            </a:lvl1pPr>
          </a:lstStyle>
          <a:p>
            <a:r>
              <a:t>greenscreen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lvl1pPr defTabSz="584200">
              <a:defRPr sz="2500">
                <a:latin typeface="Trebuchet MS"/>
                <a:ea typeface="Trebuchet MS"/>
                <a:cs typeface="Trebuchet MS"/>
                <a:sym typeface="Trebuchet MS"/>
              </a:defRPr>
            </a:lvl1pPr>
          </a:lstStyle>
          <a:p>
            <a:r>
              <a:t>media boxes you can check out.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High school - access thousands of books, over 100 laptop and desktop computers, and a variety of media creation tools and software...</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Similar to Skokie, but just for teens with a valid Chicago Public Library card.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66 mac and pc laptops</a:t>
            </a:r>
          </a:p>
          <a:p>
            <a:pPr defTabSz="584200">
              <a:defRPr sz="2500">
                <a:latin typeface="Trebuchet MS"/>
                <a:ea typeface="Trebuchet MS"/>
                <a:cs typeface="Trebuchet MS"/>
                <a:sym typeface="Trebuchet MS"/>
              </a:defRPr>
            </a:pPr>
            <a:r>
              <a:t>cameras, video cameras, software</a:t>
            </a:r>
          </a:p>
          <a:p>
            <a:pPr defTabSz="584200">
              <a:defRPr sz="2500">
                <a:latin typeface="Trebuchet MS"/>
                <a:ea typeface="Trebuchet MS"/>
                <a:cs typeface="Trebuchet MS"/>
                <a:sym typeface="Trebuchet MS"/>
              </a:defRPr>
            </a:pPr>
            <a:r>
              <a:t>gaming</a:t>
            </a:r>
          </a:p>
          <a:p>
            <a:pPr defTabSz="584200">
              <a:defRPr sz="2500">
                <a:latin typeface="Trebuchet MS"/>
                <a:ea typeface="Trebuchet MS"/>
                <a:cs typeface="Trebuchet MS"/>
                <a:sym typeface="Trebuchet MS"/>
              </a:defRPr>
            </a:pPr>
            <a:r>
              <a:t>music equipment, mics</a:t>
            </a:r>
          </a:p>
          <a:p>
            <a:pPr defTabSz="584200">
              <a:defRPr sz="2500">
                <a:latin typeface="Trebuchet MS"/>
                <a:ea typeface="Trebuchet MS"/>
                <a:cs typeface="Trebuchet MS"/>
                <a:sym typeface="Trebuchet MS"/>
              </a:defRPr>
            </a:pPr>
            <a:r>
              <a:t>small recording studio</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lvl1pPr defTabSz="584200">
              <a:defRPr sz="2500">
                <a:latin typeface="Trebuchet MS"/>
                <a:ea typeface="Trebuchet MS"/>
                <a:cs typeface="Trebuchet MS"/>
                <a:sym typeface="Trebuchet MS"/>
              </a:defRPr>
            </a:lvl1pPr>
          </a:lstStyle>
          <a:p>
            <a:r>
              <a:t>someone creating some cool music!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t>Testing equipment for my library’s upcoming makerspace/media lab. Opening in December!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t>Testing equipment for my library’s upcoming makerspace/media lab. Opening in December!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t>Lawrence Public Library - full recording studio, complete with recording engineer.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Many makers are hobbyists, enthusiasts or students (amateurs!) – but they are also a wellspring of innovation, creating new products and producing value in the community. Some makers do become entrepreneurs and start companies.”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pPr defTabSz="584200">
              <a:defRPr>
                <a:latin typeface="Trebuchet MS"/>
                <a:ea typeface="Trebuchet MS"/>
                <a:cs typeface="Trebuchet MS"/>
                <a:sym typeface="Trebuchet MS"/>
              </a:defRPr>
            </a:pPr>
            <a:r>
              <a:t>Co Working spaces - independent workers, small businesses, corporate workgroups can gather to share ideas, team up on projects, and get some work done in a more social setting. Alternative to meeting at home or local coffee shop</a:t>
            </a:r>
          </a:p>
          <a:p>
            <a:pPr defTabSz="584200">
              <a:defRPr>
                <a:latin typeface="Trebuchet MS"/>
                <a:ea typeface="Trebuchet MS"/>
                <a:cs typeface="Trebuchet MS"/>
                <a:sym typeface="Trebuchet MS"/>
              </a:defRPr>
            </a:pPr>
            <a:endParaRPr/>
          </a:p>
          <a:p>
            <a:pPr defTabSz="584200">
              <a:defRPr>
                <a:latin typeface="Trebuchet MS"/>
                <a:ea typeface="Trebuchet MS"/>
                <a:cs typeface="Trebuchet MS"/>
                <a:sym typeface="Trebuchet MS"/>
              </a:defRPr>
            </a:pPr>
            <a:r>
              <a:t>Meetingpoint - This Helsinki City Library location is across the street from Library 10 in a building full of stores and cafes. </a:t>
            </a:r>
          </a:p>
          <a:p>
            <a:pPr defTabSz="584200">
              <a:defRPr>
                <a:latin typeface="Trebuchet MS"/>
                <a:ea typeface="Trebuchet MS"/>
                <a:cs typeface="Trebuchet MS"/>
                <a:sym typeface="Trebuchet MS"/>
              </a:defRPr>
            </a:pPr>
            <a:endParaRPr/>
          </a:p>
          <a:p>
            <a:pPr defTabSz="584200">
              <a:defRPr>
                <a:latin typeface="Trebuchet MS"/>
                <a:ea typeface="Trebuchet MS"/>
                <a:cs typeface="Trebuchet MS"/>
                <a:sym typeface="Trebuchet MS"/>
              </a:defRPr>
            </a:pPr>
            <a:r>
              <a:t>There are no materials to browse or check out. </a:t>
            </a:r>
          </a:p>
          <a:p>
            <a:pPr defTabSz="584200">
              <a:defRPr>
                <a:latin typeface="Trebuchet MS"/>
                <a:ea typeface="Trebuchet MS"/>
                <a:cs typeface="Trebuchet MS"/>
                <a:sym typeface="Trebuchet MS"/>
              </a:defRPr>
            </a:pPr>
            <a:endParaRPr/>
          </a:p>
          <a:p>
            <a:pPr defTabSz="584200">
              <a:defRPr>
                <a:latin typeface="Trebuchet MS"/>
                <a:ea typeface="Trebuchet MS"/>
                <a:cs typeface="Trebuchet MS"/>
                <a:sym typeface="Trebuchet MS"/>
              </a:defRPr>
            </a:pPr>
            <a:r>
              <a:t>People bring in their computers to the Laptop Doctor for repair and for lessons. Most of the interactions are one-on-one but there’s a Laptop Club during which many people gather for instruction.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pPr defTabSz="584200">
              <a:defRPr>
                <a:latin typeface="Trebuchet MS"/>
                <a:ea typeface="Trebuchet MS"/>
                <a:cs typeface="Trebuchet MS"/>
                <a:sym typeface="Trebuchet MS"/>
              </a:defRPr>
            </a:pPr>
            <a:r>
              <a:t>Co Working spaces - independent workers, small businesses, corporate workgroups can gather to share ideas, team up on projects, and get some work done in a more social setting. Alternative to meeting at home or local coffee shop</a:t>
            </a:r>
          </a:p>
          <a:p>
            <a:pPr defTabSz="584200">
              <a:defRPr>
                <a:latin typeface="Trebuchet MS"/>
                <a:ea typeface="Trebuchet MS"/>
                <a:cs typeface="Trebuchet MS"/>
                <a:sym typeface="Trebuchet MS"/>
              </a:defRPr>
            </a:pPr>
            <a:endParaRPr/>
          </a:p>
          <a:p>
            <a:pPr defTabSz="584200">
              <a:defRPr>
                <a:latin typeface="Trebuchet MS"/>
                <a:ea typeface="Trebuchet MS"/>
                <a:cs typeface="Trebuchet MS"/>
                <a:sym typeface="Trebuchet MS"/>
              </a:defRPr>
            </a:pPr>
            <a:r>
              <a:t>Meetingpoint - This Helsinki City Library location is across the street from Library 10 in a building full of stores and cafes. </a:t>
            </a:r>
          </a:p>
          <a:p>
            <a:pPr defTabSz="584200">
              <a:defRPr>
                <a:latin typeface="Trebuchet MS"/>
                <a:ea typeface="Trebuchet MS"/>
                <a:cs typeface="Trebuchet MS"/>
                <a:sym typeface="Trebuchet MS"/>
              </a:defRPr>
            </a:pPr>
            <a:endParaRPr/>
          </a:p>
          <a:p>
            <a:pPr defTabSz="584200">
              <a:defRPr>
                <a:latin typeface="Trebuchet MS"/>
                <a:ea typeface="Trebuchet MS"/>
                <a:cs typeface="Trebuchet MS"/>
                <a:sym typeface="Trebuchet MS"/>
              </a:defRPr>
            </a:pPr>
            <a:r>
              <a:t>There are no materials to browse or check out. </a:t>
            </a:r>
          </a:p>
          <a:p>
            <a:pPr defTabSz="584200">
              <a:defRPr>
                <a:latin typeface="Trebuchet MS"/>
                <a:ea typeface="Trebuchet MS"/>
                <a:cs typeface="Trebuchet MS"/>
                <a:sym typeface="Trebuchet MS"/>
              </a:defRPr>
            </a:pPr>
            <a:endParaRPr/>
          </a:p>
          <a:p>
            <a:pPr defTabSz="584200">
              <a:defRPr>
                <a:latin typeface="Trebuchet MS"/>
                <a:ea typeface="Trebuchet MS"/>
                <a:cs typeface="Trebuchet MS"/>
                <a:sym typeface="Trebuchet MS"/>
              </a:defRPr>
            </a:pPr>
            <a:r>
              <a:t>People bring in their computers to the Laptop Doctor for repair and for lessons. Most of the interactions are one-on-one but there’s a Laptop Club during which many people gather for instruction.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makerspaces, digital media labs, coworking spaces. Those are the big things that lots of libraries are getting interested in doing.</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Libraries are doing a lot of other creation-based stuff! Some very unique things. Here are some of them: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espresso book machine at Darien Library. Prints a book in about 10 minutes. The library doesn’t have it? </a:t>
            </a:r>
          </a:p>
          <a:p>
            <a:pPr defTabSz="584200">
              <a:defRPr sz="2500">
                <a:latin typeface="Trebuchet MS"/>
                <a:ea typeface="Trebuchet MS"/>
                <a:cs typeface="Trebuchet MS"/>
                <a:sym typeface="Trebuchet MS"/>
              </a:defRPr>
            </a:pPr>
            <a:endParaRPr/>
          </a:p>
          <a:p>
            <a:pPr>
              <a:lnSpc>
                <a:spcPts val="4900"/>
              </a:lnSpc>
              <a:defRPr sz="2500">
                <a:latin typeface="Trebuchet MS"/>
                <a:ea typeface="Trebuchet MS"/>
                <a:cs typeface="Trebuchet MS"/>
                <a:sym typeface="Trebuchet MS"/>
              </a:defRPr>
            </a:pPr>
            <a:r>
              <a:t>The machine takes as input a </a:t>
            </a:r>
            <a:r>
              <a:rPr u="sng">
                <a:solidFill>
                  <a:srgbClr val="0A1480"/>
                </a:solidFill>
                <a:hlinkClick r:id="rId3"/>
              </a:rPr>
              <a:t>PDF</a:t>
            </a:r>
            <a:r>
              <a:t> file and prints, binds, and trims the reader’s selection as a </a:t>
            </a:r>
            <a:r>
              <a:rPr u="sng">
                <a:solidFill>
                  <a:srgbClr val="0A1480"/>
                </a:solidFill>
                <a:hlinkClick r:id="rId4"/>
              </a:rPr>
              <a:t>paperback book</a:t>
            </a:r>
            <a:r>
              <a:t>.</a:t>
            </a:r>
          </a:p>
          <a:p>
            <a:pPr>
              <a:lnSpc>
                <a:spcPts val="4900"/>
              </a:lnSpc>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Why not print it out and take it home? Cool concept.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checking out musical instruments! Some libraries are checking out instruments like guitars. Pretty cool idea.</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Lots you could do around that - partnerships, classes, content creation...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Ann Arbor - checking out electronic music stuff, like this Korg Monotron. It makes weird noises that people might use in EDM.</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Right in their catalog!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lvl1pPr defTabSz="584200">
              <a:defRPr sz="2500">
                <a:latin typeface="Trebuchet MS"/>
                <a:ea typeface="Trebuchet MS"/>
                <a:cs typeface="Trebuchet MS"/>
                <a:sym typeface="Trebuchet MS"/>
              </a:defRPr>
            </a:lvl1pPr>
          </a:lstStyle>
          <a:p>
            <a:r>
              <a:t>Seeds! Why not?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lvl1pPr defTabSz="584200">
              <a:defRPr sz="2500">
                <a:latin typeface="Trebuchet MS"/>
                <a:ea typeface="Trebuchet MS"/>
                <a:cs typeface="Trebuchet MS"/>
                <a:sym typeface="Trebuchet MS"/>
              </a:defRPr>
            </a:lvl1pPr>
          </a:lstStyle>
          <a:p>
            <a:r>
              <a:t>What to do with those seeds? How about checking out some land?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other types of content creation - something we do! Mentioned already...</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write 40,000 words in a month</a:t>
            </a:r>
          </a:p>
          <a:p>
            <a:pPr defTabSz="584200">
              <a:defRPr sz="2500">
                <a:latin typeface="Trebuchet MS"/>
                <a:ea typeface="Trebuchet MS"/>
                <a:cs typeface="Trebuchet MS"/>
                <a:sym typeface="Trebuchet MS"/>
              </a:defRPr>
            </a:pPr>
            <a:r>
              <a:t>365 - take a photo a day (they get creative)</a:t>
            </a:r>
          </a:p>
          <a:p>
            <a:pPr defTabSz="584200">
              <a:defRPr sz="2500">
                <a:latin typeface="Trebuchet MS"/>
                <a:ea typeface="Trebuchet MS"/>
                <a:cs typeface="Trebuchet MS"/>
                <a:sym typeface="Trebuchet MS"/>
              </a:defRPr>
            </a:pPr>
            <a:r>
              <a:t>normal blogs, photos, videos dumped to youtube</a:t>
            </a:r>
          </a:p>
          <a:p>
            <a:pPr defTabSz="584200">
              <a:defRPr sz="2500">
                <a:latin typeface="Trebuchet MS"/>
                <a:ea typeface="Trebuchet MS"/>
                <a:cs typeface="Trebuchet MS"/>
                <a:sym typeface="Trebuchet MS"/>
              </a:defRPr>
            </a:pPr>
            <a:endParaRPr/>
          </a:p>
          <a:p>
            <a:pPr defTabSz="584200">
              <a:defRPr sz="2500" b="1">
                <a:latin typeface="Trebuchet MS"/>
                <a:ea typeface="Trebuchet MS"/>
                <a:cs typeface="Trebuchet MS"/>
                <a:sym typeface="Trebuchet MS"/>
              </a:defRPr>
            </a:pPr>
            <a:r>
              <a:t>libraries participate in this type of thing, too.</a:t>
            </a:r>
          </a:p>
          <a:p>
            <a:pPr defTabSz="584200">
              <a:defRPr sz="2500" b="1">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This is all forms of content creation by customers.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other types of content creation - something we do! Mentioned already...</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write 40,000 words in a month</a:t>
            </a:r>
          </a:p>
          <a:p>
            <a:pPr defTabSz="584200">
              <a:defRPr sz="2500">
                <a:latin typeface="Trebuchet MS"/>
                <a:ea typeface="Trebuchet MS"/>
                <a:cs typeface="Trebuchet MS"/>
                <a:sym typeface="Trebuchet MS"/>
              </a:defRPr>
            </a:pPr>
            <a:r>
              <a:t>365 - take a photo a day (they get creative)</a:t>
            </a:r>
          </a:p>
          <a:p>
            <a:pPr defTabSz="584200">
              <a:defRPr sz="2500">
                <a:latin typeface="Trebuchet MS"/>
                <a:ea typeface="Trebuchet MS"/>
                <a:cs typeface="Trebuchet MS"/>
                <a:sym typeface="Trebuchet MS"/>
              </a:defRPr>
            </a:pPr>
            <a:r>
              <a:t>normal blogs, photos, videos dumped to youtube</a:t>
            </a:r>
          </a:p>
          <a:p>
            <a:pPr defTabSz="584200">
              <a:defRPr sz="2500">
                <a:latin typeface="Trebuchet MS"/>
                <a:ea typeface="Trebuchet MS"/>
                <a:cs typeface="Trebuchet MS"/>
                <a:sym typeface="Trebuchet MS"/>
              </a:defRPr>
            </a:pPr>
            <a:endParaRPr/>
          </a:p>
          <a:p>
            <a:pPr defTabSz="584200">
              <a:defRPr sz="2500" b="1">
                <a:latin typeface="Trebuchet MS"/>
                <a:ea typeface="Trebuchet MS"/>
                <a:cs typeface="Trebuchet MS"/>
                <a:sym typeface="Trebuchet MS"/>
              </a:defRPr>
            </a:pPr>
            <a:r>
              <a:t>libraries participate in this type of thing, too.</a:t>
            </a:r>
          </a:p>
          <a:p>
            <a:pPr defTabSz="584200">
              <a:defRPr sz="2500" b="1">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This is all forms of content creation by customers.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simple - people like making stuff. Always have, always will. They are organizing makerfaires, organizing makerspaces of all types. </a:t>
            </a:r>
          </a:p>
          <a:p>
            <a:endParaRPr/>
          </a:p>
          <a:p>
            <a:r>
              <a:t>Having fun making stuff in a more social environment instead of their basement or garage.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How does grassroots technology affect libraries? In order to directly incorporate these trends into your library building, you might need to carve out physical space. A great example of this is the Chattanooga Public Library’s 4th floor. It was a storage area, but is now being turned into an interactive space. The library describes their vision as: “a public laboratory and educational facility with a focus on information, design, technology, and the applied arts. The 14,000 sq foot space hosts equipment, expertise, programs, events, and meetings that work within this scope. While traditional library spaces support the consumption of knowledge by offering access to media, the 4th floor is unique because it supports the production, connection, and sharing of knowledge by offering access to tools and instruction” (from </a:t>
            </a:r>
            <a:r>
              <a:rPr u="sng">
                <a:hlinkClick r:id="rId3"/>
              </a:rPr>
              <a:t>http://4thfloor.chattlibrary.org/about</a:t>
            </a:r>
            <a:r>
              <a:t>).</a:t>
            </a:r>
          </a:p>
          <a:p>
            <a:endParaRPr/>
          </a:p>
          <a:p>
            <a:r>
              <a:t>How can your library respond to grassroots technology? Ask patrons what new things they would like to do in the library. Find out if your library customers want technology like 3D printers, digital media labs, or podcasting equipment.</a:t>
            </a:r>
          </a:p>
          <a:p>
            <a:endParaRPr/>
          </a:p>
          <a:p>
            <a:r>
              <a:t>Your library could also start buying some of these grassroots technology tools for staff to use. If your budget doesn’t allow for this, you can ask staff to bring in personal devices for a “show and tell” day.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r>
              <a:t>Huge changes here!</a:t>
            </a:r>
          </a:p>
          <a:p>
            <a:endParaRPr/>
          </a:p>
          <a:p>
            <a:r>
              <a:t>What have you seen?</a:t>
            </a:r>
          </a:p>
          <a:p>
            <a:endParaRPr/>
          </a:p>
          <a:p>
            <a:r>
              <a:t>Pay using Paypal account at a Dollar Store.</a:t>
            </a:r>
          </a:p>
          <a:p>
            <a:endParaRPr/>
          </a:p>
          <a:p>
            <a:r>
              <a:t>Apple Pay anyone?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r>
              <a:t>mobile devices for payment. Friends sales, coffee shops, Apple stores. My son’s hairstylist! Vendors this week at the weekly farmers market thing…</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t>Something you’ve dealt with - </a:t>
            </a:r>
          </a:p>
          <a:p>
            <a:r>
              <a:t>Chip - changing the way we pay everything.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Microsoft Office or Adobe Creative Cloud?</a:t>
            </a:r>
          </a:p>
          <a:p>
            <a:endParaRPr/>
          </a:p>
          <a:p>
            <a:r>
              <a:t>Spotify - subscribing to music instead of buying.</a:t>
            </a:r>
          </a:p>
          <a:p>
            <a:endParaRPr/>
          </a:p>
          <a:p>
            <a:r>
              <a:t>subscription model - MS! Adobe! Apple! - no more skipping upgrades. No more large upfront outlay of cash.</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r>
              <a:t>Taking payment is changing.</a:t>
            </a:r>
          </a:p>
          <a:p>
            <a:r>
              <a:t>You CAN take credit cards - it’s easy.</a:t>
            </a:r>
          </a:p>
          <a:p>
            <a:r>
              <a:t>Cos and chips - have you converted yet? Have to.</a:t>
            </a:r>
          </a:p>
          <a:p>
            <a:endParaRPr/>
          </a:p>
          <a:p>
            <a:r>
              <a:t>What else?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r>
              <a:t>Drones - remote controlled flying thing with a camera</a:t>
            </a:r>
          </a:p>
          <a:p>
            <a:endParaRPr/>
          </a:p>
          <a:p>
            <a:r>
              <a:t>military - obvious uses</a:t>
            </a:r>
          </a:p>
          <a:p>
            <a:r>
              <a:t>aerial photos and videos</a:t>
            </a:r>
          </a:p>
          <a:p>
            <a:r>
              <a:t>Amazon and other companies - delivery</a:t>
            </a:r>
          </a:p>
          <a:p>
            <a:r>
              <a:t>park rangers - help catch poachers</a:t>
            </a:r>
          </a:p>
          <a:p>
            <a:r>
              <a:t>crop monitoring</a:t>
            </a:r>
          </a:p>
          <a:p>
            <a:r>
              <a:t>3d mapping</a:t>
            </a:r>
          </a:p>
          <a:p>
            <a:r>
              <a:t>search and rescue - can check hard-to-reach places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r>
              <a:t>National Day of Making @4thfloorchatt </a:t>
            </a:r>
          </a:p>
          <a:p>
            <a:r>
              <a:t>In celebration of President Obama's National Day of Making on June 18, the Mayor's office, the public library and a selection of community makers hosted the Mayor's Maker Challenge on the 4th Floor, open to the public for demos and hands-on learning and making all morning. The event included photography drones, a banana piano, quad copters, 3D printing, art bikes, fruit-controlled Tetris, vinyl sticker making, a maker debris field, the history of making in Chattanooga, yarn bombs, LED helium balloons and maze building.</a:t>
            </a:r>
          </a:p>
          <a:p>
            <a:r>
              <a:t>  </a:t>
            </a:r>
          </a:p>
          <a:p>
            <a:r>
              <a:t>"NOW, THEREFORE, I, BARACK OBAMA, President of the United States of America, by virtue of the authority vested in me by the Constitution and the laws of the United States, do hereby proclaim June 18, 2014, as National Day of Making. I call upon all Americans to observe this day with programs, ceremonies, and activities that encourage a new generation of makers and manufacturers to share their talents and hone their skills."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r>
              <a:t>Russell Gilabert, a senir in electrical engineering, flys a modified parrot AR Drone during the 2015 Student Expo at the Ohio University Convocation Center on Thursday, April 9, 2015. (Tyler Stabile/ Ohio University Libraries)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t>Uses - photos and videos.</a:t>
            </a:r>
          </a:p>
          <a:p>
            <a:r>
              <a:t>check your roof!</a:t>
            </a:r>
          </a:p>
          <a:p>
            <a:r>
              <a:t>fun for teens</a:t>
            </a:r>
          </a:p>
          <a:p>
            <a:r>
              <a:t>making, coming alongside science students</a:t>
            </a:r>
          </a:p>
          <a:p>
            <a:r>
              <a:t>check them out to patrons</a:t>
            </a:r>
          </a:p>
          <a:p>
            <a:endParaRPr/>
          </a:p>
          <a:p>
            <a:r>
              <a:t>what else?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pPr>
              <a:lnSpc>
                <a:spcPts val="4900"/>
              </a:lnSpc>
              <a:defRPr sz="2500">
                <a:latin typeface="Trebuchet MS"/>
                <a:ea typeface="Trebuchet MS"/>
                <a:cs typeface="Trebuchet MS"/>
                <a:sym typeface="Trebuchet MS"/>
              </a:defRPr>
            </a:pPr>
            <a:r>
              <a:t>Hackerspaces can be viewed as </a:t>
            </a:r>
            <a:r>
              <a:rPr u="sng">
                <a:solidFill>
                  <a:srgbClr val="0A1480"/>
                </a:solidFill>
                <a:hlinkClick r:id="rId3"/>
              </a:rPr>
              <a:t>open community</a:t>
            </a:r>
            <a:r>
              <a:t> </a:t>
            </a:r>
            <a:r>
              <a:rPr u="sng">
                <a:solidFill>
                  <a:srgbClr val="0A1480"/>
                </a:solidFill>
                <a:hlinkClick r:id="rId4"/>
              </a:rPr>
              <a:t>labs</a:t>
            </a:r>
            <a:r>
              <a:t> incorporating elements of </a:t>
            </a:r>
            <a:r>
              <a:rPr u="sng">
                <a:solidFill>
                  <a:srgbClr val="0A1480"/>
                </a:solidFill>
                <a:hlinkClick r:id="rId5"/>
              </a:rPr>
              <a:t>machine shops</a:t>
            </a:r>
            <a:r>
              <a:t>, </a:t>
            </a:r>
            <a:r>
              <a:rPr u="sng">
                <a:solidFill>
                  <a:srgbClr val="0A1480"/>
                </a:solidFill>
                <a:hlinkClick r:id="rId6"/>
              </a:rPr>
              <a:t>workshops</a:t>
            </a:r>
            <a:r>
              <a:t> and/or </a:t>
            </a:r>
            <a:r>
              <a:rPr u="sng">
                <a:solidFill>
                  <a:srgbClr val="0A1480"/>
                </a:solidFill>
                <a:hlinkClick r:id="rId7"/>
              </a:rPr>
              <a:t>studios</a:t>
            </a:r>
            <a:r>
              <a:t> where </a:t>
            </a:r>
            <a:r>
              <a:rPr u="sng">
                <a:solidFill>
                  <a:srgbClr val="0A1480"/>
                </a:solidFill>
                <a:hlinkClick r:id="rId8"/>
              </a:rPr>
              <a:t>hackers</a:t>
            </a:r>
            <a:r>
              <a:t> can come together to share resources and knowledge to build and make things</a:t>
            </a:r>
          </a:p>
          <a:p>
            <a:pPr>
              <a:lnSpc>
                <a:spcPts val="4900"/>
              </a:lnSpc>
              <a:defRPr sz="2500">
                <a:latin typeface="Trebuchet MS"/>
                <a:ea typeface="Trebuchet MS"/>
                <a:cs typeface="Trebuchet MS"/>
                <a:sym typeface="Trebuchet MS"/>
              </a:defRPr>
            </a:pPr>
            <a:endParaRPr/>
          </a:p>
          <a:p>
            <a:pPr>
              <a:lnSpc>
                <a:spcPts val="4900"/>
              </a:lnSpc>
              <a:defRPr sz="2500">
                <a:latin typeface="Trebuchet MS"/>
                <a:ea typeface="Trebuchet MS"/>
                <a:cs typeface="Trebuchet MS"/>
                <a:sym typeface="Trebuchet MS"/>
              </a:defRPr>
            </a:pPr>
            <a:r>
              <a:t>These are popping up all over the place. People want to make stuff, and they want to collaborate on things. Many of them don’t have a good space - apartments aren’t conducive to this stuff!</a:t>
            </a:r>
          </a:p>
          <a:p>
            <a:pPr>
              <a:lnSpc>
                <a:spcPts val="4900"/>
              </a:lnSpc>
              <a:defRPr sz="2500">
                <a:latin typeface="Trebuchet MS"/>
                <a:ea typeface="Trebuchet MS"/>
                <a:cs typeface="Trebuchet MS"/>
                <a:sym typeface="Trebuchet MS"/>
              </a:defRPr>
            </a:pPr>
            <a:endParaRPr/>
          </a:p>
          <a:p>
            <a:pPr>
              <a:lnSpc>
                <a:spcPts val="4900"/>
              </a:lnSpc>
              <a:defRPr sz="2500">
                <a:latin typeface="Trebuchet MS"/>
                <a:ea typeface="Trebuchet MS"/>
                <a:cs typeface="Trebuchet MS"/>
                <a:sym typeface="Trebuchet MS"/>
              </a:defRPr>
            </a:pPr>
            <a:r>
              <a:t>tools are expensive, but by coming together and by paying dues, these groups can buy pricey tools.</a:t>
            </a:r>
          </a:p>
          <a:p>
            <a:pPr>
              <a:lnSpc>
                <a:spcPts val="4900"/>
              </a:lnSpc>
              <a:defRPr sz="2500">
                <a:latin typeface="Trebuchet MS"/>
                <a:ea typeface="Trebuchet MS"/>
                <a:cs typeface="Trebuchet MS"/>
                <a:sym typeface="Trebuchet MS"/>
              </a:defRPr>
            </a:pPr>
            <a:endParaRPr/>
          </a:p>
          <a:p>
            <a:pPr>
              <a:lnSpc>
                <a:spcPts val="4900"/>
              </a:lnSpc>
              <a:defRPr sz="2500">
                <a:latin typeface="Trebuchet MS"/>
                <a:ea typeface="Trebuchet MS"/>
                <a:cs typeface="Trebuchet MS"/>
                <a:sym typeface="Trebuchet MS"/>
              </a:defRPr>
            </a:pPr>
            <a:r>
              <a:t>Not connected to universities or traditional labs. And they combine machine shop, technology, electrical, etc. Think Thomas Edison in the 21st century here.</a:t>
            </a:r>
          </a:p>
          <a:p>
            <a:pPr>
              <a:lnSpc>
                <a:spcPts val="4900"/>
              </a:lnSpc>
              <a:defRPr sz="2500">
                <a:latin typeface="Trebuchet MS"/>
                <a:ea typeface="Trebuchet MS"/>
                <a:cs typeface="Trebuchet MS"/>
                <a:sym typeface="Trebuchet MS"/>
              </a:defRPr>
            </a:pPr>
            <a:endParaRPr/>
          </a:p>
          <a:p>
            <a:pPr>
              <a:lnSpc>
                <a:spcPts val="4900"/>
              </a:lnSpc>
              <a:defRPr sz="2500">
                <a:latin typeface="Trebuchet MS"/>
                <a:ea typeface="Trebuchet MS"/>
                <a:cs typeface="Trebuchet MS"/>
                <a:sym typeface="Trebuchet MS"/>
              </a:defRPr>
            </a:pPr>
            <a:r>
              <a:t>innovators who want to fabricate, prototype, and learn.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r>
              <a:t>Rise of the App Store</a:t>
            </a:r>
          </a:p>
          <a:p>
            <a:endParaRPr/>
          </a:p>
          <a:p>
            <a:r>
              <a:t>Software changes - multiplatform/multiarchitecture applications</a:t>
            </a:r>
          </a:p>
          <a:p>
            <a:endParaRPr/>
          </a:p>
          <a:p>
            <a:r>
              <a:t>android/ios/windows | windows, mac, web | web</a:t>
            </a:r>
          </a:p>
          <a:p>
            <a:endParaRPr/>
          </a:p>
          <a:p>
            <a:r>
              <a:t>mobile and desktop</a:t>
            </a:r>
          </a:p>
          <a:p>
            <a:endParaRPr/>
          </a:p>
          <a:p>
            <a:r>
              <a:t>Polaris LEAP.</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t>Library apps - have a page for those?</a:t>
            </a:r>
          </a:p>
          <a:p>
            <a:r>
              <a:t>You have more than you think!</a:t>
            </a:r>
          </a:p>
          <a:p>
            <a:endParaRPr/>
          </a:p>
          <a:p>
            <a:r>
              <a:t>Apps</a:t>
            </a:r>
          </a:p>
          <a:p>
            <a:r>
              <a:t>plus a couple of app stores</a:t>
            </a:r>
          </a:p>
          <a:p>
            <a:r>
              <a:t>plus instructions on use.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t>Training. Lots of it.</a:t>
            </a:r>
          </a:p>
          <a:p>
            <a:r>
              <a:t>For staff! Have to know how our stuff works on a variety of devices, both PC based and mobile.</a:t>
            </a:r>
          </a:p>
          <a:p>
            <a:endParaRPr/>
          </a:p>
          <a:p>
            <a:r>
              <a:t>A ton of mobile platforms. How to navigate the app stores to find library apps.</a:t>
            </a:r>
          </a:p>
          <a:p>
            <a:endParaRPr/>
          </a:p>
          <a:p>
            <a:endParaRPr/>
          </a:p>
          <a:p>
            <a:endParaRPr/>
          </a:p>
          <a:p>
            <a:r>
              <a:t>Always changing! Those are yesterday’s PCs in the pic, for example… I hope so, anyway!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r>
              <a:t>Adobe Flash - served it’s purpose. Closed, proprietary system on a web that’s increasingly built on open standards.</a:t>
            </a:r>
          </a:p>
          <a:p>
            <a:endParaRPr/>
          </a:p>
          <a:p>
            <a:r>
              <a:t>Apple and Youtube stepped away from flash. Google has been, too.</a:t>
            </a:r>
          </a:p>
          <a:p>
            <a:endParaRPr/>
          </a:p>
          <a:p>
            <a:r>
              <a:t>It’s a plug-in for a web browser. Browser plug-ins are on their way out. Apple’s iOS has never supported plug-ins, Flash is long-discontinued for Android, and the new version of IE for Windows 8 doesn’t support most plug-ins. Chrome will soon be blocking traditional NPAPI browser plug-ins.</a:t>
            </a:r>
          </a:p>
          <a:p>
            <a:endParaRPr/>
          </a:p>
          <a:p>
            <a:r>
              <a:t>HTML5 - major update to HTML that brings a lot of flash-like functionality to the web:</a:t>
            </a:r>
          </a:p>
          <a:p>
            <a:endParaRPr/>
          </a:p>
          <a:p>
            <a:r>
              <a:t>The following is an incomplete list of things that are part of HTML5:</a:t>
            </a:r>
          </a:p>
          <a:p>
            <a:endParaRPr/>
          </a:p>
          <a:p>
            <a:r>
              <a:t>Video: playing video on a website without needing things like Flash.</a:t>
            </a:r>
          </a:p>
          <a:p>
            <a:r>
              <a:t>Audio: playing audio on a website without the need for plugins.</a:t>
            </a:r>
          </a:p>
          <a:p>
            <a:r>
              <a:t>Canvas: using code to automatically draw stuff on a website.</a:t>
            </a:r>
          </a:p>
          <a:p>
            <a:r>
              <a:t>Drag &amp; Drop: dragging and dropping stuff on a website.</a:t>
            </a:r>
          </a:p>
          <a:p>
            <a:r>
              <a:t>Application Cache: storing website content, such as images, on a device, making the site run faster.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r>
              <a:t>itunes, netflix, youtube - DVDs, blu ray - will disappear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r>
              <a:t>same thing - CDs in libraries ... itunes, pandora, youtube. smartphone players. or streaming from cloud - itunes, google play</a:t>
            </a:r>
          </a:p>
          <a:p>
            <a:endParaRPr/>
          </a:p>
          <a:p>
            <a:r>
              <a:t>listen to band’s new music is easy. Try before you buy. Remember those headphones and CDs at a record store?</a:t>
            </a:r>
          </a:p>
          <a:p>
            <a:endParaRPr/>
          </a:p>
          <a:p>
            <a:r>
              <a:t>The hard thing - checking out a CD at the library. That part’s hard, but how do you listen to it? Might have to download it to iTunes, load it onto your player of choice.</a:t>
            </a:r>
          </a:p>
          <a:p>
            <a:endParaRPr/>
          </a:p>
          <a:p>
            <a:r>
              <a:t>Will we teach that to customers?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t>boggles my mind. U2 has been working on their new album for a good 2 years. They just gave it away to all Apple iTunes customers! Anyone with an iTunes account just got the album for free (until mid October).</a:t>
            </a:r>
          </a:p>
          <a:p>
            <a:endParaRPr/>
          </a:p>
          <a:p>
            <a:r>
              <a:t>New business model here. I’m sure U2 cut a deal with Apple. And they’ll make money on their tour and with publishing, too. Just very different, and very online.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r>
              <a:t>Video on the web and on mobile devices - my library :-)</a:t>
            </a:r>
          </a:p>
          <a:p>
            <a:endParaRPr/>
          </a:p>
          <a:p>
            <a:r>
              <a:t>Entertainment - youtube, vine, etc represent a new hollywood. Vine stars!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r>
              <a:t>Here’s what I mean. Facebook &amp; Twitter as examples. Youtube, flickr, instagram, pinterest, vine... all visual.</a:t>
            </a:r>
          </a:p>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pPr>
              <a:lnSpc>
                <a:spcPts val="4800"/>
              </a:lnSpc>
              <a:defRPr sz="2400">
                <a:solidFill>
                  <a:srgbClr val="46423A"/>
                </a:solidFill>
                <a:latin typeface="Arial"/>
                <a:ea typeface="Arial"/>
                <a:cs typeface="Arial"/>
                <a:sym typeface="Arial"/>
              </a:defRPr>
            </a:pPr>
            <a:r>
              <a:t>The percent of online adults who watch or download videos has also grown over the past four years, from 69% of adult internet users in 2009 to 78% today. </a:t>
            </a:r>
          </a:p>
          <a:p>
            <a:pPr>
              <a:lnSpc>
                <a:spcPts val="4800"/>
              </a:lnSpc>
              <a:defRPr sz="2400">
                <a:solidFill>
                  <a:srgbClr val="46423A"/>
                </a:solidFill>
                <a:latin typeface="Arial"/>
                <a:ea typeface="Arial"/>
                <a:cs typeface="Arial"/>
                <a:sym typeface="Arial"/>
              </a:defRPr>
            </a:pPr>
            <a:endParaRPr/>
          </a:p>
          <a:p>
            <a:pPr>
              <a:lnSpc>
                <a:spcPts val="4800"/>
              </a:lnSpc>
              <a:defRPr sz="2400">
                <a:solidFill>
                  <a:srgbClr val="46423A"/>
                </a:solidFill>
                <a:latin typeface="Arial"/>
                <a:ea typeface="Arial"/>
                <a:cs typeface="Arial"/>
                <a:sym typeface="Arial"/>
              </a:defRPr>
            </a:pPr>
            <a:r>
              <a:t>54% of internet users have posted original photos or videos to websites and 47% share photos or videos they found elsewhere online.</a:t>
            </a:r>
          </a:p>
          <a:p>
            <a:pPr>
              <a:lnSpc>
                <a:spcPts val="4800"/>
              </a:lnSpc>
              <a:defRPr sz="2400">
                <a:solidFill>
                  <a:srgbClr val="46423A"/>
                </a:solidFill>
                <a:latin typeface="Arial"/>
                <a:ea typeface="Arial"/>
                <a:cs typeface="Arial"/>
                <a:sym typeface="Arial"/>
              </a:defRPr>
            </a:pPr>
            <a:endParaRPr/>
          </a:p>
          <a:p>
            <a:pPr>
              <a:lnSpc>
                <a:spcPts val="4800"/>
              </a:lnSpc>
              <a:defRPr sz="2400">
                <a:solidFill>
                  <a:srgbClr val="46423A"/>
                </a:solidFill>
                <a:latin typeface="Arial"/>
                <a:ea typeface="Arial"/>
                <a:cs typeface="Arial"/>
                <a:sym typeface="Arial"/>
              </a:defRPr>
            </a:pPr>
            <a:r>
              <a:t>Some 9% of cell phone owners use Snapchat and 18% use Instagram.</a:t>
            </a:r>
          </a:p>
          <a:p>
            <a:pPr>
              <a:lnSpc>
                <a:spcPts val="4800"/>
              </a:lnSpc>
              <a:defRPr sz="2400">
                <a:solidFill>
                  <a:srgbClr val="46423A"/>
                </a:solidFill>
                <a:latin typeface="Arial"/>
                <a:ea typeface="Arial"/>
                <a:cs typeface="Arial"/>
                <a:sym typeface="Arial"/>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pPr defTabSz="584200">
              <a:defRPr sz="2500">
                <a:latin typeface="Trebuchet MS"/>
                <a:ea typeface="Trebuchet MS"/>
                <a:cs typeface="Trebuchet MS"/>
                <a:sym typeface="Trebuchet MS"/>
              </a:defRPr>
            </a:pPr>
            <a:r>
              <a:t>Many of them have this. makerbot. 3d printer. hook it up to CAD software, design something print it out using hot plastic.</a:t>
            </a:r>
          </a:p>
          <a:p>
            <a:pPr defTabSz="584200">
              <a:defRPr sz="2500">
                <a:latin typeface="Trebuchet MS"/>
                <a:ea typeface="Trebuchet MS"/>
                <a:cs typeface="Trebuchet MS"/>
                <a:sym typeface="Trebuchet MS"/>
              </a:defRPr>
            </a:pPr>
            <a:endParaRPr/>
          </a:p>
          <a:p>
            <a:pPr defTabSz="584200">
              <a:defRPr sz="2500">
                <a:latin typeface="Trebuchet MS"/>
                <a:ea typeface="Trebuchet MS"/>
                <a:cs typeface="Trebuchet MS"/>
                <a:sym typeface="Trebuchet MS"/>
              </a:defRPr>
            </a:pPr>
            <a:r>
              <a:t>This isn’t the end-all. But it is a HUGE game-changer.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r>
              <a:t>white house correspondents dinner. we are the same in some ways… Tom Foremski (a journalist) said this first in 2005.</a:t>
            </a:r>
          </a:p>
          <a:p>
            <a:endParaRPr/>
          </a:p>
          <a:p>
            <a:r>
              <a:t>in today’s world, how do you get the news out about your library?</a:t>
            </a:r>
          </a:p>
          <a:p>
            <a:endParaRPr/>
          </a:p>
          <a:p>
            <a:r>
              <a:t>Video, articles, news stories, press releases. going on the news. making videos.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prstGeom prst="rect">
            <a:avLst/>
          </a:prstGeom>
        </p:spPr>
        <p:txBody>
          <a:bodyPr/>
          <a:lstStyle/>
          <a:p>
            <a:endParaRPr/>
          </a:p>
        </p:txBody>
      </p:sp>
      <p:sp>
        <p:nvSpPr>
          <p:cNvPr id="492" name="Shape 492"/>
          <p:cNvSpPr>
            <a:spLocks noGrp="1"/>
          </p:cNvSpPr>
          <p:nvPr>
            <p:ph type="body" sz="quarter" idx="1"/>
          </p:nvPr>
        </p:nvSpPr>
        <p:spPr>
          <a:prstGeom prst="rect">
            <a:avLst/>
          </a:prstGeom>
        </p:spPr>
        <p:txBody>
          <a:bodyPr/>
          <a:lstStyle/>
          <a:p>
            <a:r>
              <a:t>Make videos!</a:t>
            </a:r>
          </a:p>
          <a:p>
            <a:endParaRPr/>
          </a:p>
          <a:p>
            <a:r>
              <a:t>Update your website for use. etc…</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Finally, let’s talk about trends vs. fads. How can we know if something is emerging or submerging?</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p>
            <a:r>
              <a:t>here for a short time, then disappears fast. Fun, but no enduring value!</a:t>
            </a:r>
          </a:p>
          <a:p>
            <a:endParaRPr/>
          </a:p>
          <a:p>
            <a:r>
              <a:t>Foursquare, perhaps.</a:t>
            </a:r>
          </a:p>
          <a:p>
            <a:endParaRPr/>
          </a:p>
          <a:p>
            <a:r>
              <a:t>There are also some strong warning signs that an emerging technology tool is more of a fad than a trend:</a:t>
            </a:r>
          </a:p>
          <a:p>
            <a:endParaRPr/>
          </a:p>
          <a:p>
            <a:r>
              <a:t>If a service stops being updated, that’s a strong indicator the service might disappear soon. For example, Google Reader wasn’t significantly updated for years. A few months ago, Google announced that the service is being discontinued this summer.</a:t>
            </a:r>
          </a:p>
          <a:p>
            <a:r>
              <a:t>If no one is using the service, that’s always a good indicator. Myspace is a great example. As newer social media tools appeared, people actively deleted their Myspace accounts or let them go dormant.</a:t>
            </a:r>
          </a:p>
          <a:p>
            <a:r>
              <a:t>The technology might be too difficult to use. For instance, Second Life and Minecraft are both virtual worlds, and both include building things as a major activity. Second Life was difficult to use, and never really became very popular. Minecraft, however, includes similar activities to Second Life, but it’s easy to use, and kids love it. If you work in a public library, I’ll guess that you have customers using Minecraft right now.</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r>
              <a:t>There are some telltale signs when a trend is emerging. You will definitely hear about the trend in online and traditional media. You might see stickers for the trend on a restaurant door or on the backs of cars. The morning radio DJ or TV personality might mention it. You will also notice library customers start to use and ask about the trend. </a:t>
            </a:r>
          </a:p>
          <a:p>
            <a:endParaRPr/>
          </a:p>
          <a:p>
            <a:r>
              <a:t>A true trend takes time to emerge. As I said earlier, social media is a definite trend. It didn’t appear yesterday. Social media is a good 10 years old, and has changed drastically every couple of years. But the key trend behind ever-changing services - easily communicating online - remains the same.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noRot="1" noChangeAspect="1"/>
          </p:cNvSpPr>
          <p:nvPr>
            <p:ph type="sldImg"/>
          </p:nvPr>
        </p:nvSpPr>
        <p:spPr>
          <a:prstGeom prst="rect">
            <a:avLst/>
          </a:prstGeom>
        </p:spPr>
        <p:txBody>
          <a:bodyPr/>
          <a:lstStyle/>
          <a:p>
            <a:endParaRPr/>
          </a:p>
        </p:txBody>
      </p:sp>
      <p:sp>
        <p:nvSpPr>
          <p:cNvPr id="518" name="Shape 518"/>
          <p:cNvSpPr>
            <a:spLocks noGrp="1"/>
          </p:cNvSpPr>
          <p:nvPr>
            <p:ph type="body" sz="quarter" idx="1"/>
          </p:nvPr>
        </p:nvSpPr>
        <p:spPr>
          <a:prstGeom prst="rect">
            <a:avLst/>
          </a:prstGeom>
        </p:spPr>
        <p:txBody>
          <a:bodyPr/>
          <a:lstStyle/>
          <a:p>
            <a:r>
              <a:t>don’t be held back by tech!</a:t>
            </a:r>
          </a:p>
          <a:p>
            <a:r>
              <a:t>Do what you can tomorrow</a:t>
            </a:r>
          </a:p>
          <a:p>
            <a:r>
              <a:t>plan for next year</a:t>
            </a:r>
          </a:p>
          <a:p>
            <a:r>
              <a:t>budget</a:t>
            </a:r>
          </a:p>
          <a:p>
            <a:r>
              <a:t>one thing at a time</a:t>
            </a:r>
          </a:p>
          <a:p>
            <a:r>
              <a:t>train staff</a:t>
            </a:r>
          </a:p>
          <a:p>
            <a:r>
              <a:t>hold on for dear life! It’s not slowing down any time soon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noRot="1" noChangeAspect="1"/>
          </p:cNvSpPr>
          <p:nvPr>
            <p:ph type="sldImg"/>
          </p:nvPr>
        </p:nvSpPr>
        <p:spPr>
          <a:prstGeom prst="rect">
            <a:avLst/>
          </a:prstGeom>
        </p:spPr>
        <p:txBody>
          <a:bodyPr/>
          <a:lstStyle/>
          <a:p>
            <a:endParaRPr/>
          </a:p>
        </p:txBody>
      </p:sp>
      <p:sp>
        <p:nvSpPr>
          <p:cNvPr id="525" name="Shape 525"/>
          <p:cNvSpPr>
            <a:spLocks noGrp="1"/>
          </p:cNvSpPr>
          <p:nvPr>
            <p:ph type="body" sz="quarter" idx="1"/>
          </p:nvPr>
        </p:nvSpPr>
        <p:spPr>
          <a:prstGeom prst="rect">
            <a:avLst/>
          </a:prstGeom>
        </p:spPr>
        <p:txBody>
          <a:bodyPr/>
          <a:lstStyle>
            <a:lvl1pPr>
              <a:defRPr sz="2500">
                <a:latin typeface="Tahoma"/>
                <a:ea typeface="Tahoma"/>
                <a:cs typeface="Tahoma"/>
                <a:sym typeface="Tahoma"/>
              </a:defRPr>
            </a:lvl1pPr>
          </a:lstStyle>
          <a:p>
            <a:r>
              <a:t>Thanks!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a:lnSpc>
                <a:spcPts val="5200"/>
              </a:lnSpc>
              <a:defRPr sz="2400">
                <a:solidFill>
                  <a:srgbClr val="454545"/>
                </a:solidFill>
                <a:latin typeface="Trebuchet MS"/>
                <a:ea typeface="Trebuchet MS"/>
                <a:cs typeface="Trebuchet MS"/>
                <a:sym typeface="Trebuchet MS"/>
              </a:defRPr>
            </a:pPr>
            <a:r>
              <a:t>Fayetteville Free Library</a:t>
            </a:r>
          </a:p>
          <a:p>
            <a:pPr>
              <a:lnSpc>
                <a:spcPts val="5200"/>
              </a:lnSpc>
              <a:defRPr sz="2400">
                <a:solidFill>
                  <a:srgbClr val="454545"/>
                </a:solidFill>
                <a:latin typeface="Trebuchet MS"/>
                <a:ea typeface="Trebuchet MS"/>
                <a:cs typeface="Trebuchet MS"/>
                <a:sym typeface="Trebuchet MS"/>
              </a:defRPr>
            </a:pPr>
            <a:endParaRPr/>
          </a:p>
          <a:p>
            <a:pPr>
              <a:lnSpc>
                <a:spcPts val="5200"/>
              </a:lnSpc>
              <a:spcBef>
                <a:spcPts val="2000"/>
              </a:spcBef>
              <a:defRPr sz="2400">
                <a:solidFill>
                  <a:srgbClr val="454545"/>
                </a:solidFill>
                <a:latin typeface="Trebuchet MS"/>
                <a:ea typeface="Trebuchet MS"/>
                <a:cs typeface="Trebuchet MS"/>
                <a:sym typeface="Trebuchet MS"/>
              </a:defRPr>
            </a:pPr>
            <a:r>
              <a:t>From FFL - There is no place in the state of New York that provides free and open access to 3D printing technology, which has the power to revolutionize society. The public library will provide a safe and accessible space where anyone in the community can interact, understand and develop through use of this technology.</a:t>
            </a:r>
          </a:p>
          <a:p>
            <a:pPr>
              <a:lnSpc>
                <a:spcPts val="4900"/>
              </a:lnSpc>
              <a:spcBef>
                <a:spcPts val="1500"/>
              </a:spcBef>
              <a:defRPr sz="2400">
                <a:solidFill>
                  <a:srgbClr val="333333"/>
                </a:solidFill>
                <a:latin typeface="Trebuchet MS"/>
                <a:ea typeface="Trebuchet MS"/>
                <a:cs typeface="Trebuchet MS"/>
                <a:sym typeface="Trebuchet MS"/>
              </a:defRPr>
            </a:pPr>
            <a:r>
              <a:t>So far, the Fab Lab is equipped with: a </a:t>
            </a:r>
            <a:r>
              <a:rPr u="sng">
                <a:solidFill>
                  <a:srgbClr val="114999"/>
                </a:solidFill>
                <a:hlinkClick r:id="rId3"/>
              </a:rPr>
              <a:t>MakerBot</a:t>
            </a:r>
            <a:r>
              <a:t>, a 3D printer that lets you “print” plastic pieces of your own design</a:t>
            </a:r>
          </a:p>
          <a:p>
            <a:pPr>
              <a:lnSpc>
                <a:spcPts val="4900"/>
              </a:lnSpc>
              <a:spcBef>
                <a:spcPts val="1500"/>
              </a:spcBef>
              <a:defRPr sz="2400">
                <a:solidFill>
                  <a:srgbClr val="333333"/>
                </a:solidFill>
                <a:latin typeface="Trebuchet MS"/>
                <a:ea typeface="Trebuchet MS"/>
                <a:cs typeface="Trebuchet MS"/>
                <a:sym typeface="Trebuchet MS"/>
              </a:defRPr>
            </a:pPr>
            <a:r>
              <a:t>plans on adding other equipment as well, including a CNC router and a laser cutter.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a:lnSpc>
                <a:spcPts val="5200"/>
              </a:lnSpc>
              <a:defRPr sz="2400">
                <a:solidFill>
                  <a:srgbClr val="454545"/>
                </a:solidFill>
                <a:latin typeface="Trebuchet MS"/>
                <a:ea typeface="Trebuchet MS"/>
                <a:cs typeface="Trebuchet MS"/>
                <a:sym typeface="Trebuchet MS"/>
              </a:defRPr>
            </a:pPr>
            <a:r>
              <a:t>Fayetteville Free Library</a:t>
            </a:r>
          </a:p>
          <a:p>
            <a:pPr>
              <a:lnSpc>
                <a:spcPts val="5200"/>
              </a:lnSpc>
              <a:defRPr sz="2400">
                <a:solidFill>
                  <a:srgbClr val="454545"/>
                </a:solidFill>
                <a:latin typeface="Trebuchet MS"/>
                <a:ea typeface="Trebuchet MS"/>
                <a:cs typeface="Trebuchet MS"/>
                <a:sym typeface="Trebuchet MS"/>
              </a:defRPr>
            </a:pPr>
            <a:endParaRPr/>
          </a:p>
          <a:p>
            <a:pPr>
              <a:lnSpc>
                <a:spcPts val="5200"/>
              </a:lnSpc>
              <a:spcBef>
                <a:spcPts val="2000"/>
              </a:spcBef>
              <a:defRPr sz="2400">
                <a:solidFill>
                  <a:srgbClr val="454545"/>
                </a:solidFill>
                <a:latin typeface="Trebuchet MS"/>
                <a:ea typeface="Trebuchet MS"/>
                <a:cs typeface="Trebuchet MS"/>
                <a:sym typeface="Trebuchet MS"/>
              </a:defRPr>
            </a:pPr>
            <a:r>
              <a:t>From FFL - There is no place in the state of New York that provides free and open access to 3D printing technology, which has the power to revolutionize society. The public library will provide a safe and accessible space where anyone in the community can interact, understand and develop through use of this technology.</a:t>
            </a:r>
          </a:p>
          <a:p>
            <a:pPr>
              <a:lnSpc>
                <a:spcPts val="4900"/>
              </a:lnSpc>
              <a:spcBef>
                <a:spcPts val="1500"/>
              </a:spcBef>
              <a:defRPr sz="2400">
                <a:solidFill>
                  <a:srgbClr val="333333"/>
                </a:solidFill>
                <a:latin typeface="Trebuchet MS"/>
                <a:ea typeface="Trebuchet MS"/>
                <a:cs typeface="Trebuchet MS"/>
                <a:sym typeface="Trebuchet MS"/>
              </a:defRPr>
            </a:pPr>
            <a:r>
              <a:t>So far, the Fab Lab is equipped with: a </a:t>
            </a:r>
            <a:r>
              <a:rPr u="sng">
                <a:solidFill>
                  <a:srgbClr val="114999"/>
                </a:solidFill>
                <a:hlinkClick r:id="rId3"/>
              </a:rPr>
              <a:t>MakerBot</a:t>
            </a:r>
            <a:r>
              <a:t>, a 3D printer that lets you “print” plastic pieces of your own design</a:t>
            </a:r>
          </a:p>
          <a:p>
            <a:pPr>
              <a:lnSpc>
                <a:spcPts val="4900"/>
              </a:lnSpc>
              <a:spcBef>
                <a:spcPts val="1500"/>
              </a:spcBef>
              <a:defRPr sz="2400">
                <a:solidFill>
                  <a:srgbClr val="333333"/>
                </a:solidFill>
                <a:latin typeface="Trebuchet MS"/>
                <a:ea typeface="Trebuchet MS"/>
                <a:cs typeface="Trebuchet MS"/>
                <a:sym typeface="Trebuchet MS"/>
              </a:defRPr>
            </a:pPr>
            <a:r>
              <a:t>plans on adding other equipment as well, including a CNC router and a laser cutter.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lvl1pPr>
              <a:lnSpc>
                <a:spcPts val="5400"/>
              </a:lnSpc>
              <a:defRPr sz="2500">
                <a:solidFill>
                  <a:srgbClr val="454545"/>
                </a:solidFill>
                <a:latin typeface="Trebuchet MS"/>
                <a:ea typeface="Trebuchet MS"/>
                <a:cs typeface="Trebuchet MS"/>
                <a:sym typeface="Trebuchet MS"/>
              </a:defRPr>
            </a:lvl1pPr>
          </a:lstStyle>
          <a:p>
            <a:r>
              <a:t>Allen County Public Library and Tekventure, a non-profita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175"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Shape 117"/>
          <p:cNvSpPr>
            <a:spLocks noGrp="1"/>
          </p:cNvSpPr>
          <p:nvPr>
            <p:ph type="title"/>
          </p:nvPr>
        </p:nvSpPr>
        <p:spPr>
          <a:xfrm>
            <a:off x="1270000" y="1638300"/>
            <a:ext cx="10464800" cy="3302000"/>
          </a:xfrm>
          <a:prstGeom prst="rect">
            <a:avLst/>
          </a:prstGeom>
        </p:spPr>
        <p:txBody>
          <a:bodyPr anchor="b"/>
          <a:lstStyle>
            <a:lvl1pPr>
              <a:defRPr sz="8400">
                <a:latin typeface="+mn-lt"/>
                <a:ea typeface="+mn-ea"/>
                <a:cs typeface="+mn-cs"/>
                <a:sym typeface="Gill Sans"/>
              </a:defRPr>
            </a:lvl1pPr>
          </a:lstStyle>
          <a:p>
            <a:r>
              <a:t>Title Text</a:t>
            </a:r>
          </a:p>
        </p:txBody>
      </p:sp>
      <p:sp>
        <p:nvSpPr>
          <p:cNvPr id="118" name="Shape 118"/>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atin typeface="+mn-lt"/>
                <a:ea typeface="+mn-ea"/>
                <a:cs typeface="+mn-cs"/>
                <a:sym typeface="Gill Sans"/>
              </a:defRPr>
            </a:lvl1pPr>
            <a:lvl2pPr marL="0" indent="0" algn="ctr">
              <a:spcBef>
                <a:spcPts val="0"/>
              </a:spcBef>
              <a:buSzTx/>
              <a:buNone/>
              <a:defRPr sz="3600">
                <a:latin typeface="+mn-lt"/>
                <a:ea typeface="+mn-ea"/>
                <a:cs typeface="+mn-cs"/>
                <a:sym typeface="Gill Sans"/>
              </a:defRPr>
            </a:lvl2pPr>
            <a:lvl3pPr marL="0" indent="0" algn="ctr">
              <a:spcBef>
                <a:spcPts val="0"/>
              </a:spcBef>
              <a:buSzTx/>
              <a:buNone/>
              <a:defRPr sz="3600">
                <a:latin typeface="+mn-lt"/>
                <a:ea typeface="+mn-ea"/>
                <a:cs typeface="+mn-cs"/>
                <a:sym typeface="Gill Sans"/>
              </a:defRPr>
            </a:lvl3pPr>
            <a:lvl4pPr marL="0" indent="0" algn="ctr">
              <a:spcBef>
                <a:spcPts val="0"/>
              </a:spcBef>
              <a:buSzTx/>
              <a:buNone/>
              <a:defRPr sz="3600">
                <a:latin typeface="+mn-lt"/>
                <a:ea typeface="+mn-ea"/>
                <a:cs typeface="+mn-cs"/>
                <a:sym typeface="Gill Sans"/>
              </a:defRPr>
            </a:lvl4pPr>
            <a:lvl5pPr marL="0" indent="0" algn="ctr">
              <a:spcBef>
                <a:spcPts val="0"/>
              </a:spcBef>
              <a:buSzTx/>
              <a:buNone/>
              <a:defRPr sz="36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6324600" y="9258300"/>
            <a:ext cx="342900" cy="368300"/>
          </a:xfrm>
          <a:prstGeom prst="rect">
            <a:avLst/>
          </a:prstGeom>
        </p:spPr>
        <p:txBody>
          <a:bodyPr/>
          <a:lstStyle>
            <a:lvl1pPr>
              <a:defRPr>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26" name="Shape 126"/>
          <p:cNvSpPr>
            <a:spLocks noGrp="1"/>
          </p:cNvSpPr>
          <p:nvPr>
            <p:ph type="title"/>
          </p:nvPr>
        </p:nvSpPr>
        <p:spPr>
          <a:xfrm>
            <a:off x="1270000" y="1638300"/>
            <a:ext cx="10464800" cy="3302000"/>
          </a:xfrm>
          <a:prstGeom prst="rect">
            <a:avLst/>
          </a:prstGeom>
        </p:spPr>
        <p:txBody>
          <a:bodyPr anchor="b"/>
          <a:lstStyle>
            <a:lvl1pPr>
              <a:defRPr sz="8400">
                <a:solidFill>
                  <a:srgbClr val="000000"/>
                </a:solidFill>
                <a:latin typeface="+mn-lt"/>
                <a:ea typeface="+mn-ea"/>
                <a:cs typeface="+mn-cs"/>
                <a:sym typeface="Gill Sans"/>
              </a:defRPr>
            </a:lvl1pPr>
          </a:lstStyle>
          <a:p>
            <a:r>
              <a:t>Title Text</a:t>
            </a:r>
          </a:p>
        </p:txBody>
      </p:sp>
      <p:sp>
        <p:nvSpPr>
          <p:cNvPr id="127" name="Shape 127"/>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solidFill>
                  <a:srgbClr val="000000"/>
                </a:solidFill>
                <a:latin typeface="+mn-lt"/>
                <a:ea typeface="+mn-ea"/>
                <a:cs typeface="+mn-cs"/>
                <a:sym typeface="Gill Sans"/>
              </a:defRPr>
            </a:lvl1pPr>
            <a:lvl2pPr marL="0" indent="0" algn="ctr">
              <a:spcBef>
                <a:spcPts val="0"/>
              </a:spcBef>
              <a:buSzTx/>
              <a:buNone/>
              <a:defRPr sz="3600">
                <a:solidFill>
                  <a:srgbClr val="000000"/>
                </a:solidFill>
                <a:latin typeface="+mn-lt"/>
                <a:ea typeface="+mn-ea"/>
                <a:cs typeface="+mn-cs"/>
                <a:sym typeface="Gill Sans"/>
              </a:defRPr>
            </a:lvl2pPr>
            <a:lvl3pPr marL="0" indent="0" algn="ctr">
              <a:spcBef>
                <a:spcPts val="0"/>
              </a:spcBef>
              <a:buSzTx/>
              <a:buNone/>
              <a:defRPr sz="3600">
                <a:solidFill>
                  <a:srgbClr val="000000"/>
                </a:solidFill>
                <a:latin typeface="+mn-lt"/>
                <a:ea typeface="+mn-ea"/>
                <a:cs typeface="+mn-cs"/>
                <a:sym typeface="Gill Sans"/>
              </a:defRPr>
            </a:lvl3pPr>
            <a:lvl4pPr marL="0" indent="0" algn="ctr">
              <a:spcBef>
                <a:spcPts val="0"/>
              </a:spcBef>
              <a:buSzTx/>
              <a:buNone/>
              <a:defRPr sz="3600">
                <a:solidFill>
                  <a:srgbClr val="000000"/>
                </a:solidFill>
                <a:latin typeface="+mn-lt"/>
                <a:ea typeface="+mn-ea"/>
                <a:cs typeface="+mn-cs"/>
                <a:sym typeface="Gill Sans"/>
              </a:defRPr>
            </a:lvl4pPr>
            <a:lvl5pPr marL="0" indent="0" algn="ctr">
              <a:spcBef>
                <a:spcPts val="0"/>
              </a:spcBef>
              <a:buSzTx/>
              <a:buNone/>
              <a:defRPr sz="3600">
                <a:solidFill>
                  <a:srgbClr val="000000"/>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copy 5">
    <p:spTree>
      <p:nvGrpSpPr>
        <p:cNvPr id="1" name=""/>
        <p:cNvGrpSpPr/>
        <p:nvPr/>
      </p:nvGrpSpPr>
      <p:grpSpPr>
        <a:xfrm>
          <a:off x="0" y="0"/>
          <a:ext cx="0" cy="0"/>
          <a:chOff x="0" y="0"/>
          <a:chExt cx="0" cy="0"/>
        </a:xfrm>
      </p:grpSpPr>
      <p:sp>
        <p:nvSpPr>
          <p:cNvPr id="135" name="Shape 135"/>
          <p:cNvSpPr>
            <a:spLocks noGrp="1"/>
          </p:cNvSpPr>
          <p:nvPr>
            <p:ph type="title"/>
          </p:nvPr>
        </p:nvSpPr>
        <p:spPr>
          <a:xfrm>
            <a:off x="1270000" y="1638300"/>
            <a:ext cx="10452100" cy="3302000"/>
          </a:xfrm>
          <a:prstGeom prst="rect">
            <a:avLst/>
          </a:prstGeom>
        </p:spPr>
        <p:txBody>
          <a:bodyPr anchor="b"/>
          <a:lstStyle>
            <a:lvl1pPr>
              <a:defRPr sz="8200">
                <a:latin typeface="+mn-lt"/>
                <a:ea typeface="+mn-ea"/>
                <a:cs typeface="+mn-cs"/>
                <a:sym typeface="Gill Sans"/>
              </a:defRPr>
            </a:lvl1pPr>
          </a:lstStyle>
          <a:p>
            <a:r>
              <a:t>Title Text</a:t>
            </a:r>
          </a:p>
        </p:txBody>
      </p:sp>
      <p:sp>
        <p:nvSpPr>
          <p:cNvPr id="136" name="Shape 136"/>
          <p:cNvSpPr>
            <a:spLocks noGrp="1"/>
          </p:cNvSpPr>
          <p:nvPr>
            <p:ph type="body" sz="quarter" idx="1"/>
          </p:nvPr>
        </p:nvSpPr>
        <p:spPr>
          <a:xfrm>
            <a:off x="1270000" y="5016500"/>
            <a:ext cx="10452100" cy="1143000"/>
          </a:xfrm>
          <a:prstGeom prst="rect">
            <a:avLst/>
          </a:prstGeom>
        </p:spPr>
        <p:txBody>
          <a:bodyPr anchor="t"/>
          <a:lstStyle>
            <a:lvl1pPr marL="0" indent="0" algn="ctr">
              <a:spcBef>
                <a:spcPts val="0"/>
              </a:spcBef>
              <a:buSzTx/>
              <a:buNone/>
              <a:defRPr sz="3400">
                <a:latin typeface="+mn-lt"/>
                <a:ea typeface="+mn-ea"/>
                <a:cs typeface="+mn-cs"/>
                <a:sym typeface="Gill Sans"/>
              </a:defRPr>
            </a:lvl1pPr>
            <a:lvl2pPr marL="0" indent="0" algn="ctr">
              <a:spcBef>
                <a:spcPts val="0"/>
              </a:spcBef>
              <a:buSzTx/>
              <a:buNone/>
              <a:defRPr sz="3400">
                <a:latin typeface="+mn-lt"/>
                <a:ea typeface="+mn-ea"/>
                <a:cs typeface="+mn-cs"/>
                <a:sym typeface="Gill Sans"/>
              </a:defRPr>
            </a:lvl2pPr>
            <a:lvl3pPr marL="0" indent="0" algn="ctr">
              <a:spcBef>
                <a:spcPts val="0"/>
              </a:spcBef>
              <a:buSzTx/>
              <a:buNone/>
              <a:defRPr sz="3400">
                <a:latin typeface="+mn-lt"/>
                <a:ea typeface="+mn-ea"/>
                <a:cs typeface="+mn-cs"/>
                <a:sym typeface="Gill Sans"/>
              </a:defRPr>
            </a:lvl3pPr>
            <a:lvl4pPr marL="0" indent="0" algn="ctr">
              <a:spcBef>
                <a:spcPts val="0"/>
              </a:spcBef>
              <a:buSzTx/>
              <a:buNone/>
              <a:defRPr sz="3400">
                <a:latin typeface="+mn-lt"/>
                <a:ea typeface="+mn-ea"/>
                <a:cs typeface="+mn-cs"/>
                <a:sym typeface="Gill Sans"/>
              </a:defRPr>
            </a:lvl4pPr>
            <a:lvl5pPr marL="0" indent="0" algn="ctr">
              <a:spcBef>
                <a:spcPts val="0"/>
              </a:spcBef>
              <a:buSzTx/>
              <a:buNone/>
              <a:defRPr sz="34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xfrm>
            <a:off x="6330950" y="9283700"/>
            <a:ext cx="317500" cy="342900"/>
          </a:xfrm>
          <a:prstGeom prst="rect">
            <a:avLst/>
          </a:prstGeom>
        </p:spPr>
        <p:txBody>
          <a:bodyPr/>
          <a:lstStyle>
            <a:lvl1pPr>
              <a:defRPr sz="1600">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Subtitle copy">
    <p:bg>
      <p:bgPr>
        <a:solidFill>
          <a:srgbClr val="FFFFFF"/>
        </a:solidFill>
        <a:effectLst/>
      </p:bgPr>
    </p:bg>
    <p:spTree>
      <p:nvGrpSpPr>
        <p:cNvPr id="1" name=""/>
        <p:cNvGrpSpPr/>
        <p:nvPr/>
      </p:nvGrpSpPr>
      <p:grpSpPr>
        <a:xfrm>
          <a:off x="0" y="0"/>
          <a:ext cx="0" cy="0"/>
          <a:chOff x="0" y="0"/>
          <a:chExt cx="0" cy="0"/>
        </a:xfrm>
      </p:grpSpPr>
      <p:sp>
        <p:nvSpPr>
          <p:cNvPr id="144" name="Shape 144"/>
          <p:cNvSpPr>
            <a:spLocks noGrp="1"/>
          </p:cNvSpPr>
          <p:nvPr>
            <p:ph type="title"/>
          </p:nvPr>
        </p:nvSpPr>
        <p:spPr>
          <a:xfrm>
            <a:off x="1270000" y="1638300"/>
            <a:ext cx="10452100" cy="3302000"/>
          </a:xfrm>
          <a:prstGeom prst="rect">
            <a:avLst/>
          </a:prstGeom>
        </p:spPr>
        <p:txBody>
          <a:bodyPr anchor="b"/>
          <a:lstStyle>
            <a:lvl1pPr>
              <a:defRPr sz="8200">
                <a:solidFill>
                  <a:srgbClr val="000000"/>
                </a:solidFill>
                <a:latin typeface="+mn-lt"/>
                <a:ea typeface="+mn-ea"/>
                <a:cs typeface="+mn-cs"/>
                <a:sym typeface="Gill Sans"/>
              </a:defRPr>
            </a:lvl1pPr>
          </a:lstStyle>
          <a:p>
            <a:r>
              <a:t>Title Text</a:t>
            </a:r>
          </a:p>
        </p:txBody>
      </p:sp>
      <p:sp>
        <p:nvSpPr>
          <p:cNvPr id="145" name="Shape 145"/>
          <p:cNvSpPr>
            <a:spLocks noGrp="1"/>
          </p:cNvSpPr>
          <p:nvPr>
            <p:ph type="body" sz="quarter" idx="1"/>
          </p:nvPr>
        </p:nvSpPr>
        <p:spPr>
          <a:xfrm>
            <a:off x="1270000" y="5016500"/>
            <a:ext cx="10452100" cy="1143000"/>
          </a:xfrm>
          <a:prstGeom prst="rect">
            <a:avLst/>
          </a:prstGeom>
        </p:spPr>
        <p:txBody>
          <a:bodyPr anchor="t"/>
          <a:lstStyle>
            <a:lvl1pPr marL="0" indent="0" algn="ctr">
              <a:spcBef>
                <a:spcPts val="0"/>
              </a:spcBef>
              <a:buSzTx/>
              <a:buNone/>
              <a:defRPr sz="3400">
                <a:solidFill>
                  <a:srgbClr val="000000"/>
                </a:solidFill>
                <a:latin typeface="+mn-lt"/>
                <a:ea typeface="+mn-ea"/>
                <a:cs typeface="+mn-cs"/>
                <a:sym typeface="Gill Sans"/>
              </a:defRPr>
            </a:lvl1pPr>
            <a:lvl2pPr marL="0" indent="0" algn="ctr">
              <a:spcBef>
                <a:spcPts val="0"/>
              </a:spcBef>
              <a:buSzTx/>
              <a:buNone/>
              <a:defRPr sz="3400">
                <a:solidFill>
                  <a:srgbClr val="000000"/>
                </a:solidFill>
                <a:latin typeface="+mn-lt"/>
                <a:ea typeface="+mn-ea"/>
                <a:cs typeface="+mn-cs"/>
                <a:sym typeface="Gill Sans"/>
              </a:defRPr>
            </a:lvl2pPr>
            <a:lvl3pPr marL="0" indent="0" algn="ctr">
              <a:spcBef>
                <a:spcPts val="0"/>
              </a:spcBef>
              <a:buSzTx/>
              <a:buNone/>
              <a:defRPr sz="3400">
                <a:solidFill>
                  <a:srgbClr val="000000"/>
                </a:solidFill>
                <a:latin typeface="+mn-lt"/>
                <a:ea typeface="+mn-ea"/>
                <a:cs typeface="+mn-cs"/>
                <a:sym typeface="Gill Sans"/>
              </a:defRPr>
            </a:lvl3pPr>
            <a:lvl4pPr marL="0" indent="0" algn="ctr">
              <a:spcBef>
                <a:spcPts val="0"/>
              </a:spcBef>
              <a:buSzTx/>
              <a:buNone/>
              <a:defRPr sz="3400">
                <a:solidFill>
                  <a:srgbClr val="000000"/>
                </a:solidFill>
                <a:latin typeface="+mn-lt"/>
                <a:ea typeface="+mn-ea"/>
                <a:cs typeface="+mn-cs"/>
                <a:sym typeface="Gill Sans"/>
              </a:defRPr>
            </a:lvl4pPr>
            <a:lvl5pPr marL="0" indent="0" algn="ctr">
              <a:spcBef>
                <a:spcPts val="0"/>
              </a:spcBef>
              <a:buSzTx/>
              <a:buNone/>
              <a:defRPr sz="3400">
                <a:solidFill>
                  <a:srgbClr val="000000"/>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xfrm>
            <a:off x="6330950" y="9283700"/>
            <a:ext cx="317500" cy="342900"/>
          </a:xfrm>
          <a:prstGeom prst="rect">
            <a:avLst/>
          </a:prstGeom>
        </p:spPr>
        <p:txBody>
          <a:bodyPr/>
          <a:lstStyle>
            <a:lvl1pPr>
              <a:defRPr sz="1600">
                <a:solidFill>
                  <a:srgbClr val="000000"/>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53" name="Shape 153"/>
          <p:cNvSpPr>
            <a:spLocks noGrp="1"/>
          </p:cNvSpPr>
          <p:nvPr>
            <p:ph type="title"/>
          </p:nvPr>
        </p:nvSpPr>
        <p:spPr>
          <a:xfrm>
            <a:off x="1270000" y="1638300"/>
            <a:ext cx="10464800" cy="3302000"/>
          </a:xfrm>
          <a:prstGeom prst="rect">
            <a:avLst/>
          </a:prstGeom>
        </p:spPr>
        <p:txBody>
          <a:bodyPr anchor="b">
            <a:noAutofit/>
          </a:bodyPr>
          <a:lstStyle>
            <a:lvl1pPr>
              <a:defRPr sz="8400">
                <a:solidFill>
                  <a:srgbClr val="000000"/>
                </a:solidFill>
                <a:latin typeface="+mn-lt"/>
                <a:ea typeface="+mn-ea"/>
                <a:cs typeface="+mn-cs"/>
                <a:sym typeface="Gill Sans"/>
              </a:defRPr>
            </a:lvl1pPr>
          </a:lstStyle>
          <a:p>
            <a:r>
              <a:t>Title Text</a:t>
            </a:r>
          </a:p>
        </p:txBody>
      </p:sp>
      <p:sp>
        <p:nvSpPr>
          <p:cNvPr id="154" name="Shape 154"/>
          <p:cNvSpPr>
            <a:spLocks noGrp="1"/>
          </p:cNvSpPr>
          <p:nvPr>
            <p:ph type="body" sz="quarter" idx="1"/>
          </p:nvPr>
        </p:nvSpPr>
        <p:spPr>
          <a:xfrm>
            <a:off x="1270000" y="5029200"/>
            <a:ext cx="10464800" cy="1130300"/>
          </a:xfrm>
          <a:prstGeom prst="rect">
            <a:avLst/>
          </a:prstGeom>
        </p:spPr>
        <p:txBody>
          <a:bodyPr anchor="t">
            <a:noAutofit/>
          </a:bodyPr>
          <a:lstStyle>
            <a:lvl1pPr marL="0" indent="0" algn="ctr">
              <a:spcBef>
                <a:spcPts val="0"/>
              </a:spcBef>
              <a:buSzTx/>
              <a:buNone/>
              <a:defRPr sz="3600">
                <a:solidFill>
                  <a:srgbClr val="000000"/>
                </a:solidFill>
                <a:latin typeface="+mn-lt"/>
                <a:ea typeface="+mn-ea"/>
                <a:cs typeface="+mn-cs"/>
                <a:sym typeface="Gill Sans"/>
              </a:defRPr>
            </a:lvl1pPr>
            <a:lvl2pPr marL="0" indent="0" algn="ctr">
              <a:spcBef>
                <a:spcPts val="0"/>
              </a:spcBef>
              <a:buSzTx/>
              <a:buNone/>
              <a:defRPr sz="3600">
                <a:solidFill>
                  <a:srgbClr val="000000"/>
                </a:solidFill>
                <a:latin typeface="+mn-lt"/>
                <a:ea typeface="+mn-ea"/>
                <a:cs typeface="+mn-cs"/>
                <a:sym typeface="Gill Sans"/>
              </a:defRPr>
            </a:lvl2pPr>
            <a:lvl3pPr marL="0" indent="0" algn="ctr">
              <a:spcBef>
                <a:spcPts val="0"/>
              </a:spcBef>
              <a:buSzTx/>
              <a:buNone/>
              <a:defRPr sz="3600">
                <a:solidFill>
                  <a:srgbClr val="000000"/>
                </a:solidFill>
                <a:latin typeface="+mn-lt"/>
                <a:ea typeface="+mn-ea"/>
                <a:cs typeface="+mn-cs"/>
                <a:sym typeface="Gill Sans"/>
              </a:defRPr>
            </a:lvl3pPr>
            <a:lvl4pPr marL="0" indent="0" algn="ctr">
              <a:spcBef>
                <a:spcPts val="0"/>
              </a:spcBef>
              <a:buSzTx/>
              <a:buNone/>
              <a:defRPr sz="3600">
                <a:solidFill>
                  <a:srgbClr val="000000"/>
                </a:solidFill>
                <a:latin typeface="+mn-lt"/>
                <a:ea typeface="+mn-ea"/>
                <a:cs typeface="+mn-cs"/>
                <a:sym typeface="Gill Sans"/>
              </a:defRPr>
            </a:lvl4pPr>
            <a:lvl5pPr marL="0" indent="0" algn="ctr">
              <a:spcBef>
                <a:spcPts val="0"/>
              </a:spcBef>
              <a:buSzTx/>
              <a:buNone/>
              <a:defRPr sz="3600">
                <a:solidFill>
                  <a:srgbClr val="000000"/>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xfrm>
            <a:off x="6324600" y="9258300"/>
            <a:ext cx="342900" cy="368300"/>
          </a:xfrm>
          <a:prstGeom prst="rect">
            <a:avLst/>
          </a:prstGeom>
        </p:spPr>
        <p:txBody>
          <a:bodyPr/>
          <a:lstStyle>
            <a:lvl1pPr>
              <a:defRPr>
                <a:solidFill>
                  <a:srgbClr val="000000"/>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41"/>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1"/>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50240" y="9040143"/>
            <a:ext cx="3034453" cy="519289"/>
          </a:xfrm>
          <a:prstGeom prst="rect">
            <a:avLst/>
          </a:prstGeom>
          <a:ln/>
        </p:spPr>
        <p:txBody>
          <a:bodyPr lIns="130046" tIns="65023" rIns="130046" bIns="65023"/>
          <a:lstStyle>
            <a:lvl1pPr>
              <a:defRPr/>
            </a:lvl1pPr>
          </a:lstStyle>
          <a:p>
            <a:pPr>
              <a:defRPr/>
            </a:pPr>
            <a:endParaRPr lang="en-US"/>
          </a:p>
        </p:txBody>
      </p:sp>
      <p:sp>
        <p:nvSpPr>
          <p:cNvPr id="6" name="Footer Placeholder 5"/>
          <p:cNvSpPr>
            <a:spLocks noGrp="1" noChangeArrowheads="1"/>
          </p:cNvSpPr>
          <p:nvPr>
            <p:ph type="ftr" sz="quarter" idx="11"/>
          </p:nvPr>
        </p:nvSpPr>
        <p:spPr>
          <a:xfrm>
            <a:off x="4443307" y="9040143"/>
            <a:ext cx="4118187" cy="519289"/>
          </a:xfrm>
          <a:prstGeom prst="rect">
            <a:avLst/>
          </a:prstGeom>
          <a:ln/>
        </p:spPr>
        <p:txBody>
          <a:bodyPr lIns="130046" tIns="65023" rIns="130046" bIns="65023"/>
          <a:lstStyle>
            <a:lvl1pPr>
              <a:defRPr/>
            </a:lvl1pPr>
          </a:lstStyle>
          <a:p>
            <a:pPr>
              <a:defRPr/>
            </a:pPr>
            <a:endParaRPr lang="en-US"/>
          </a:p>
        </p:txBody>
      </p:sp>
      <p:sp>
        <p:nvSpPr>
          <p:cNvPr id="7" name="Rectangle 6"/>
          <p:cNvSpPr>
            <a:spLocks noGrp="1" noChangeArrowheads="1"/>
          </p:cNvSpPr>
          <p:nvPr>
            <p:ph type="sldNum" sz="quarter" idx="12"/>
          </p:nvPr>
        </p:nvSpPr>
        <p:spPr>
          <a:xfrm>
            <a:off x="6290791" y="9258300"/>
            <a:ext cx="410519" cy="379591"/>
          </a:xfrm>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19250" y="660400"/>
            <a:ext cx="9758016" cy="59055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299" y="638919"/>
            <a:ext cx="5325770" cy="8216901"/>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lgn="ctr" defTabSz="584200">
              <a:defRPr sz="1800">
                <a:solidFill>
                  <a:srgbClr val="FFFFFF"/>
                </a:solidFill>
                <a:latin typeface="+mj-lt"/>
                <a:ea typeface="+mj-ea"/>
                <a:cs typeface="+mj-cs"/>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j-lt"/>
          <a:ea typeface="+mj-ea"/>
          <a:cs typeface="+mj-cs"/>
          <a:sym typeface="Helvetica Ligh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4.t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http://25.media.tumblr.com/tumblr_mbybs0MLqq1rhd130o1_500.jpg" TargetMode="External"/><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6.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6.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9.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0.t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1.t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38.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42.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43.t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44.t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8.t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5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tif"/><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5" Type="http://schemas.openxmlformats.org/officeDocument/2006/relationships/hyperlink" Target="http://davidleeking.com" TargetMode="External"/><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asted-image.tif"/>
          <p:cNvPicPr>
            <a:picLocks noChangeAspect="1"/>
          </p:cNvPicPr>
          <p:nvPr/>
        </p:nvPicPr>
        <p:blipFill>
          <a:blip r:embed="rId3">
            <a:extLst/>
          </a:blip>
          <a:stretch>
            <a:fillRect/>
          </a:stretch>
        </p:blipFill>
        <p:spPr>
          <a:xfrm>
            <a:off x="0" y="644759"/>
            <a:ext cx="13004801" cy="7797801"/>
          </a:xfrm>
          <a:prstGeom prst="rect">
            <a:avLst/>
          </a:prstGeom>
          <a:ln w="12700">
            <a:miter lim="400000"/>
          </a:ln>
        </p:spPr>
      </p:pic>
      <p:sp>
        <p:nvSpPr>
          <p:cNvPr id="165" name="Shape 165"/>
          <p:cNvSpPr/>
          <p:nvPr/>
        </p:nvSpPr>
        <p:spPr>
          <a:xfrm>
            <a:off x="317500" y="1038808"/>
            <a:ext cx="12369800" cy="4985980"/>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90000"/>
              </a:lnSpc>
              <a:defRPr sz="16000" b="1" spc="-159">
                <a:solidFill>
                  <a:srgbClr val="8EFA00"/>
                </a:solidFill>
                <a:latin typeface="Tahoma"/>
                <a:ea typeface="Tahoma"/>
                <a:cs typeface="Tahoma"/>
                <a:sym typeface="Tahoma"/>
              </a:defRPr>
            </a:lvl1pPr>
          </a:lstStyle>
          <a:p>
            <a:pPr algn="ctr"/>
            <a:r>
              <a:rPr lang="en-US" sz="9600" dirty="0"/>
              <a:t>Emerging Tech </a:t>
            </a:r>
            <a:r>
              <a:rPr lang="en-US" sz="9600" dirty="0" smtClean="0"/>
              <a:t>Trends </a:t>
            </a:r>
            <a:r>
              <a:rPr lang="en-US" sz="9600" dirty="0"/>
              <a:t>in </a:t>
            </a:r>
            <a:r>
              <a:rPr lang="en-US" sz="9600" dirty="0" smtClean="0"/>
              <a:t>Libraries</a:t>
            </a:r>
          </a:p>
          <a:p>
            <a:pPr algn="ctr"/>
            <a:r>
              <a:rPr lang="en-US" sz="3200" dirty="0" smtClean="0"/>
              <a:t>Part 3</a:t>
            </a:r>
            <a:endParaRPr lang="en-US" sz="3200" dirty="0"/>
          </a:p>
          <a:p>
            <a:pPr algn="ctr"/>
            <a:endParaRPr lang="en-US" sz="3200" dirty="0" smtClean="0"/>
          </a:p>
          <a:p>
            <a:pPr algn="ctr"/>
            <a:r>
              <a:rPr lang="en-US" sz="3200" dirty="0" smtClean="0"/>
              <a:t>Tuesday</a:t>
            </a:r>
            <a:r>
              <a:rPr lang="en-US" sz="3200" dirty="0"/>
              <a:t>, February 2, 2016</a:t>
            </a:r>
          </a:p>
          <a:p>
            <a:pPr algn="ctr"/>
            <a:endParaRPr lang="en-US" sz="3200" dirty="0"/>
          </a:p>
          <a:p>
            <a:pPr algn="ctr"/>
            <a:r>
              <a:rPr lang="en-US" sz="3200" dirty="0"/>
              <a:t>An Infopeople Webinar</a:t>
            </a:r>
          </a:p>
        </p:txBody>
      </p:sp>
      <p:sp>
        <p:nvSpPr>
          <p:cNvPr id="166" name="Shape 166"/>
          <p:cNvSpPr/>
          <p:nvPr/>
        </p:nvSpPr>
        <p:spPr>
          <a:xfrm>
            <a:off x="229548" y="9176762"/>
            <a:ext cx="12545704"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900">
                <a:solidFill>
                  <a:srgbClr val="FFFFFF"/>
                </a:solidFill>
                <a:latin typeface="Tahoma"/>
                <a:ea typeface="Tahoma"/>
                <a:cs typeface="Tahoma"/>
                <a:sym typeface="Tahoma"/>
              </a:defRPr>
            </a:lvl1pPr>
          </a:lstStyle>
          <a:p>
            <a:r>
              <a:t>david lee king | topeka &amp; shawnee county public library | davidleeking.com</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droppedImage.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216" name="Shape 216"/>
          <p:cNvSpPr/>
          <p:nvPr/>
        </p:nvSpPr>
        <p:spPr>
          <a:xfrm>
            <a:off x="-5017" y="9499600"/>
            <a:ext cx="2158579"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7A7A7A"/>
                </a:solidFill>
                <a:latin typeface="+mn-lt"/>
                <a:ea typeface="+mn-ea"/>
                <a:cs typeface="+mn-cs"/>
                <a:sym typeface="Gill Sans"/>
              </a:defRPr>
            </a:lvl1pPr>
          </a:lstStyle>
          <a:p>
            <a:r>
              <a:t>flickr.com/photos/mempix/9657224972/</a:t>
            </a:r>
          </a:p>
        </p:txBody>
      </p:sp>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droppedImage.tiff"/>
          <p:cNvPicPr>
            <a:picLocks noChangeAspect="1"/>
          </p:cNvPicPr>
          <p:nvPr/>
        </p:nvPicPr>
        <p:blipFill>
          <a:blip r:embed="rId3">
            <a:extLst/>
          </a:blip>
          <a:stretch>
            <a:fillRect/>
          </a:stretch>
        </p:blipFill>
        <p:spPr>
          <a:xfrm>
            <a:off x="0" y="0"/>
            <a:ext cx="13042900" cy="9808262"/>
          </a:xfrm>
          <a:prstGeom prst="rect">
            <a:avLst/>
          </a:prstGeom>
          <a:ln w="12700">
            <a:miter lim="400000"/>
          </a:ln>
        </p:spPr>
      </p:pic>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droppedImage.png"/>
          <p:cNvPicPr>
            <a:picLocks noChangeAspect="1"/>
          </p:cNvPicPr>
          <p:nvPr/>
        </p:nvPicPr>
        <p:blipFill>
          <a:blip r:embed="rId3">
            <a:extLst/>
          </a:blip>
          <a:stretch>
            <a:fillRect/>
          </a:stretch>
        </p:blipFill>
        <p:spPr>
          <a:xfrm>
            <a:off x="38100" y="635000"/>
            <a:ext cx="12932317" cy="8483600"/>
          </a:xfrm>
          <a:prstGeom prst="rect">
            <a:avLst/>
          </a:prstGeom>
          <a:ln w="12700">
            <a:miter lim="400000"/>
          </a:ln>
        </p:spPr>
      </p:pic>
      <p:sp>
        <p:nvSpPr>
          <p:cNvPr id="223" name="Shape 223"/>
          <p:cNvSpPr/>
          <p:nvPr/>
        </p:nvSpPr>
        <p:spPr>
          <a:xfrm>
            <a:off x="9272122" y="9093200"/>
            <a:ext cx="3733801"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1000" u="sng">
                <a:solidFill>
                  <a:srgbClr val="797979"/>
                </a:solidFill>
                <a:latin typeface="+mn-lt"/>
                <a:ea typeface="+mn-ea"/>
                <a:cs typeface="+mn-cs"/>
                <a:sym typeface="Gill Sans"/>
                <a:hlinkClick r:id="rId4"/>
              </a:defRPr>
            </a:lvl1pPr>
          </a:lstStyle>
          <a:p>
            <a:pPr>
              <a:defRPr u="none"/>
            </a:pPr>
            <a:r>
              <a:rPr u="sng">
                <a:hlinkClick r:id="rId4"/>
              </a:rPr>
              <a:t>http://25.media.tumblr.com/tumblr_mbybs0MLqq1rhd130o1_500.jpg</a:t>
            </a:r>
          </a:p>
        </p:txBody>
      </p:sp>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dropp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228" name="Shape 228"/>
          <p:cNvSpPr/>
          <p:nvPr/>
        </p:nvSpPr>
        <p:spPr>
          <a:xfrm>
            <a:off x="-4627" y="0"/>
            <a:ext cx="2056198"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C0C0C0"/>
                </a:solidFill>
                <a:latin typeface="+mn-lt"/>
                <a:ea typeface="+mn-ea"/>
                <a:cs typeface="+mn-cs"/>
                <a:sym typeface="Gill Sans"/>
              </a:defRPr>
            </a:lvl1pPr>
          </a:lstStyle>
          <a:p>
            <a:r>
              <a:t>flickr.com/photos/griffey/8562525683/</a:t>
            </a:r>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9218570192_670481f24e_b 2.jpg"/>
          <p:cNvPicPr>
            <a:picLocks noChangeAspect="1"/>
          </p:cNvPicPr>
          <p:nvPr/>
        </p:nvPicPr>
        <p:blipFill>
          <a:blip r:embed="rId2">
            <a:extLst/>
          </a:blip>
          <a:stretch>
            <a:fillRect/>
          </a:stretch>
        </p:blipFill>
        <p:spPr>
          <a:xfrm>
            <a:off x="3327400" y="0"/>
            <a:ext cx="7315200" cy="9753600"/>
          </a:xfrm>
          <a:prstGeom prst="rect">
            <a:avLst/>
          </a:prstGeom>
          <a:ln w="12700">
            <a:miter lim="400000"/>
          </a:ln>
        </p:spPr>
      </p:pic>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9218600360_16be39c85a_b 2.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9215784663_075293da92_b 2.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asted-image.png"/>
          <p:cNvPicPr>
            <a:picLocks noChangeAspect="1"/>
          </p:cNvPicPr>
          <p:nvPr/>
        </p:nvPicPr>
        <p:blipFill>
          <a:blip r:embed="rId3">
            <a:extLst/>
          </a:blip>
          <a:stretch>
            <a:fillRect/>
          </a:stretch>
        </p:blipFill>
        <p:spPr>
          <a:xfrm>
            <a:off x="0" y="270933"/>
            <a:ext cx="13004800" cy="9211734"/>
          </a:xfrm>
          <a:prstGeom prst="rect">
            <a:avLst/>
          </a:prstGeom>
          <a:ln w="12700">
            <a:miter lim="400000"/>
          </a:ln>
        </p:spPr>
      </p:pic>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G_5852.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asted-image.png"/>
          <p:cNvPicPr>
            <a:picLocks noChangeAspect="1"/>
          </p:cNvPicPr>
          <p:nvPr/>
        </p:nvPicPr>
        <p:blipFill>
          <a:blip r:embed="rId3">
            <a:extLst/>
          </a:blip>
          <a:stretch>
            <a:fillRect/>
          </a:stretch>
        </p:blipFill>
        <p:spPr>
          <a:xfrm>
            <a:off x="19831" y="1295400"/>
            <a:ext cx="13075279" cy="7354844"/>
          </a:xfrm>
          <a:prstGeom prst="rect">
            <a:avLst/>
          </a:prstGeom>
          <a:ln w="12700">
            <a:miter lim="400000"/>
          </a:ln>
        </p:spPr>
      </p:pic>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dropp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172" name="Shape 172"/>
          <p:cNvSpPr/>
          <p:nvPr/>
        </p:nvSpPr>
        <p:spPr>
          <a:xfrm>
            <a:off x="-353994" y="-1445107"/>
            <a:ext cx="3104221" cy="1241365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584200">
              <a:defRPr sz="100000" b="1">
                <a:solidFill>
                  <a:srgbClr val="FFFFFF"/>
                </a:solidFill>
                <a:latin typeface="Tahoma"/>
                <a:ea typeface="Tahoma"/>
                <a:cs typeface="Tahoma"/>
                <a:sym typeface="Tahoma"/>
              </a:defRPr>
            </a:lvl1pPr>
          </a:lstStyle>
          <a:p>
            <a:r>
              <a:rPr sz="80000" dirty="0"/>
              <a:t>6</a:t>
            </a:r>
          </a:p>
        </p:txBody>
      </p:sp>
      <p:sp>
        <p:nvSpPr>
          <p:cNvPr id="173" name="Shape 173"/>
          <p:cNvSpPr/>
          <p:nvPr/>
        </p:nvSpPr>
        <p:spPr>
          <a:xfrm>
            <a:off x="2750227" y="2794000"/>
            <a:ext cx="9742028" cy="416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defRPr sz="13300" b="1">
                <a:solidFill>
                  <a:srgbClr val="8EFA00"/>
                </a:solidFill>
                <a:effectLst>
                  <a:outerShdw blurRad="127000" dist="76200" dir="2700000" rotWithShape="0">
                    <a:srgbClr val="000000">
                      <a:alpha val="75000"/>
                    </a:srgbClr>
                  </a:outerShdw>
                </a:effectLst>
                <a:latin typeface="Tahoma"/>
                <a:ea typeface="Tahoma"/>
                <a:cs typeface="Tahoma"/>
                <a:sym typeface="Tahoma"/>
              </a:defRPr>
            </a:lvl1pPr>
          </a:lstStyle>
          <a:p>
            <a:r>
              <a:rPr dirty="0"/>
              <a:t>Grassroots Tech</a:t>
            </a:r>
          </a:p>
        </p:txBody>
      </p:sp>
      <p:sp>
        <p:nvSpPr>
          <p:cNvPr id="174" name="Shape 174"/>
          <p:cNvSpPr/>
          <p:nvPr/>
        </p:nvSpPr>
        <p:spPr>
          <a:xfrm>
            <a:off x="10271196" y="9505950"/>
            <a:ext cx="2711817" cy="25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flickr.com/photos/laughingsquid/4169808020/</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IMG_5944.jpg"/>
          <p:cNvPicPr>
            <a:picLocks noChangeAspect="1"/>
          </p:cNvPicPr>
          <p:nvPr/>
        </p:nvPicPr>
        <p:blipFill>
          <a:blip r:embed="rId3">
            <a:extLst/>
          </a:blip>
          <a:stretch>
            <a:fillRect/>
          </a:stretch>
        </p:blipFill>
        <p:spPr>
          <a:xfrm>
            <a:off x="1625600" y="-1"/>
            <a:ext cx="9753600" cy="9753601"/>
          </a:xfrm>
          <a:prstGeom prst="rect">
            <a:avLst/>
          </a:prstGeom>
          <a:ln w="12700">
            <a:miter lim="400000"/>
          </a:ln>
        </p:spPr>
      </p:pic>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10329321_966584300052937_6605744173503899510_n.jpg"/>
          <p:cNvPicPr>
            <a:picLocks noChangeAspect="1"/>
          </p:cNvPicPr>
          <p:nvPr/>
        </p:nvPicPr>
        <p:blipFill>
          <a:blip r:embed="rId3">
            <a:extLst/>
          </a:blip>
          <a:stretch>
            <a:fillRect/>
          </a:stretch>
        </p:blipFill>
        <p:spPr>
          <a:xfrm>
            <a:off x="11471" y="1524000"/>
            <a:ext cx="12857862" cy="7232548"/>
          </a:xfrm>
          <a:prstGeom prst="rect">
            <a:avLst/>
          </a:prstGeom>
          <a:ln w="12700">
            <a:miter lim="400000"/>
          </a:ln>
        </p:spPr>
      </p:pic>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19188_959717627406271_1821586702782782268_n.jpg"/>
          <p:cNvPicPr>
            <a:picLocks noChangeAspect="1"/>
          </p:cNvPicPr>
          <p:nvPr/>
        </p:nvPicPr>
        <p:blipFill>
          <a:blip r:embed="rId3">
            <a:extLst/>
          </a:blip>
          <a:stretch>
            <a:fillRect/>
          </a:stretch>
        </p:blipFill>
        <p:spPr>
          <a:xfrm>
            <a:off x="406400" y="1695450"/>
            <a:ext cx="12192000" cy="6858000"/>
          </a:xfrm>
          <a:prstGeom prst="rect">
            <a:avLst/>
          </a:prstGeom>
          <a:ln w="12700">
            <a:miter lim="400000"/>
          </a:ln>
        </p:spPr>
      </p:pic>
      <p:sp>
        <p:nvSpPr>
          <p:cNvPr id="259" name="Shape 259"/>
          <p:cNvSpPr/>
          <p:nvPr/>
        </p:nvSpPr>
        <p:spPr>
          <a:xfrm>
            <a:off x="1884721" y="3155950"/>
            <a:ext cx="9235358" cy="393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2500" b="1">
                <a:solidFill>
                  <a:srgbClr val="FF9300"/>
                </a:solidFill>
                <a:latin typeface="Tahoma"/>
                <a:ea typeface="Tahoma"/>
                <a:cs typeface="Tahoma"/>
                <a:sym typeface="Tahoma"/>
              </a:defRPr>
            </a:pPr>
            <a:r>
              <a:t>more than</a:t>
            </a:r>
            <a:br/>
            <a:r>
              <a:t>3D printers</a:t>
            </a:r>
          </a:p>
        </p:txBody>
      </p:sp>
      <p:sp>
        <p:nvSpPr>
          <p:cNvPr id="260" name="Shape 260"/>
          <p:cNvSpPr/>
          <p:nvPr/>
        </p:nvSpPr>
        <p:spPr>
          <a:xfrm>
            <a:off x="1736049" y="1263650"/>
            <a:ext cx="3959647"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5000" b="1">
                <a:solidFill>
                  <a:srgbClr val="FFFFFF"/>
                </a:solidFill>
                <a:latin typeface="Tahoma"/>
                <a:ea typeface="Tahoma"/>
                <a:cs typeface="Tahoma"/>
                <a:sym typeface="Tahoma"/>
              </a:defRPr>
            </a:lvl1pPr>
          </a:lstStyle>
          <a:p>
            <a:r>
              <a:t>drill presses</a:t>
            </a:r>
          </a:p>
        </p:txBody>
      </p:sp>
      <p:sp>
        <p:nvSpPr>
          <p:cNvPr id="261" name="Shape 261"/>
          <p:cNvSpPr/>
          <p:nvPr/>
        </p:nvSpPr>
        <p:spPr>
          <a:xfrm>
            <a:off x="7533909" y="1193800"/>
            <a:ext cx="514376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5000" b="1">
                <a:solidFill>
                  <a:srgbClr val="FFFFFF"/>
                </a:solidFill>
                <a:latin typeface="Tahoma"/>
                <a:ea typeface="Tahoma"/>
                <a:cs typeface="Tahoma"/>
                <a:sym typeface="Tahoma"/>
              </a:defRPr>
            </a:lvl1pPr>
          </a:lstStyle>
          <a:p>
            <a:r>
              <a:t>vacuum cleaner</a:t>
            </a:r>
          </a:p>
        </p:txBody>
      </p:sp>
      <p:sp>
        <p:nvSpPr>
          <p:cNvPr id="262" name="Shape 262"/>
          <p:cNvSpPr/>
          <p:nvPr/>
        </p:nvSpPr>
        <p:spPr>
          <a:xfrm>
            <a:off x="89980" y="2235200"/>
            <a:ext cx="6366419"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5000" b="1">
                <a:solidFill>
                  <a:srgbClr val="FFFFFF"/>
                </a:solidFill>
                <a:latin typeface="Tahoma"/>
                <a:ea typeface="Tahoma"/>
                <a:cs typeface="Tahoma"/>
                <a:sym typeface="Tahoma"/>
              </a:defRPr>
            </a:lvl1pPr>
          </a:lstStyle>
          <a:p>
            <a:r>
              <a:t>CAD/CAM software</a:t>
            </a:r>
          </a:p>
        </p:txBody>
      </p:sp>
      <p:sp>
        <p:nvSpPr>
          <p:cNvPr id="263" name="Shape 263"/>
          <p:cNvSpPr/>
          <p:nvPr/>
        </p:nvSpPr>
        <p:spPr>
          <a:xfrm>
            <a:off x="9005589" y="2209800"/>
            <a:ext cx="3495800"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5000" b="1">
                <a:solidFill>
                  <a:srgbClr val="FFFFFF"/>
                </a:solidFill>
                <a:latin typeface="Tahoma"/>
                <a:ea typeface="Tahoma"/>
                <a:cs typeface="Tahoma"/>
                <a:sym typeface="Tahoma"/>
              </a:defRPr>
            </a:lvl1pPr>
          </a:lstStyle>
          <a:p>
            <a:r>
              <a:t>computers</a:t>
            </a:r>
          </a:p>
        </p:txBody>
      </p:sp>
      <p:sp>
        <p:nvSpPr>
          <p:cNvPr id="264" name="Shape 264"/>
          <p:cNvSpPr/>
          <p:nvPr/>
        </p:nvSpPr>
        <p:spPr>
          <a:xfrm>
            <a:off x="731631" y="317500"/>
            <a:ext cx="3635317"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5000" b="1">
                <a:solidFill>
                  <a:srgbClr val="FFFFFF"/>
                </a:solidFill>
                <a:latin typeface="Tahoma"/>
                <a:ea typeface="Tahoma"/>
                <a:cs typeface="Tahoma"/>
                <a:sym typeface="Tahoma"/>
              </a:defRPr>
            </a:lvl1pPr>
          </a:lstStyle>
          <a:p>
            <a:r>
              <a:t>CNC router</a:t>
            </a:r>
          </a:p>
        </p:txBody>
      </p:sp>
      <p:sp>
        <p:nvSpPr>
          <p:cNvPr id="265" name="Shape 265"/>
          <p:cNvSpPr/>
          <p:nvPr/>
        </p:nvSpPr>
        <p:spPr>
          <a:xfrm>
            <a:off x="5362804" y="317500"/>
            <a:ext cx="582837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5000" b="1">
                <a:solidFill>
                  <a:srgbClr val="FFFFFF"/>
                </a:solidFill>
                <a:latin typeface="Tahoma"/>
                <a:ea typeface="Tahoma"/>
                <a:cs typeface="Tahoma"/>
                <a:sym typeface="Tahoma"/>
              </a:defRPr>
            </a:lvl1pPr>
          </a:lstStyle>
          <a:p>
            <a:r>
              <a:t>normal shop tools</a:t>
            </a:r>
          </a:p>
        </p:txBody>
      </p:sp>
      <p:sp>
        <p:nvSpPr>
          <p:cNvPr id="266" name="Shape 266"/>
          <p:cNvSpPr/>
          <p:nvPr/>
        </p:nvSpPr>
        <p:spPr>
          <a:xfrm>
            <a:off x="8782818" y="7175500"/>
            <a:ext cx="3611142"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5000" b="1">
                <a:solidFill>
                  <a:srgbClr val="FFFFFF"/>
                </a:solidFill>
                <a:latin typeface="Tahoma"/>
                <a:ea typeface="Tahoma"/>
                <a:cs typeface="Tahoma"/>
                <a:sym typeface="Tahoma"/>
              </a:defRPr>
            </a:lvl1pPr>
          </a:lstStyle>
          <a:p>
            <a:r>
              <a:t>scroll saws</a:t>
            </a:r>
          </a:p>
        </p:txBody>
      </p:sp>
      <p:sp>
        <p:nvSpPr>
          <p:cNvPr id="267" name="Shape 267"/>
          <p:cNvSpPr/>
          <p:nvPr/>
        </p:nvSpPr>
        <p:spPr>
          <a:xfrm>
            <a:off x="4601647" y="7975600"/>
            <a:ext cx="4099484"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5000" b="1">
                <a:solidFill>
                  <a:srgbClr val="FFFFFF"/>
                </a:solidFill>
                <a:latin typeface="Tahoma"/>
                <a:ea typeface="Tahoma"/>
                <a:cs typeface="Tahoma"/>
                <a:sym typeface="Tahoma"/>
              </a:defRPr>
            </a:lvl1pPr>
          </a:lstStyle>
          <a:p>
            <a:r>
              <a:t>laser cutters</a:t>
            </a:r>
          </a:p>
        </p:txBody>
      </p:sp>
      <p:sp>
        <p:nvSpPr>
          <p:cNvPr id="268" name="Shape 268"/>
          <p:cNvSpPr/>
          <p:nvPr/>
        </p:nvSpPr>
        <p:spPr>
          <a:xfrm>
            <a:off x="637034" y="8559800"/>
            <a:ext cx="387531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5000" b="1">
                <a:solidFill>
                  <a:srgbClr val="FFFFFF"/>
                </a:solidFill>
                <a:latin typeface="Tahoma"/>
                <a:ea typeface="Tahoma"/>
                <a:cs typeface="Tahoma"/>
                <a:sym typeface="Tahoma"/>
              </a:defRPr>
            </a:lvl1pPr>
          </a:lstStyle>
          <a:p>
            <a:r>
              <a:t>power tools</a:t>
            </a:r>
          </a:p>
        </p:txBody>
      </p:sp>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droppedImage.tiff"/>
          <p:cNvPicPr>
            <a:picLocks noChangeAspect="1"/>
          </p:cNvPicPr>
          <p:nvPr/>
        </p:nvPicPr>
        <p:blipFill>
          <a:blip r:embed="rId3">
            <a:extLst/>
          </a:blip>
          <a:stretch>
            <a:fillRect/>
          </a:stretch>
        </p:blipFill>
        <p:spPr>
          <a:xfrm>
            <a:off x="-914400" y="-63500"/>
            <a:ext cx="14820900" cy="9880600"/>
          </a:xfrm>
          <a:prstGeom prst="rect">
            <a:avLst/>
          </a:prstGeom>
          <a:ln w="12700">
            <a:miter lim="400000"/>
          </a:ln>
        </p:spPr>
      </p:pic>
      <p:sp>
        <p:nvSpPr>
          <p:cNvPr id="273" name="Shape 273"/>
          <p:cNvSpPr/>
          <p:nvPr/>
        </p:nvSpPr>
        <p:spPr>
          <a:xfrm>
            <a:off x="10876216" y="9537700"/>
            <a:ext cx="2163913"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A9A9A9"/>
                </a:solidFill>
                <a:latin typeface="+mn-lt"/>
                <a:ea typeface="+mn-ea"/>
                <a:cs typeface="+mn-cs"/>
                <a:sym typeface="Gill Sans"/>
              </a:defRPr>
            </a:lvl1pPr>
          </a:lstStyle>
          <a:p>
            <a:r>
              <a:t>flickr.com/photos/skokiepl/4058219993/</a:t>
            </a:r>
          </a:p>
        </p:txBody>
      </p:sp>
      <p:sp>
        <p:nvSpPr>
          <p:cNvPr id="274" name="Shape 274"/>
          <p:cNvSpPr/>
          <p:nvPr/>
        </p:nvSpPr>
        <p:spPr>
          <a:xfrm>
            <a:off x="5661539" y="2035875"/>
            <a:ext cx="7188201"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defRPr sz="13300" b="1">
                <a:solidFill>
                  <a:srgbClr val="FFFB00"/>
                </a:solidFill>
                <a:effectLst>
                  <a:outerShdw blurRad="127000" dist="76200" dir="2700000" rotWithShape="0">
                    <a:srgbClr val="000000">
                      <a:alpha val="75000"/>
                    </a:srgbClr>
                  </a:outerShdw>
                </a:effectLst>
                <a:latin typeface="Tahoma"/>
                <a:ea typeface="Tahoma"/>
                <a:cs typeface="Tahoma"/>
                <a:sym typeface="Tahoma"/>
              </a:defRPr>
            </a:lvl1pPr>
          </a:lstStyle>
          <a:p>
            <a:r>
              <a:t>Digital Media Labs</a:t>
            </a:r>
          </a:p>
        </p:txBody>
      </p:sp>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9215870771_0206df5d27_b 2.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droppedImage.tiff"/>
          <p:cNvPicPr>
            <a:picLocks noChangeAspect="1"/>
          </p:cNvPicPr>
          <p:nvPr/>
        </p:nvPicPr>
        <p:blipFill>
          <a:blip r:embed="rId3">
            <a:extLst/>
          </a:blip>
          <a:stretch>
            <a:fillRect/>
          </a:stretch>
        </p:blipFill>
        <p:spPr>
          <a:xfrm>
            <a:off x="-914400" y="-63500"/>
            <a:ext cx="14820900" cy="9880600"/>
          </a:xfrm>
          <a:prstGeom prst="rect">
            <a:avLst/>
          </a:prstGeom>
          <a:ln w="12700">
            <a:miter lim="400000"/>
          </a:ln>
        </p:spPr>
      </p:pic>
      <p:sp>
        <p:nvSpPr>
          <p:cNvPr id="283" name="Shape 283"/>
          <p:cNvSpPr/>
          <p:nvPr/>
        </p:nvSpPr>
        <p:spPr>
          <a:xfrm>
            <a:off x="10876216" y="9537700"/>
            <a:ext cx="2163913"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A9A9A9"/>
                </a:solidFill>
                <a:latin typeface="+mn-lt"/>
                <a:ea typeface="+mn-ea"/>
                <a:cs typeface="+mn-cs"/>
                <a:sym typeface="Gill Sans"/>
              </a:defRPr>
            </a:lvl1pPr>
          </a:lstStyle>
          <a:p>
            <a:r>
              <a:t>flickr.com/photos/skokiepl/4058219993/</a:t>
            </a:r>
          </a:p>
        </p:txBody>
      </p:sp>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9218656830_9a96fc81aa_b 2.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droppedImage.tiff"/>
          <p:cNvPicPr>
            <a:picLocks noChangeAspect="1"/>
          </p:cNvPicPr>
          <p:nvPr/>
        </p:nvPicPr>
        <p:blipFill>
          <a:blip r:embed="rId3">
            <a:extLst/>
          </a:blip>
          <a:stretch>
            <a:fillRect/>
          </a:stretch>
        </p:blipFill>
        <p:spPr>
          <a:xfrm>
            <a:off x="-165100" y="-343310"/>
            <a:ext cx="15316200" cy="10215787"/>
          </a:xfrm>
          <a:prstGeom prst="rect">
            <a:avLst/>
          </a:prstGeom>
          <a:ln w="12700">
            <a:miter lim="400000"/>
          </a:ln>
        </p:spPr>
      </p:pic>
      <p:sp>
        <p:nvSpPr>
          <p:cNvPr id="290" name="Shape 290"/>
          <p:cNvSpPr/>
          <p:nvPr/>
        </p:nvSpPr>
        <p:spPr>
          <a:xfrm>
            <a:off x="10812716" y="9499600"/>
            <a:ext cx="2163913"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A9A9A9"/>
                </a:solidFill>
                <a:latin typeface="+mn-lt"/>
                <a:ea typeface="+mn-ea"/>
                <a:cs typeface="+mn-cs"/>
                <a:sym typeface="Gill Sans"/>
              </a:defRPr>
            </a:lvl1pPr>
          </a:lstStyle>
          <a:p>
            <a:r>
              <a:t>flickr.com/photos/skokiepl/5552496451/</a:t>
            </a:r>
          </a:p>
        </p:txBody>
      </p:sp>
    </p:spTree>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droppedImage.tiff"/>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295" name="Shape 295"/>
          <p:cNvSpPr/>
          <p:nvPr/>
        </p:nvSpPr>
        <p:spPr>
          <a:xfrm>
            <a:off x="170116" y="9537700"/>
            <a:ext cx="2163913"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A9A9A9"/>
                </a:solidFill>
                <a:latin typeface="+mn-lt"/>
                <a:ea typeface="+mn-ea"/>
                <a:cs typeface="+mn-cs"/>
                <a:sym typeface="Gill Sans"/>
              </a:defRPr>
            </a:lvl1pPr>
          </a:lstStyle>
          <a:p>
            <a:r>
              <a:t>flickr.com/photos/skokiepl/3882340882/</a:t>
            </a:r>
          </a:p>
        </p:txBody>
      </p:sp>
    </p:spTree>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droppedImage.tiff"/>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300" name="Shape 300"/>
          <p:cNvSpPr/>
          <p:nvPr/>
        </p:nvSpPr>
        <p:spPr>
          <a:xfrm>
            <a:off x="10863516" y="9525000"/>
            <a:ext cx="2163913"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A9A9A9"/>
                </a:solidFill>
                <a:latin typeface="+mn-lt"/>
                <a:ea typeface="+mn-ea"/>
                <a:cs typeface="+mn-cs"/>
                <a:sym typeface="Gill Sans"/>
              </a:defRPr>
            </a:lvl1pPr>
          </a:lstStyle>
          <a:p>
            <a:r>
              <a:t>flickr.com/photos/skokiepl/3890021232/</a:t>
            </a:r>
          </a:p>
        </p:txBody>
      </p:sp>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droppedImage.png"/>
          <p:cNvPicPr>
            <a:picLocks noChangeAspect="1"/>
          </p:cNvPicPr>
          <p:nvPr/>
        </p:nvPicPr>
        <p:blipFill>
          <a:blip r:embed="rId3">
            <a:extLst/>
          </a:blip>
          <a:stretch>
            <a:fillRect/>
          </a:stretch>
        </p:blipFill>
        <p:spPr>
          <a:xfrm>
            <a:off x="152400" y="-3275"/>
            <a:ext cx="8496300" cy="5642075"/>
          </a:xfrm>
          <a:prstGeom prst="rect">
            <a:avLst/>
          </a:prstGeom>
          <a:ln w="12700">
            <a:miter lim="400000"/>
          </a:ln>
        </p:spPr>
      </p:pic>
      <p:sp>
        <p:nvSpPr>
          <p:cNvPr id="179" name="Shape 179"/>
          <p:cNvSpPr/>
          <p:nvPr/>
        </p:nvSpPr>
        <p:spPr>
          <a:xfrm>
            <a:off x="142744" y="5422900"/>
            <a:ext cx="2142457"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A9A9A9"/>
                </a:solidFill>
                <a:latin typeface="+mn-lt"/>
                <a:ea typeface="+mn-ea"/>
                <a:cs typeface="+mn-cs"/>
                <a:sym typeface="Gill Sans"/>
              </a:defRPr>
            </a:lvl1pPr>
          </a:lstStyle>
          <a:p>
            <a:r>
              <a:t>flickr.com/photos/tbisaacs/2641052226/</a:t>
            </a:r>
          </a:p>
        </p:txBody>
      </p:sp>
      <p:pic>
        <p:nvPicPr>
          <p:cNvPr id="180" name="droppedImage.png"/>
          <p:cNvPicPr>
            <a:picLocks noChangeAspect="1"/>
          </p:cNvPicPr>
          <p:nvPr/>
        </p:nvPicPr>
        <p:blipFill>
          <a:blip r:embed="rId4">
            <a:extLst/>
          </a:blip>
          <a:stretch>
            <a:fillRect/>
          </a:stretch>
        </p:blipFill>
        <p:spPr>
          <a:xfrm>
            <a:off x="4859866" y="3390900"/>
            <a:ext cx="7840134" cy="5880100"/>
          </a:xfrm>
          <a:prstGeom prst="rect">
            <a:avLst/>
          </a:prstGeom>
          <a:ln w="12700">
            <a:miter lim="400000"/>
          </a:ln>
        </p:spPr>
      </p:pic>
      <p:sp>
        <p:nvSpPr>
          <p:cNvPr id="181" name="Shape 181"/>
          <p:cNvSpPr/>
          <p:nvPr/>
        </p:nvSpPr>
        <p:spPr>
          <a:xfrm>
            <a:off x="10550351" y="9220200"/>
            <a:ext cx="2231443"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A9A9A9"/>
                </a:solidFill>
                <a:latin typeface="+mn-lt"/>
                <a:ea typeface="+mn-ea"/>
                <a:cs typeface="+mn-cs"/>
                <a:sym typeface="Gill Sans"/>
              </a:defRPr>
            </a:lvl1pPr>
          </a:lstStyle>
          <a:p>
            <a:r>
              <a:t>flickr.com/photos/flickrsven/4788472500/</a:t>
            </a:r>
          </a:p>
        </p:txBody>
      </p:sp>
    </p:spTree>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dropp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dropp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309" name="Shape 309"/>
          <p:cNvSpPr/>
          <p:nvPr/>
        </p:nvSpPr>
        <p:spPr>
          <a:xfrm>
            <a:off x="10685797" y="9525000"/>
            <a:ext cx="2316151"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C0C0C0"/>
                </a:solidFill>
                <a:latin typeface="+mn-lt"/>
                <a:ea typeface="+mn-ea"/>
                <a:cs typeface="+mn-cs"/>
                <a:sym typeface="Gill Sans"/>
              </a:defRPr>
            </a:lvl1pPr>
          </a:lstStyle>
          <a:p>
            <a:r>
              <a:t>flickr.com/photos/vvvamobile/7237665204/</a:t>
            </a:r>
          </a:p>
        </p:txBody>
      </p:sp>
    </p:spTree>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dropp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314" name="Shape 314"/>
          <p:cNvSpPr/>
          <p:nvPr/>
        </p:nvSpPr>
        <p:spPr>
          <a:xfrm>
            <a:off x="10458481" y="9512300"/>
            <a:ext cx="2542183"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D6D6D6"/>
                </a:solidFill>
                <a:latin typeface="+mn-lt"/>
                <a:ea typeface="+mn-ea"/>
                <a:cs typeface="+mn-cs"/>
                <a:sym typeface="Gill Sans"/>
              </a:defRPr>
            </a:lvl1pPr>
          </a:lstStyle>
          <a:p>
            <a:r>
              <a:t>flickr.com/photos/kongtemplation/3717885164/</a:t>
            </a:r>
          </a:p>
        </p:txBody>
      </p:sp>
    </p:spTree>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asted-image.png"/>
          <p:cNvPicPr>
            <a:picLocks noChangeAspect="1"/>
          </p:cNvPicPr>
          <p:nvPr/>
        </p:nvPicPr>
        <p:blipFill>
          <a:blip r:embed="rId3">
            <a:extLst/>
          </a:blip>
          <a:stretch>
            <a:fillRect/>
          </a:stretch>
        </p:blipFill>
        <p:spPr>
          <a:xfrm>
            <a:off x="-902059" y="-61916"/>
            <a:ext cx="14808918" cy="9877432"/>
          </a:xfrm>
          <a:prstGeom prst="rect">
            <a:avLst/>
          </a:prstGeom>
          <a:ln w="12700">
            <a:miter lim="400000"/>
          </a:ln>
        </p:spPr>
      </p:pic>
    </p:spTree>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IMG_5499.jpg"/>
          <p:cNvPicPr>
            <a:picLocks noChangeAspect="1"/>
          </p:cNvPicPr>
          <p:nvPr/>
        </p:nvPicPr>
        <p:blipFill>
          <a:blip r:embed="rId3">
            <a:extLst/>
          </a:blip>
          <a:stretch>
            <a:fillRect/>
          </a:stretch>
        </p:blipFill>
        <p:spPr>
          <a:xfrm>
            <a:off x="1625600" y="0"/>
            <a:ext cx="9753600" cy="9753601"/>
          </a:xfrm>
          <a:prstGeom prst="rect">
            <a:avLst/>
          </a:prstGeom>
          <a:ln w="12700">
            <a:miter lim="400000"/>
          </a:ln>
        </p:spPr>
      </p:pic>
    </p:spTree>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past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droppedImage.tiff"/>
          <p:cNvPicPr>
            <a:picLocks noChangeAspect="1"/>
          </p:cNvPicPr>
          <p:nvPr/>
        </p:nvPicPr>
        <p:blipFill>
          <a:blip r:embed="rId3">
            <a:extLst/>
          </a:blip>
          <a:stretch>
            <a:fillRect/>
          </a:stretch>
        </p:blipFill>
        <p:spPr>
          <a:xfrm>
            <a:off x="-990600" y="-127000"/>
            <a:ext cx="14992868" cy="10007600"/>
          </a:xfrm>
          <a:prstGeom prst="rect">
            <a:avLst/>
          </a:prstGeom>
          <a:ln w="12700">
            <a:miter lim="400000"/>
          </a:ln>
        </p:spPr>
      </p:pic>
      <p:sp>
        <p:nvSpPr>
          <p:cNvPr id="331" name="Shape 331"/>
          <p:cNvSpPr/>
          <p:nvPr/>
        </p:nvSpPr>
        <p:spPr>
          <a:xfrm>
            <a:off x="54276" y="9456561"/>
            <a:ext cx="3837162"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400">
                <a:solidFill>
                  <a:srgbClr val="EBEBEB"/>
                </a:solidFill>
                <a:latin typeface="+mn-lt"/>
                <a:ea typeface="+mn-ea"/>
                <a:cs typeface="+mn-cs"/>
                <a:sym typeface="Gill Sans"/>
              </a:defRPr>
            </a:lvl1pPr>
          </a:lstStyle>
          <a:p>
            <a:r>
              <a:t>flickr.com/photos/madrideducacion-es/6850575857/</a:t>
            </a:r>
          </a:p>
        </p:txBody>
      </p:sp>
      <p:sp>
        <p:nvSpPr>
          <p:cNvPr id="332" name="Shape 332"/>
          <p:cNvSpPr/>
          <p:nvPr/>
        </p:nvSpPr>
        <p:spPr>
          <a:xfrm>
            <a:off x="429140" y="5698637"/>
            <a:ext cx="12522201" cy="396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90000"/>
              </a:lnSpc>
              <a:defRPr sz="13300" b="1">
                <a:solidFill>
                  <a:srgbClr val="FFFB00"/>
                </a:solidFill>
                <a:effectLst>
                  <a:outerShdw blurRad="127000" dist="76200" dir="2700000" rotWithShape="0">
                    <a:srgbClr val="000000">
                      <a:alpha val="75000"/>
                    </a:srgbClr>
                  </a:outerShdw>
                </a:effectLst>
                <a:latin typeface="Tahoma"/>
                <a:ea typeface="Tahoma"/>
                <a:cs typeface="Tahoma"/>
                <a:sym typeface="Tahoma"/>
              </a:defRPr>
            </a:lvl1pPr>
          </a:lstStyle>
          <a:p>
            <a:r>
              <a:t>Co-Working spaces</a:t>
            </a:r>
          </a:p>
        </p:txBody>
      </p:sp>
    </p:spTree>
  </p:cSld>
  <p:clrMapOvr>
    <a:masterClrMapping/>
  </p:clrMapOvr>
  <p:transition xmlns:p14="http://schemas.microsoft.com/office/powerpoint/2010/mai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pasted-image.png"/>
          <p:cNvPicPr>
            <a:picLocks noChangeAspect="1"/>
          </p:cNvPicPr>
          <p:nvPr/>
        </p:nvPicPr>
        <p:blipFill>
          <a:blip r:embed="rId3">
            <a:extLst/>
          </a:blip>
          <a:stretch>
            <a:fillRect/>
          </a:stretch>
        </p:blipFill>
        <p:spPr>
          <a:xfrm>
            <a:off x="1" y="0"/>
            <a:ext cx="13004800" cy="9753600"/>
          </a:xfrm>
          <a:prstGeom prst="rect">
            <a:avLst/>
          </a:prstGeom>
          <a:ln w="12700">
            <a:miter lim="400000"/>
          </a:ln>
        </p:spPr>
      </p:pic>
    </p:spTree>
  </p:cSld>
  <p:clrMapOvr>
    <a:masterClrMapping/>
  </p:clrMapOvr>
  <p:transition xmlns:p14="http://schemas.microsoft.com/office/powerpoint/2010/mai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p:nvPr/>
        </p:nvSpPr>
        <p:spPr>
          <a:xfrm>
            <a:off x="762000" y="1149350"/>
            <a:ext cx="6069863" cy="745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sz="16000" b="1">
                <a:solidFill>
                  <a:srgbClr val="FF9300"/>
                </a:solidFill>
                <a:latin typeface="Tahoma"/>
                <a:ea typeface="Tahoma"/>
                <a:cs typeface="Tahoma"/>
                <a:sym typeface="Tahoma"/>
              </a:defRPr>
            </a:pPr>
            <a:r>
              <a:t>other </a:t>
            </a:r>
          </a:p>
          <a:p>
            <a:pPr defTabSz="584200">
              <a:defRPr sz="16000" b="1">
                <a:solidFill>
                  <a:srgbClr val="FF9300"/>
                </a:solidFill>
                <a:latin typeface="Tahoma"/>
                <a:ea typeface="Tahoma"/>
                <a:cs typeface="Tahoma"/>
                <a:sym typeface="Tahoma"/>
              </a:defRPr>
            </a:pPr>
            <a:r>
              <a:t>cool </a:t>
            </a:r>
          </a:p>
          <a:p>
            <a:pPr defTabSz="584200">
              <a:defRPr sz="16000" b="1">
                <a:solidFill>
                  <a:srgbClr val="FF9300"/>
                </a:solidFill>
                <a:latin typeface="Tahoma"/>
                <a:ea typeface="Tahoma"/>
                <a:cs typeface="Tahoma"/>
                <a:sym typeface="Tahoma"/>
              </a:defRPr>
            </a:pPr>
            <a:r>
              <a:t>stuff</a:t>
            </a:r>
          </a:p>
        </p:txBody>
      </p:sp>
    </p:spTree>
  </p:cSld>
  <p:clrMapOvr>
    <a:masterClrMapping/>
  </p:clrMapOvr>
  <p:transition xmlns:p14="http://schemas.microsoft.com/office/powerpoint/2010/mai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dropp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345" name="Shape 345"/>
          <p:cNvSpPr/>
          <p:nvPr/>
        </p:nvSpPr>
        <p:spPr>
          <a:xfrm>
            <a:off x="10655647" y="9537700"/>
            <a:ext cx="2401851"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n-lt"/>
                <a:ea typeface="+mn-ea"/>
                <a:cs typeface="+mn-cs"/>
                <a:sym typeface="Gill Sans"/>
              </a:defRPr>
            </a:lvl1pPr>
          </a:lstStyle>
          <a:p>
            <a:r>
              <a:t>flickr.com/photos/darienlibrary/6280965372/</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droppedImage.png"/>
          <p:cNvPicPr>
            <a:picLocks noChangeAspect="1"/>
          </p:cNvPicPr>
          <p:nvPr/>
        </p:nvPicPr>
        <p:blipFill>
          <a:blip r:embed="rId3">
            <a:extLst/>
          </a:blip>
          <a:stretch>
            <a:fillRect/>
          </a:stretch>
        </p:blipFill>
        <p:spPr>
          <a:xfrm>
            <a:off x="-381000" y="0"/>
            <a:ext cx="15417800" cy="10283553"/>
          </a:xfrm>
          <a:prstGeom prst="rect">
            <a:avLst/>
          </a:prstGeom>
          <a:ln w="12700">
            <a:miter lim="400000"/>
          </a:ln>
        </p:spPr>
      </p:pic>
      <p:sp>
        <p:nvSpPr>
          <p:cNvPr id="186" name="Shape 186"/>
          <p:cNvSpPr/>
          <p:nvPr/>
        </p:nvSpPr>
        <p:spPr>
          <a:xfrm>
            <a:off x="2043258" y="2035875"/>
            <a:ext cx="10858501"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defRPr sz="13300" b="1">
                <a:solidFill>
                  <a:srgbClr val="FFFB00"/>
                </a:solidFill>
                <a:effectLst>
                  <a:outerShdw blurRad="127000" dist="76200" dir="2700000" rotWithShape="0">
                    <a:srgbClr val="000000">
                      <a:alpha val="75000"/>
                    </a:srgbClr>
                  </a:outerShdw>
                </a:effectLst>
                <a:latin typeface="Tahoma"/>
                <a:ea typeface="Tahoma"/>
                <a:cs typeface="Tahoma"/>
                <a:sym typeface="Tahoma"/>
              </a:defRPr>
            </a:lvl1pPr>
          </a:lstStyle>
          <a:p>
            <a:r>
              <a:t>what’s going on here?</a:t>
            </a:r>
          </a:p>
        </p:txBody>
      </p:sp>
      <p:sp>
        <p:nvSpPr>
          <p:cNvPr id="187" name="Shape 187"/>
          <p:cNvSpPr/>
          <p:nvPr/>
        </p:nvSpPr>
        <p:spPr>
          <a:xfrm>
            <a:off x="-948" y="9480550"/>
            <a:ext cx="2351903" cy="25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flickr.com/photos/jandrick/3586246946/</a:t>
            </a:r>
          </a:p>
        </p:txBody>
      </p:sp>
    </p:spTree>
  </p:cSld>
  <p:clrMapOvr>
    <a:masterClrMapping/>
  </p:clrMapOvr>
  <p:transition xmlns:p14="http://schemas.microsoft.com/office/powerpoint/2010/mai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dropp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350" name="Shape 350"/>
          <p:cNvSpPr/>
          <p:nvPr/>
        </p:nvSpPr>
        <p:spPr>
          <a:xfrm>
            <a:off x="5995522" y="6496050"/>
            <a:ext cx="6222263"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9000" b="1">
                <a:solidFill>
                  <a:srgbClr val="FF9300"/>
                </a:solidFill>
                <a:latin typeface="Tahoma"/>
                <a:ea typeface="Tahoma"/>
                <a:cs typeface="Tahoma"/>
                <a:sym typeface="Tahoma"/>
              </a:defRPr>
            </a:lvl1pPr>
          </a:lstStyle>
          <a:p>
            <a:r>
              <a:t>check out guitars!</a:t>
            </a:r>
          </a:p>
        </p:txBody>
      </p:sp>
    </p:spTree>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droppedImage.tiff"/>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droppedImage.tiff"/>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droppedImage.tiff"/>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droppedImage.png"/>
          <p:cNvPicPr>
            <a:picLocks noChangeAspect="1"/>
          </p:cNvPicPr>
          <p:nvPr/>
        </p:nvPicPr>
        <p:blipFill>
          <a:blip r:embed="rId3">
            <a:extLst/>
          </a:blip>
          <a:stretch>
            <a:fillRect/>
          </a:stretch>
        </p:blipFill>
        <p:spPr>
          <a:xfrm>
            <a:off x="0" y="0"/>
            <a:ext cx="12987867" cy="9740900"/>
          </a:xfrm>
          <a:prstGeom prst="rect">
            <a:avLst/>
          </a:prstGeom>
          <a:ln w="12700">
            <a:miter lim="400000"/>
          </a:ln>
        </p:spPr>
      </p:pic>
    </p:spTree>
  </p:cSld>
  <p:clrMapOvr>
    <a:masterClrMapping/>
  </p:clrMapOvr>
  <p:transition xmlns:p14="http://schemas.microsoft.com/office/powerpoint/2010/mai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IMG_5992.jpg"/>
          <p:cNvPicPr>
            <a:picLocks noChangeAspect="1"/>
          </p:cNvPicPr>
          <p:nvPr/>
        </p:nvPicPr>
        <p:blipFill>
          <a:blip r:embed="rId3">
            <a:extLst/>
          </a:blip>
          <a:stretch>
            <a:fillRect/>
          </a:stretch>
        </p:blipFill>
        <p:spPr>
          <a:xfrm>
            <a:off x="1625600" y="-1"/>
            <a:ext cx="9753600" cy="9753601"/>
          </a:xfrm>
          <a:prstGeom prst="rect">
            <a:avLst/>
          </a:prstGeom>
          <a:ln w="12700">
            <a:miter lim="400000"/>
          </a:ln>
        </p:spPr>
      </p:pic>
    </p:spTree>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droppedImage.tiff"/>
          <p:cNvPicPr>
            <a:picLocks noChangeAspect="1"/>
          </p:cNvPicPr>
          <p:nvPr/>
        </p:nvPicPr>
        <p:blipFill>
          <a:blip r:embed="rId3">
            <a:extLst/>
          </a:blip>
          <a:stretch>
            <a:fillRect/>
          </a:stretch>
        </p:blipFill>
        <p:spPr>
          <a:xfrm>
            <a:off x="-990600" y="-127000"/>
            <a:ext cx="14992868" cy="10007600"/>
          </a:xfrm>
          <a:prstGeom prst="rect">
            <a:avLst/>
          </a:prstGeom>
          <a:ln w="12700">
            <a:miter lim="400000"/>
          </a:ln>
        </p:spPr>
      </p:pic>
      <p:sp>
        <p:nvSpPr>
          <p:cNvPr id="375" name="Shape 375"/>
          <p:cNvSpPr/>
          <p:nvPr/>
        </p:nvSpPr>
        <p:spPr>
          <a:xfrm>
            <a:off x="222433" y="1981175"/>
            <a:ext cx="12573001" cy="579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90000"/>
              </a:lnSpc>
              <a:defRPr sz="13300" b="1">
                <a:solidFill>
                  <a:srgbClr val="FFFB00"/>
                </a:solidFill>
                <a:effectLst>
                  <a:outerShdw blurRad="127000" dist="76200" dir="2700000" rotWithShape="0">
                    <a:srgbClr val="000000">
                      <a:alpha val="75000"/>
                    </a:srgbClr>
                  </a:outerShdw>
                </a:effectLst>
                <a:latin typeface="Tahoma"/>
                <a:ea typeface="Tahoma"/>
                <a:cs typeface="Tahoma"/>
                <a:sym typeface="Tahoma"/>
              </a:defRPr>
            </a:lvl1pPr>
          </a:lstStyle>
          <a:p>
            <a:r>
              <a:t>What’s this mean for the library?</a:t>
            </a:r>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9" name="pasted-image.png"/>
          <p:cNvPicPr>
            <a:picLocks noChangeAspect="1"/>
          </p:cNvPicPr>
          <p:nvPr/>
        </p:nvPicPr>
        <p:blipFill>
          <a:blip r:embed="rId3">
            <a:extLst/>
          </a:blip>
          <a:stretch>
            <a:fillRect/>
          </a:stretch>
        </p:blipFill>
        <p:spPr>
          <a:xfrm>
            <a:off x="6481233" y="-1"/>
            <a:ext cx="8915401" cy="9753601"/>
          </a:xfrm>
          <a:prstGeom prst="rect">
            <a:avLst/>
          </a:prstGeom>
          <a:ln w="12700">
            <a:miter lim="400000"/>
          </a:ln>
        </p:spPr>
      </p:pic>
      <p:sp>
        <p:nvSpPr>
          <p:cNvPr id="380" name="Shape 380"/>
          <p:cNvSpPr/>
          <p:nvPr/>
        </p:nvSpPr>
        <p:spPr>
          <a:xfrm>
            <a:off x="331305" y="-1330028"/>
            <a:ext cx="6634829" cy="124136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00000" b="1">
                <a:solidFill>
                  <a:srgbClr val="53585F"/>
                </a:solidFill>
                <a:latin typeface="Tahoma"/>
                <a:ea typeface="Tahoma"/>
                <a:cs typeface="Tahoma"/>
                <a:sym typeface="Tahoma"/>
              </a:defRPr>
            </a:lvl1pPr>
          </a:lstStyle>
          <a:p>
            <a:r>
              <a:rPr sz="80000" dirty="0"/>
              <a:t>7</a:t>
            </a:r>
          </a:p>
        </p:txBody>
      </p:sp>
      <p:sp>
        <p:nvSpPr>
          <p:cNvPr id="381" name="Shape 381"/>
          <p:cNvSpPr/>
          <p:nvPr/>
        </p:nvSpPr>
        <p:spPr>
          <a:xfrm>
            <a:off x="220230" y="3987739"/>
            <a:ext cx="8000151" cy="39624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90000"/>
              </a:lnSpc>
              <a:defRPr sz="13300" b="1">
                <a:solidFill>
                  <a:srgbClr val="FF9300"/>
                </a:solidFill>
                <a:latin typeface="Tahoma"/>
                <a:ea typeface="Tahoma"/>
                <a:cs typeface="Tahoma"/>
                <a:sym typeface="Tahoma"/>
              </a:defRPr>
            </a:pPr>
            <a:r>
              <a:t>Payment</a:t>
            </a:r>
            <a:br/>
            <a:r>
              <a:t>Systems</a:t>
            </a:r>
          </a:p>
        </p:txBody>
      </p:sp>
      <p:sp>
        <p:nvSpPr>
          <p:cNvPr id="382" name="Shape 382"/>
          <p:cNvSpPr/>
          <p:nvPr/>
        </p:nvSpPr>
        <p:spPr>
          <a:xfrm>
            <a:off x="11978167" y="9524999"/>
            <a:ext cx="1038710"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flic.kr/p/bm7FGx</a:t>
            </a:r>
          </a:p>
        </p:txBody>
      </p:sp>
    </p:spTree>
  </p:cSld>
  <p:clrMapOvr>
    <a:masterClrMapping/>
  </p:clrMapOvr>
  <p:transition xmlns:p14="http://schemas.microsoft.com/office/powerpoint/2010/main" spd="slow"/>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6" name="pasted-image.png"/>
          <p:cNvPicPr>
            <a:picLocks noChangeAspect="1"/>
          </p:cNvPicPr>
          <p:nvPr/>
        </p:nvPicPr>
        <p:blipFill>
          <a:blip r:embed="rId3">
            <a:extLst/>
          </a:blip>
          <a:stretch>
            <a:fillRect/>
          </a:stretch>
        </p:blipFill>
        <p:spPr>
          <a:xfrm>
            <a:off x="6481233" y="-1"/>
            <a:ext cx="8915401" cy="9753601"/>
          </a:xfrm>
          <a:prstGeom prst="rect">
            <a:avLst/>
          </a:prstGeom>
          <a:ln w="12700">
            <a:miter lim="400000"/>
          </a:ln>
        </p:spPr>
      </p:pic>
      <p:sp>
        <p:nvSpPr>
          <p:cNvPr id="387" name="Shape 387"/>
          <p:cNvSpPr/>
          <p:nvPr/>
        </p:nvSpPr>
        <p:spPr>
          <a:xfrm>
            <a:off x="11978167" y="9524999"/>
            <a:ext cx="1038710"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flic.kr/p/bm7FGx</a:t>
            </a:r>
          </a:p>
        </p:txBody>
      </p:sp>
      <p:sp>
        <p:nvSpPr>
          <p:cNvPr id="388" name="Shape 388"/>
          <p:cNvSpPr/>
          <p:nvPr/>
        </p:nvSpPr>
        <p:spPr>
          <a:xfrm rot="21222325">
            <a:off x="1252209" y="4278930"/>
            <a:ext cx="5195949" cy="2004109"/>
          </a:xfrm>
          <a:prstGeom prst="rightArrow">
            <a:avLst>
              <a:gd name="adj1" fmla="val 32000"/>
              <a:gd name="adj2" fmla="val 40557"/>
            </a:avLst>
          </a:prstGeom>
          <a:solidFill>
            <a:srgbClr val="FF9300"/>
          </a:solidFill>
          <a:ln w="12700">
            <a:miter lim="400000"/>
          </a:ln>
        </p:spPr>
        <p:txBody>
          <a:bodyPr lIns="50800" tIns="50800" rIns="50800" bIns="50800" anchor="ctr"/>
          <a:lstStyle/>
          <a:p>
            <a:pPr algn="ctr" defTabSz="584200">
              <a:defRPr sz="2600">
                <a:solidFill>
                  <a:srgbClr val="FFFFFF"/>
                </a:solidFill>
                <a:latin typeface="+mj-lt"/>
                <a:ea typeface="+mj-ea"/>
                <a:cs typeface="+mj-cs"/>
                <a:sym typeface="Helvetica Light"/>
              </a:defRPr>
            </a:pPr>
            <a:endParaRPr/>
          </a:p>
        </p:txBody>
      </p:sp>
    </p:spTree>
  </p:cSld>
  <p:clrMapOvr>
    <a:masterClrMapping/>
  </p:clrMapOvr>
  <p:transition xmlns:p14="http://schemas.microsoft.com/office/powerpoint/2010/mai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pasted-image.png"/>
          <p:cNvPicPr>
            <a:picLocks noChangeAspect="1"/>
          </p:cNvPicPr>
          <p:nvPr/>
        </p:nvPicPr>
        <p:blipFill>
          <a:blip r:embed="rId3">
            <a:extLst/>
          </a:blip>
          <a:stretch>
            <a:fillRect/>
          </a:stretch>
        </p:blipFill>
        <p:spPr>
          <a:xfrm>
            <a:off x="-738385" y="-46182"/>
            <a:ext cx="14718637" cy="9845964"/>
          </a:xfrm>
          <a:prstGeom prst="rect">
            <a:avLst/>
          </a:prstGeom>
          <a:ln w="12700">
            <a:miter lim="400000"/>
          </a:ln>
        </p:spPr>
      </p:pic>
      <p:sp>
        <p:nvSpPr>
          <p:cNvPr id="393" name="Shape 393"/>
          <p:cNvSpPr/>
          <p:nvPr/>
        </p:nvSpPr>
        <p:spPr>
          <a:xfrm>
            <a:off x="802167" y="9575799"/>
            <a:ext cx="982527"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flic.kr/p/64Fobe</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droppedImage.png"/>
          <p:cNvPicPr>
            <a:picLocks noChangeAspect="1"/>
          </p:cNvPicPr>
          <p:nvPr/>
        </p:nvPicPr>
        <p:blipFill>
          <a:blip r:embed="rId3">
            <a:extLst/>
          </a:blip>
          <a:stretch>
            <a:fillRect/>
          </a:stretch>
        </p:blipFill>
        <p:spPr>
          <a:xfrm>
            <a:off x="2616200" y="91398"/>
            <a:ext cx="6934200" cy="9700301"/>
          </a:xfrm>
          <a:prstGeom prst="rect">
            <a:avLst/>
          </a:prstGeom>
          <a:ln w="12700">
            <a:miter lim="400000"/>
          </a:ln>
        </p:spPr>
      </p:pic>
      <p:sp>
        <p:nvSpPr>
          <p:cNvPr id="192" name="Shape 192"/>
          <p:cNvSpPr/>
          <p:nvPr/>
        </p:nvSpPr>
        <p:spPr>
          <a:xfrm>
            <a:off x="10938160" y="9537700"/>
            <a:ext cx="2116225"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n-lt"/>
                <a:ea typeface="+mn-ea"/>
                <a:cs typeface="+mn-cs"/>
                <a:sym typeface="Gill Sans"/>
              </a:defRPr>
            </a:lvl1pPr>
          </a:lstStyle>
          <a:p>
            <a:r>
              <a:t>flickr.com/photos/opacity/3531963245/</a:t>
            </a:r>
          </a:p>
        </p:txBody>
      </p:sp>
      <p:sp>
        <p:nvSpPr>
          <p:cNvPr id="193" name="Shape 193"/>
          <p:cNvSpPr/>
          <p:nvPr/>
        </p:nvSpPr>
        <p:spPr>
          <a:xfrm>
            <a:off x="156319" y="1416049"/>
            <a:ext cx="12692162" cy="692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14800" b="1">
                <a:solidFill>
                  <a:srgbClr val="FFFB00"/>
                </a:solidFill>
                <a:effectLst>
                  <a:outerShdw blurRad="127000" dist="76200" dir="2700000" rotWithShape="0">
                    <a:srgbClr val="000000">
                      <a:alpha val="75000"/>
                    </a:srgbClr>
                  </a:outerShdw>
                </a:effectLst>
                <a:latin typeface="Tahoma"/>
                <a:ea typeface="Tahoma"/>
                <a:cs typeface="Tahoma"/>
                <a:sym typeface="Tahoma"/>
              </a:defRPr>
            </a:lvl1pPr>
          </a:lstStyle>
          <a:p>
            <a:r>
              <a:rPr dirty="0"/>
              <a:t>3D printers &amp; makerspaces</a:t>
            </a:r>
          </a:p>
        </p:txBody>
      </p:sp>
    </p:spTree>
  </p:cSld>
  <p:clrMapOvr>
    <a:masterClrMapping/>
  </p:clrMapOvr>
  <p:transition xmlns:p14="http://schemas.microsoft.com/office/powerpoint/2010/mai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Screenshot 11:18:13, 1:44 PM.png"/>
          <p:cNvPicPr>
            <a:picLocks noChangeAspect="1"/>
          </p:cNvPicPr>
          <p:nvPr/>
        </p:nvPicPr>
        <p:blipFill>
          <a:blip r:embed="rId3">
            <a:extLst/>
          </a:blip>
          <a:stretch>
            <a:fillRect/>
          </a:stretch>
        </p:blipFill>
        <p:spPr>
          <a:xfrm>
            <a:off x="0" y="-139700"/>
            <a:ext cx="13360400" cy="10020300"/>
          </a:xfrm>
          <a:prstGeom prst="rect">
            <a:avLst/>
          </a:prstGeom>
          <a:ln w="12700">
            <a:miter lim="400000"/>
          </a:ln>
        </p:spPr>
      </p:pic>
    </p:spTree>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1" name="pasted-image.png"/>
          <p:cNvPicPr>
            <a:picLocks noChangeAspect="1"/>
          </p:cNvPicPr>
          <p:nvPr/>
        </p:nvPicPr>
        <p:blipFill>
          <a:blip r:embed="rId3">
            <a:extLst/>
          </a:blip>
          <a:stretch>
            <a:fillRect/>
          </a:stretch>
        </p:blipFill>
        <p:spPr>
          <a:xfrm>
            <a:off x="6481233" y="-1"/>
            <a:ext cx="8915401" cy="9753601"/>
          </a:xfrm>
          <a:prstGeom prst="rect">
            <a:avLst/>
          </a:prstGeom>
          <a:ln w="12700">
            <a:miter lim="400000"/>
          </a:ln>
        </p:spPr>
      </p:pic>
      <p:sp>
        <p:nvSpPr>
          <p:cNvPr id="402" name="Shape 402"/>
          <p:cNvSpPr/>
          <p:nvPr/>
        </p:nvSpPr>
        <p:spPr>
          <a:xfrm>
            <a:off x="220230" y="3073339"/>
            <a:ext cx="9931544" cy="57912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90000"/>
              </a:lnSpc>
              <a:defRPr sz="13300" b="1">
                <a:solidFill>
                  <a:srgbClr val="FF9300"/>
                </a:solidFill>
                <a:latin typeface="Tahoma"/>
                <a:ea typeface="Tahoma"/>
                <a:cs typeface="Tahoma"/>
                <a:sym typeface="Tahoma"/>
              </a:defRPr>
            </a:lvl1pPr>
          </a:lstStyle>
          <a:p>
            <a:r>
              <a:t>What’s this mean for the library?</a:t>
            </a:r>
          </a:p>
        </p:txBody>
      </p:sp>
      <p:sp>
        <p:nvSpPr>
          <p:cNvPr id="403" name="Shape 403"/>
          <p:cNvSpPr/>
          <p:nvPr/>
        </p:nvSpPr>
        <p:spPr>
          <a:xfrm>
            <a:off x="11978167" y="9524999"/>
            <a:ext cx="1038710"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flic.kr/p/bm7FGx</a:t>
            </a:r>
          </a:p>
        </p:txBody>
      </p:sp>
    </p:spTree>
  </p:cSld>
  <p:clrMapOvr>
    <a:masterClrMapping/>
  </p:clrMapOvr>
  <p:transition xmlns:p14="http://schemas.microsoft.com/office/powerpoint/2010/main" spd="slow"/>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470AC"/>
        </a:solidFill>
        <a:effectLst/>
      </p:bgPr>
    </p:bg>
    <p:spTree>
      <p:nvGrpSpPr>
        <p:cNvPr id="1" name=""/>
        <p:cNvGrpSpPr/>
        <p:nvPr/>
      </p:nvGrpSpPr>
      <p:grpSpPr>
        <a:xfrm>
          <a:off x="0" y="0"/>
          <a:ext cx="0" cy="0"/>
          <a:chOff x="0" y="0"/>
          <a:chExt cx="0" cy="0"/>
        </a:xfrm>
      </p:grpSpPr>
      <p:pic>
        <p:nvPicPr>
          <p:cNvPr id="407" name="pasted-image.png"/>
          <p:cNvPicPr>
            <a:picLocks noChangeAspect="1"/>
          </p:cNvPicPr>
          <p:nvPr/>
        </p:nvPicPr>
        <p:blipFill rotWithShape="1">
          <a:blip r:embed="rId3">
            <a:extLst/>
          </a:blip>
          <a:srcRect l="31935" t="11947" r="10479"/>
          <a:stretch/>
        </p:blipFill>
        <p:spPr>
          <a:xfrm>
            <a:off x="6154178" y="2132216"/>
            <a:ext cx="6700800" cy="6833984"/>
          </a:xfrm>
          <a:prstGeom prst="rect">
            <a:avLst/>
          </a:prstGeom>
          <a:ln w="12700">
            <a:miter lim="400000"/>
          </a:ln>
        </p:spPr>
      </p:pic>
      <p:sp>
        <p:nvSpPr>
          <p:cNvPr id="408" name="Shape 408"/>
          <p:cNvSpPr/>
          <p:nvPr/>
        </p:nvSpPr>
        <p:spPr>
          <a:xfrm>
            <a:off x="12096700" y="9524999"/>
            <a:ext cx="937755"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flic.kr/p/ei1iWe</a:t>
            </a:r>
          </a:p>
        </p:txBody>
      </p:sp>
      <p:sp>
        <p:nvSpPr>
          <p:cNvPr id="409" name="Shape 409"/>
          <p:cNvSpPr/>
          <p:nvPr/>
        </p:nvSpPr>
        <p:spPr>
          <a:xfrm>
            <a:off x="-480651" y="-1409276"/>
            <a:ext cx="6634829" cy="124136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00000" b="1">
                <a:solidFill>
                  <a:srgbClr val="FFFFFF"/>
                </a:solidFill>
                <a:latin typeface="Tahoma"/>
                <a:ea typeface="Tahoma"/>
                <a:cs typeface="Tahoma"/>
                <a:sym typeface="Tahoma"/>
              </a:defRPr>
            </a:lvl1pPr>
          </a:lstStyle>
          <a:p>
            <a:r>
              <a:rPr sz="80000" dirty="0"/>
              <a:t>8</a:t>
            </a:r>
          </a:p>
        </p:txBody>
      </p:sp>
      <p:sp>
        <p:nvSpPr>
          <p:cNvPr id="410" name="Shape 410"/>
          <p:cNvSpPr/>
          <p:nvPr/>
        </p:nvSpPr>
        <p:spPr>
          <a:xfrm>
            <a:off x="6154178" y="-1385"/>
            <a:ext cx="6700801" cy="213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3300" b="1">
                <a:solidFill>
                  <a:srgbClr val="FFFFFF"/>
                </a:solidFill>
                <a:latin typeface="Tahoma"/>
                <a:ea typeface="Tahoma"/>
                <a:cs typeface="Tahoma"/>
                <a:sym typeface="Tahoma"/>
              </a:defRPr>
            </a:lvl1pPr>
          </a:lstStyle>
          <a:p>
            <a:r>
              <a:rPr dirty="0"/>
              <a:t>Drones!</a:t>
            </a:r>
          </a:p>
        </p:txBody>
      </p:sp>
    </p:spTree>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past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415" name="Shape 415"/>
          <p:cNvSpPr/>
          <p:nvPr/>
        </p:nvSpPr>
        <p:spPr>
          <a:xfrm>
            <a:off x="12054367" y="491066"/>
            <a:ext cx="982403"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flic.kr/p/nJCn8s</a:t>
            </a:r>
          </a:p>
        </p:txBody>
      </p:sp>
    </p:spTree>
  </p:cSld>
  <p:clrMapOvr>
    <a:masterClrMapping/>
  </p:clrMapOvr>
  <p:transition xmlns:p14="http://schemas.microsoft.com/office/powerpoint/2010/mai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pasted-image.png"/>
          <p:cNvPicPr>
            <a:picLocks noChangeAspect="1"/>
          </p:cNvPicPr>
          <p:nvPr/>
        </p:nvPicPr>
        <p:blipFill>
          <a:blip r:embed="rId3">
            <a:extLst/>
          </a:blip>
          <a:stretch>
            <a:fillRect/>
          </a:stretch>
        </p:blipFill>
        <p:spPr>
          <a:xfrm>
            <a:off x="0" y="533400"/>
            <a:ext cx="13004800" cy="8686800"/>
          </a:xfrm>
          <a:prstGeom prst="rect">
            <a:avLst/>
          </a:prstGeom>
          <a:ln w="12700">
            <a:miter lim="400000"/>
          </a:ln>
        </p:spPr>
      </p:pic>
      <p:sp>
        <p:nvSpPr>
          <p:cNvPr id="420" name="Shape 420"/>
          <p:cNvSpPr/>
          <p:nvPr/>
        </p:nvSpPr>
        <p:spPr>
          <a:xfrm>
            <a:off x="11834233" y="491066"/>
            <a:ext cx="982341"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flic.kr/p/rQVsa9</a:t>
            </a:r>
          </a:p>
        </p:txBody>
      </p:sp>
    </p:spTree>
  </p:cSld>
  <p:clrMapOvr>
    <a:masterClrMapping/>
  </p:clrMapOvr>
  <p:transition xmlns:p14="http://schemas.microsoft.com/office/powerpoint/2010/mai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pasted-image.png"/>
          <p:cNvPicPr>
            <a:picLocks noChangeAspect="1"/>
          </p:cNvPicPr>
          <p:nvPr/>
        </p:nvPicPr>
        <p:blipFill>
          <a:blip r:embed="rId3">
            <a:extLst/>
          </a:blip>
          <a:stretch>
            <a:fillRect/>
          </a:stretch>
        </p:blipFill>
        <p:spPr>
          <a:xfrm>
            <a:off x="0" y="533400"/>
            <a:ext cx="13004800" cy="8686800"/>
          </a:xfrm>
          <a:prstGeom prst="rect">
            <a:avLst/>
          </a:prstGeom>
          <a:ln w="12700">
            <a:miter lim="400000"/>
          </a:ln>
        </p:spPr>
      </p:pic>
      <p:sp>
        <p:nvSpPr>
          <p:cNvPr id="425" name="Shape 425"/>
          <p:cNvSpPr/>
          <p:nvPr/>
        </p:nvSpPr>
        <p:spPr>
          <a:xfrm>
            <a:off x="11834233" y="491066"/>
            <a:ext cx="982341"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flic.kr/p/rQVsa9</a:t>
            </a:r>
          </a:p>
        </p:txBody>
      </p:sp>
      <p:sp>
        <p:nvSpPr>
          <p:cNvPr id="426" name="Shape 426"/>
          <p:cNvSpPr/>
          <p:nvPr/>
        </p:nvSpPr>
        <p:spPr>
          <a:xfrm>
            <a:off x="220230" y="3649073"/>
            <a:ext cx="10825184" cy="57912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90000"/>
              </a:lnSpc>
              <a:defRPr sz="13300" b="1">
                <a:solidFill>
                  <a:srgbClr val="FF9300"/>
                </a:solidFill>
                <a:latin typeface="Tahoma"/>
                <a:ea typeface="Tahoma"/>
                <a:cs typeface="Tahoma"/>
                <a:sym typeface="Tahoma"/>
              </a:defRPr>
            </a:lvl1pPr>
          </a:lstStyle>
          <a:p>
            <a:r>
              <a:t>What’s this mean for the library?</a:t>
            </a:r>
          </a:p>
        </p:txBody>
      </p:sp>
    </p:spTree>
  </p:cSld>
  <p:clrMapOvr>
    <a:masterClrMapping/>
  </p:clrMapOvr>
  <p:transition xmlns:p14="http://schemas.microsoft.com/office/powerpoint/2010/mai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pasted-image.png"/>
          <p:cNvPicPr>
            <a:picLocks noChangeAspect="1"/>
          </p:cNvPicPr>
          <p:nvPr/>
        </p:nvPicPr>
        <p:blipFill>
          <a:blip r:embed="rId3">
            <a:extLst/>
          </a:blip>
          <a:stretch>
            <a:fillRect/>
          </a:stretch>
        </p:blipFill>
        <p:spPr>
          <a:xfrm rot="19590721">
            <a:off x="-2004655" y="-931850"/>
            <a:ext cx="8698310" cy="15436862"/>
          </a:xfrm>
          <a:prstGeom prst="rect">
            <a:avLst/>
          </a:prstGeom>
          <a:ln w="12700">
            <a:miter lim="400000"/>
          </a:ln>
        </p:spPr>
      </p:pic>
      <p:sp>
        <p:nvSpPr>
          <p:cNvPr id="431" name="Shape 431"/>
          <p:cNvSpPr/>
          <p:nvPr/>
        </p:nvSpPr>
        <p:spPr>
          <a:xfrm>
            <a:off x="7319199" y="-1702987"/>
            <a:ext cx="6634829" cy="124136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00000" b="1">
                <a:solidFill>
                  <a:srgbClr val="FFFFFF"/>
                </a:solidFill>
                <a:latin typeface="Tahoma"/>
                <a:ea typeface="Tahoma"/>
                <a:cs typeface="Tahoma"/>
                <a:sym typeface="Tahoma"/>
              </a:defRPr>
            </a:lvl1pPr>
          </a:lstStyle>
          <a:p>
            <a:r>
              <a:rPr sz="80000" dirty="0"/>
              <a:t>9</a:t>
            </a:r>
          </a:p>
        </p:txBody>
      </p:sp>
      <p:sp>
        <p:nvSpPr>
          <p:cNvPr id="432" name="Shape 432"/>
          <p:cNvSpPr/>
          <p:nvPr/>
        </p:nvSpPr>
        <p:spPr>
          <a:xfrm>
            <a:off x="105739" y="5608314"/>
            <a:ext cx="9884669" cy="3962401"/>
          </a:xfrm>
          <a:prstGeom prst="rect">
            <a:avLst/>
          </a:prstGeom>
          <a:solidFill>
            <a:srgbClr val="424242"/>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90000"/>
              </a:lnSpc>
              <a:defRPr sz="13300" b="1">
                <a:solidFill>
                  <a:srgbClr val="FFFB00"/>
                </a:solidFill>
                <a:latin typeface="Tahoma"/>
                <a:ea typeface="Tahoma"/>
                <a:cs typeface="Tahoma"/>
                <a:sym typeface="Tahoma"/>
              </a:defRPr>
            </a:pPr>
            <a:r>
              <a:t> Rise of the   </a:t>
            </a:r>
            <a:br/>
            <a:r>
              <a:t> App Store</a:t>
            </a:r>
          </a:p>
        </p:txBody>
      </p:sp>
    </p:spTree>
  </p:cSld>
  <p:clrMapOvr>
    <a:masterClrMapping/>
  </p:clrMapOvr>
  <p:transition xmlns:p14="http://schemas.microsoft.com/office/powerpoint/2010/mai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Mobile_Apps_-_RESEARCH___LEARN___Morton_Grove_Public_Library.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pasted-image.png"/>
          <p:cNvPicPr>
            <a:picLocks noChangeAspect="1"/>
          </p:cNvPicPr>
          <p:nvPr/>
        </p:nvPicPr>
        <p:blipFill>
          <a:blip r:embed="rId3">
            <a:extLst/>
          </a:blip>
          <a:stretch>
            <a:fillRect/>
          </a:stretch>
        </p:blipFill>
        <p:spPr>
          <a:xfrm>
            <a:off x="-1" y="2901950"/>
            <a:ext cx="13004801" cy="7302500"/>
          </a:xfrm>
          <a:prstGeom prst="rect">
            <a:avLst/>
          </a:prstGeom>
          <a:ln w="12700">
            <a:miter lim="400000"/>
          </a:ln>
        </p:spPr>
      </p:pic>
      <p:sp>
        <p:nvSpPr>
          <p:cNvPr id="441" name="Shape 441"/>
          <p:cNvSpPr/>
          <p:nvPr/>
        </p:nvSpPr>
        <p:spPr>
          <a:xfrm>
            <a:off x="11978167" y="2666999"/>
            <a:ext cx="1066987"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solidFill>
                  <a:srgbClr val="DCDEE0"/>
                </a:solidFill>
              </a:defRPr>
            </a:lvl1pPr>
          </a:lstStyle>
          <a:p>
            <a:r>
              <a:t>flic.kr/p/8C1pWN</a:t>
            </a:r>
          </a:p>
        </p:txBody>
      </p:sp>
      <p:sp>
        <p:nvSpPr>
          <p:cNvPr id="442" name="Shape 442"/>
          <p:cNvSpPr/>
          <p:nvPr/>
        </p:nvSpPr>
        <p:spPr>
          <a:xfrm>
            <a:off x="186363" y="-247888"/>
            <a:ext cx="10598141" cy="53848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80000"/>
              </a:lnSpc>
              <a:defRPr sz="13300" b="1">
                <a:solidFill>
                  <a:srgbClr val="FF9300"/>
                </a:solidFill>
                <a:latin typeface="Tahoma"/>
                <a:ea typeface="Tahoma"/>
                <a:cs typeface="Tahoma"/>
                <a:sym typeface="Tahoma"/>
              </a:defRPr>
            </a:lvl1pPr>
          </a:lstStyle>
          <a:p>
            <a:r>
              <a:t>What’s this mean for the library?</a:t>
            </a:r>
          </a:p>
        </p:txBody>
      </p:sp>
    </p:spTree>
  </p:cSld>
  <p:clrMapOvr>
    <a:masterClrMapping/>
  </p:clrMapOvr>
  <p:transition xmlns:p14="http://schemas.microsoft.com/office/powerpoint/2010/mai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p:nvPr/>
        </p:nvSpPr>
        <p:spPr>
          <a:xfrm rot="19796766">
            <a:off x="-3132033" y="-2419369"/>
            <a:ext cx="17463101" cy="1543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defRPr sz="100000" b="1">
                <a:solidFill>
                  <a:srgbClr val="FFFFFF"/>
                </a:solidFill>
                <a:latin typeface="Tahoma"/>
                <a:ea typeface="Tahoma"/>
                <a:cs typeface="Tahoma"/>
                <a:sym typeface="Tahoma"/>
              </a:defRPr>
            </a:lvl1pPr>
          </a:lstStyle>
          <a:p>
            <a:r>
              <a:t>10</a:t>
            </a:r>
          </a:p>
        </p:txBody>
      </p:sp>
      <p:sp>
        <p:nvSpPr>
          <p:cNvPr id="447" name="Shape 447"/>
          <p:cNvSpPr/>
          <p:nvPr/>
        </p:nvSpPr>
        <p:spPr>
          <a:xfrm>
            <a:off x="387005" y="7419168"/>
            <a:ext cx="12230789" cy="21336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13300" b="1">
                <a:solidFill>
                  <a:srgbClr val="FF9300"/>
                </a:solidFill>
                <a:latin typeface="Tahoma"/>
                <a:ea typeface="Tahoma"/>
                <a:cs typeface="Tahoma"/>
                <a:sym typeface="Tahoma"/>
              </a:defRPr>
            </a:lvl1pPr>
          </a:lstStyle>
          <a:p>
            <a:r>
              <a:t>Web Changes!</a:t>
            </a:r>
          </a:p>
        </p:txBody>
      </p:sp>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droppedImage.png"/>
          <p:cNvPicPr>
            <a:picLocks noChangeAspect="1"/>
          </p:cNvPicPr>
          <p:nvPr/>
        </p:nvPicPr>
        <p:blipFill>
          <a:blip r:embed="rId3">
            <a:extLst/>
          </a:blip>
          <a:stretch>
            <a:fillRect/>
          </a:stretch>
        </p:blipFill>
        <p:spPr>
          <a:xfrm>
            <a:off x="1079500" y="-90252"/>
            <a:ext cx="10845800" cy="9922755"/>
          </a:xfrm>
          <a:prstGeom prst="rect">
            <a:avLst/>
          </a:prstGeom>
          <a:ln w="12700">
            <a:miter lim="400000"/>
          </a:ln>
        </p:spPr>
      </p:pic>
      <p:sp>
        <p:nvSpPr>
          <p:cNvPr id="198" name="Shape 198"/>
          <p:cNvSpPr/>
          <p:nvPr/>
        </p:nvSpPr>
        <p:spPr>
          <a:xfrm>
            <a:off x="11019215" y="9550400"/>
            <a:ext cx="861915"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n-lt"/>
                <a:ea typeface="+mn-ea"/>
                <a:cs typeface="+mn-cs"/>
                <a:sym typeface="Gill Sans"/>
              </a:defRPr>
            </a:lvl1pPr>
          </a:lstStyle>
          <a:p>
            <a:r>
              <a:t>makerbot.com</a:t>
            </a:r>
          </a:p>
        </p:txBody>
      </p:sp>
    </p:spTree>
  </p:cSld>
  <p:clrMapOvr>
    <a:masterClrMapping/>
  </p:clrMapOvr>
  <p:transition xmlns:p14="http://schemas.microsoft.com/office/powerpoint/2010/main" spd="slow"/>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9" name="pasted-image.png"/>
          <p:cNvPicPr>
            <a:picLocks noChangeAspect="1"/>
          </p:cNvPicPr>
          <p:nvPr/>
        </p:nvPicPr>
        <p:blipFill>
          <a:blip r:embed="rId3">
            <a:extLst/>
          </a:blip>
          <a:stretch>
            <a:fillRect/>
          </a:stretch>
        </p:blipFill>
        <p:spPr>
          <a:xfrm>
            <a:off x="1024466" y="592666"/>
            <a:ext cx="5409804" cy="5409804"/>
          </a:xfrm>
          <a:prstGeom prst="rect">
            <a:avLst/>
          </a:prstGeom>
          <a:ln w="12700">
            <a:miter lim="400000"/>
          </a:ln>
        </p:spPr>
      </p:pic>
      <p:pic>
        <p:nvPicPr>
          <p:cNvPr id="450" name="pasted-image.png"/>
          <p:cNvPicPr>
            <a:picLocks noChangeAspect="1"/>
          </p:cNvPicPr>
          <p:nvPr/>
        </p:nvPicPr>
        <p:blipFill>
          <a:blip r:embed="rId4">
            <a:extLst/>
          </a:blip>
          <a:stretch>
            <a:fillRect/>
          </a:stretch>
        </p:blipFill>
        <p:spPr>
          <a:xfrm>
            <a:off x="5863728" y="3044328"/>
            <a:ext cx="6116606" cy="6116606"/>
          </a:xfrm>
          <a:prstGeom prst="rect">
            <a:avLst/>
          </a:prstGeom>
          <a:ln w="12700">
            <a:miter lim="400000"/>
          </a:ln>
        </p:spPr>
      </p:pic>
      <p:sp>
        <p:nvSpPr>
          <p:cNvPr id="451" name="Shape 451"/>
          <p:cNvSpPr/>
          <p:nvPr/>
        </p:nvSpPr>
        <p:spPr>
          <a:xfrm>
            <a:off x="11825767" y="9478433"/>
            <a:ext cx="116428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from Wikimedia</a:t>
            </a:r>
          </a:p>
        </p:txBody>
      </p:sp>
    </p:spTree>
  </p:cSld>
  <p:clrMapOvr>
    <a:masterClrMapping/>
  </p:clrMapOvr>
  <p:transition xmlns:p14="http://schemas.microsoft.com/office/powerpoint/2010/mai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past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456" name="Shape 456"/>
          <p:cNvSpPr/>
          <p:nvPr/>
        </p:nvSpPr>
        <p:spPr>
          <a:xfrm>
            <a:off x="4554419" y="-255199"/>
            <a:ext cx="8182517" cy="41656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defRPr sz="13300" b="1">
                <a:solidFill>
                  <a:srgbClr val="8EFA00"/>
                </a:solidFill>
                <a:latin typeface="Tahoma"/>
                <a:ea typeface="Tahoma"/>
                <a:cs typeface="Tahoma"/>
                <a:sym typeface="Tahoma"/>
              </a:defRPr>
            </a:lvl1pPr>
          </a:lstStyle>
          <a:p>
            <a:r>
              <a:t>watching video</a:t>
            </a:r>
          </a:p>
        </p:txBody>
      </p:sp>
      <p:sp>
        <p:nvSpPr>
          <p:cNvPr id="457" name="Shape 457"/>
          <p:cNvSpPr/>
          <p:nvPr/>
        </p:nvSpPr>
        <p:spPr>
          <a:xfrm>
            <a:off x="-8557" y="-18404"/>
            <a:ext cx="932918" cy="25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solidFill>
                  <a:srgbClr val="A6AAA8"/>
                </a:solidFill>
              </a:defRPr>
            </a:lvl1pPr>
          </a:lstStyle>
          <a:p>
            <a:r>
              <a:t>flic.kr/p/5kovZt</a:t>
            </a:r>
          </a:p>
        </p:txBody>
      </p:sp>
    </p:spTree>
  </p:cSld>
  <p:clrMapOvr>
    <a:masterClrMapping/>
  </p:clrMapOvr>
  <p:transition xmlns:p14="http://schemas.microsoft.com/office/powerpoint/2010/mai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 name="past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462" name="Shape 462"/>
          <p:cNvSpPr/>
          <p:nvPr/>
        </p:nvSpPr>
        <p:spPr>
          <a:xfrm>
            <a:off x="4781216" y="-255199"/>
            <a:ext cx="7955720" cy="41656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defRPr sz="13300" b="1">
                <a:solidFill>
                  <a:srgbClr val="8EFA00"/>
                </a:solidFill>
                <a:latin typeface="Tahoma"/>
                <a:ea typeface="Tahoma"/>
                <a:cs typeface="Tahoma"/>
                <a:sym typeface="Tahoma"/>
              </a:defRPr>
            </a:lvl1pPr>
          </a:lstStyle>
          <a:p>
            <a:r>
              <a:t>listening to music</a:t>
            </a:r>
          </a:p>
        </p:txBody>
      </p:sp>
    </p:spTree>
  </p:cSld>
  <p:clrMapOvr>
    <a:masterClrMapping/>
  </p:clrMapOvr>
  <p:transition xmlns:p14="http://schemas.microsoft.com/office/powerpoint/2010/mai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Apple.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CheckItOut_-_Taylor_Swift_Parody_Video_for_National_Library_Week_-_YouTube.png"/>
          <p:cNvPicPr>
            <a:picLocks noChangeAspect="1"/>
          </p:cNvPicPr>
          <p:nvPr/>
        </p:nvPicPr>
        <p:blipFill>
          <a:blip r:embed="rId3">
            <a:extLst/>
          </a:blip>
          <a:stretch>
            <a:fillRect/>
          </a:stretch>
        </p:blipFill>
        <p:spPr>
          <a:xfrm>
            <a:off x="1080203" y="-1"/>
            <a:ext cx="10844394" cy="9753601"/>
          </a:xfrm>
          <a:prstGeom prst="rect">
            <a:avLst/>
          </a:prstGeom>
          <a:ln w="12700">
            <a:miter lim="400000"/>
          </a:ln>
        </p:spPr>
      </p:pic>
    </p:spTree>
  </p:cSld>
  <p:clrMapOvr>
    <a:masterClrMapping/>
  </p:clrMapOvr>
  <p:transition xmlns:p14="http://schemas.microsoft.com/office/powerpoint/2010/mai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 name="Screenshot 11:18:13, 1:09 PM.png"/>
          <p:cNvPicPr>
            <a:picLocks noChangeAspect="1"/>
          </p:cNvPicPr>
          <p:nvPr/>
        </p:nvPicPr>
        <p:blipFill>
          <a:blip r:embed="rId3">
            <a:extLst/>
          </a:blip>
          <a:stretch>
            <a:fillRect/>
          </a:stretch>
        </p:blipFill>
        <p:spPr>
          <a:xfrm rot="20466008">
            <a:off x="-457200" y="457200"/>
            <a:ext cx="8674100" cy="9448800"/>
          </a:xfrm>
          <a:prstGeom prst="rect">
            <a:avLst/>
          </a:prstGeom>
          <a:ln w="12700">
            <a:miter lim="400000"/>
          </a:ln>
        </p:spPr>
      </p:pic>
      <p:pic>
        <p:nvPicPr>
          <p:cNvPr id="475" name="Screenshot 11:18:13, 1:08 PM.png"/>
          <p:cNvPicPr>
            <a:picLocks noChangeAspect="1"/>
          </p:cNvPicPr>
          <p:nvPr/>
        </p:nvPicPr>
        <p:blipFill>
          <a:blip r:embed="rId4">
            <a:extLst/>
          </a:blip>
          <a:stretch>
            <a:fillRect/>
          </a:stretch>
        </p:blipFill>
        <p:spPr>
          <a:xfrm rot="1117837">
            <a:off x="5016500" y="2387600"/>
            <a:ext cx="6972301" cy="5588000"/>
          </a:xfrm>
          <a:prstGeom prst="rect">
            <a:avLst/>
          </a:prstGeom>
          <a:ln w="12700">
            <a:miter lim="400000"/>
          </a:ln>
          <a:effectLst>
            <a:outerShdw blurRad="254000" dist="228600" dir="2700000" rotWithShape="0">
              <a:srgbClr val="000000">
                <a:alpha val="85000"/>
              </a:srgbClr>
            </a:outerShdw>
          </a:effectLst>
        </p:spPr>
      </p:pic>
    </p:spTree>
  </p:cSld>
  <p:clrMapOvr>
    <a:masterClrMapping/>
  </p:clrMapOvr>
  <p:transition xmlns:p14="http://schemas.microsoft.com/office/powerpoint/2010/mai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p:nvPr/>
        </p:nvSpPr>
        <p:spPr>
          <a:xfrm>
            <a:off x="-1329482" y="1644650"/>
            <a:ext cx="14383873" cy="6464301"/>
          </a:xfrm>
          <a:prstGeom prst="rect">
            <a:avLst/>
          </a:prstGeom>
          <a:ln w="12700">
            <a:miter lim="400000"/>
          </a:ln>
          <a:effectLst>
            <a:reflection stA="50000" endPos="40000" dir="5400000" sy="-10000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defRPr sz="41500" b="1">
                <a:solidFill>
                  <a:srgbClr val="FFFFFF"/>
                </a:solidFill>
                <a:latin typeface="Tahoma"/>
                <a:ea typeface="Tahoma"/>
                <a:cs typeface="Tahoma"/>
                <a:sym typeface="Tahoma"/>
              </a:defRPr>
            </a:lvl1pPr>
          </a:lstStyle>
          <a:p>
            <a:r>
              <a:t>78%</a:t>
            </a:r>
          </a:p>
        </p:txBody>
      </p:sp>
      <p:sp>
        <p:nvSpPr>
          <p:cNvPr id="480" name="Shape 480"/>
          <p:cNvSpPr/>
          <p:nvPr/>
        </p:nvSpPr>
        <p:spPr>
          <a:xfrm>
            <a:off x="186977" y="7083211"/>
            <a:ext cx="12630847"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6000" b="1">
                <a:solidFill>
                  <a:srgbClr val="FFFFFF"/>
                </a:solidFill>
                <a:latin typeface="Tahoma"/>
                <a:ea typeface="Tahoma"/>
                <a:cs typeface="Tahoma"/>
                <a:sym typeface="Tahoma"/>
              </a:defRPr>
            </a:lvl1pPr>
          </a:lstStyle>
          <a:p>
            <a:r>
              <a:t>of US Adults watch online videos</a:t>
            </a:r>
          </a:p>
        </p:txBody>
      </p:sp>
    </p:spTree>
  </p:cSld>
  <p:clrMapOvr>
    <a:masterClrMapping/>
  </p:clrMapOvr>
  <p:transition xmlns:p14="http://schemas.microsoft.com/office/powerpoint/2010/mai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p:nvPr/>
        </p:nvSpPr>
        <p:spPr>
          <a:xfrm>
            <a:off x="0" y="351076"/>
            <a:ext cx="12355697" cy="828944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r" defTabSz="584200">
              <a:defRPr sz="13300" b="1">
                <a:solidFill>
                  <a:srgbClr val="FFFFFF"/>
                </a:solidFill>
                <a:latin typeface="Tahoma"/>
                <a:ea typeface="Tahoma"/>
                <a:cs typeface="Tahoma"/>
                <a:sym typeface="Tahoma"/>
              </a:defRPr>
            </a:pPr>
            <a:r>
              <a:rPr dirty="0"/>
              <a:t>every </a:t>
            </a:r>
          </a:p>
          <a:p>
            <a:pPr algn="r" defTabSz="584200">
              <a:defRPr sz="13300" b="1">
                <a:solidFill>
                  <a:srgbClr val="FFFFFF"/>
                </a:solidFill>
                <a:latin typeface="Tahoma"/>
                <a:ea typeface="Tahoma"/>
                <a:cs typeface="Tahoma"/>
                <a:sym typeface="Tahoma"/>
              </a:defRPr>
            </a:pPr>
            <a:r>
              <a:rPr dirty="0"/>
              <a:t>company</a:t>
            </a:r>
            <a:br>
              <a:rPr dirty="0"/>
            </a:br>
            <a:r>
              <a:rPr dirty="0"/>
              <a:t>is a media company</a:t>
            </a:r>
          </a:p>
        </p:txBody>
      </p:sp>
    </p:spTree>
  </p:cSld>
  <p:clrMapOvr>
    <a:masterClrMapping/>
  </p:clrMapOvr>
  <p:transition xmlns:p14="http://schemas.microsoft.com/office/powerpoint/2010/mai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dropp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489" name="Shape 489"/>
          <p:cNvSpPr/>
          <p:nvPr/>
        </p:nvSpPr>
        <p:spPr>
          <a:xfrm>
            <a:off x="2798403" y="1981175"/>
            <a:ext cx="10022431" cy="579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90000"/>
              </a:lnSpc>
              <a:defRPr sz="13300" b="1">
                <a:solidFill>
                  <a:srgbClr val="FFFB00"/>
                </a:solidFill>
                <a:effectLst>
                  <a:outerShdw blurRad="127000" dist="76200" dir="2700000" rotWithShape="0">
                    <a:srgbClr val="000000">
                      <a:alpha val="75000"/>
                    </a:srgbClr>
                  </a:outerShdw>
                </a:effectLst>
                <a:latin typeface="Tahoma"/>
                <a:ea typeface="Tahoma"/>
                <a:cs typeface="Tahoma"/>
                <a:sym typeface="Tahoma"/>
              </a:defRPr>
            </a:lvl1pPr>
          </a:lstStyle>
          <a:p>
            <a:r>
              <a:t>What’s this mean for the library?</a:t>
            </a:r>
          </a:p>
        </p:txBody>
      </p:sp>
      <p:sp>
        <p:nvSpPr>
          <p:cNvPr id="490" name="Shape 490"/>
          <p:cNvSpPr/>
          <p:nvPr/>
        </p:nvSpPr>
        <p:spPr>
          <a:xfrm>
            <a:off x="10829357" y="9493250"/>
            <a:ext cx="2154293" cy="25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flickr.com/photos/oppl/5867907324/</a:t>
            </a:r>
          </a:p>
        </p:txBody>
      </p:sp>
    </p:spTree>
  </p:cSld>
  <p:clrMapOvr>
    <a:masterClrMapping/>
  </p:clrMapOvr>
  <p:transition xmlns:p14="http://schemas.microsoft.com/office/powerpoint/2010/mai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droppedImage.png"/>
          <p:cNvPicPr>
            <a:picLocks noChangeAspect="1"/>
          </p:cNvPicPr>
          <p:nvPr/>
        </p:nvPicPr>
        <p:blipFill>
          <a:blip r:embed="rId3">
            <a:extLst/>
          </a:blip>
          <a:stretch>
            <a:fillRect/>
          </a:stretch>
        </p:blipFill>
        <p:spPr>
          <a:xfrm>
            <a:off x="0" y="1219200"/>
            <a:ext cx="13004800" cy="7302500"/>
          </a:xfrm>
          <a:prstGeom prst="rect">
            <a:avLst/>
          </a:prstGeom>
          <a:ln w="12700">
            <a:miter lim="400000"/>
          </a:ln>
        </p:spPr>
      </p:pic>
      <p:sp>
        <p:nvSpPr>
          <p:cNvPr id="495" name="Shape 495"/>
          <p:cNvSpPr/>
          <p:nvPr/>
        </p:nvSpPr>
        <p:spPr>
          <a:xfrm>
            <a:off x="-378785" y="3848100"/>
            <a:ext cx="13217007"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defRPr sz="12800" b="1">
                <a:solidFill>
                  <a:srgbClr val="FFFFFF"/>
                </a:solidFill>
                <a:latin typeface="Tahoma"/>
                <a:ea typeface="Tahoma"/>
                <a:cs typeface="Tahoma"/>
                <a:sym typeface="Tahoma"/>
              </a:defRPr>
            </a:lvl1pPr>
          </a:lstStyle>
          <a:p>
            <a:r>
              <a:t>Trends vs. Fads</a:t>
            </a:r>
          </a:p>
        </p:txBody>
      </p:sp>
      <p:sp>
        <p:nvSpPr>
          <p:cNvPr id="496" name="Shape 496"/>
          <p:cNvSpPr/>
          <p:nvPr/>
        </p:nvSpPr>
        <p:spPr>
          <a:xfrm>
            <a:off x="10409432" y="8235950"/>
            <a:ext cx="2613145" cy="25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flickr.com/photos/tonythemisfit/2592267101/</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droppedImage.png"/>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203" name="droppedImage.tiff"/>
          <p:cNvPicPr>
            <a:picLocks noChangeAspect="1"/>
          </p:cNvPicPr>
          <p:nvPr/>
        </p:nvPicPr>
        <p:blipFill>
          <a:blip r:embed="rId4">
            <a:extLst/>
          </a:blip>
          <a:stretch>
            <a:fillRect/>
          </a:stretch>
        </p:blipFill>
        <p:spPr>
          <a:xfrm>
            <a:off x="4458096" y="4762500"/>
            <a:ext cx="8026004" cy="4800600"/>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xmlns:p14="http://schemas.microsoft.com/office/powerpoint/2010/mai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 name="droppedImage.png"/>
          <p:cNvPicPr>
            <a:picLocks noChangeAspect="1"/>
          </p:cNvPicPr>
          <p:nvPr/>
        </p:nvPicPr>
        <p:blipFill>
          <a:blip r:embed="rId3">
            <a:extLst/>
          </a:blip>
          <a:stretch>
            <a:fillRect/>
          </a:stretch>
        </p:blipFill>
        <p:spPr>
          <a:xfrm>
            <a:off x="0" y="-25400"/>
            <a:ext cx="13004800" cy="9791700"/>
          </a:xfrm>
          <a:prstGeom prst="rect">
            <a:avLst/>
          </a:prstGeom>
          <a:ln w="12700">
            <a:miter lim="400000"/>
          </a:ln>
        </p:spPr>
      </p:pic>
      <p:sp>
        <p:nvSpPr>
          <p:cNvPr id="501" name="Shape 501"/>
          <p:cNvSpPr/>
          <p:nvPr/>
        </p:nvSpPr>
        <p:spPr>
          <a:xfrm>
            <a:off x="4679119" y="2476500"/>
            <a:ext cx="3170021" cy="213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3300" b="1">
                <a:solidFill>
                  <a:srgbClr val="FFFFFF"/>
                </a:solidFill>
                <a:latin typeface="Tahoma"/>
                <a:ea typeface="Tahoma"/>
                <a:cs typeface="Tahoma"/>
                <a:sym typeface="Tahoma"/>
              </a:defRPr>
            </a:lvl1pPr>
          </a:lstStyle>
          <a:p>
            <a:r>
              <a:t>Fad</a:t>
            </a:r>
          </a:p>
        </p:txBody>
      </p:sp>
      <p:sp>
        <p:nvSpPr>
          <p:cNvPr id="502" name="Shape 502"/>
          <p:cNvSpPr/>
          <p:nvPr/>
        </p:nvSpPr>
        <p:spPr>
          <a:xfrm>
            <a:off x="10548564" y="9493250"/>
            <a:ext cx="2436482" cy="25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flickr.com/photos/slworking/5738159839/</a:t>
            </a:r>
          </a:p>
        </p:txBody>
      </p:sp>
    </p:spTree>
  </p:cSld>
  <p:clrMapOvr>
    <a:masterClrMapping/>
  </p:clrMapOvr>
  <p:transition xmlns:p14="http://schemas.microsoft.com/office/powerpoint/2010/mai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 name="droppedImage.png"/>
          <p:cNvPicPr>
            <a:picLocks noChangeAspect="1"/>
          </p:cNvPicPr>
          <p:nvPr/>
        </p:nvPicPr>
        <p:blipFill>
          <a:blip r:embed="rId3">
            <a:extLst/>
          </a:blip>
          <a:stretch>
            <a:fillRect/>
          </a:stretch>
        </p:blipFill>
        <p:spPr>
          <a:xfrm>
            <a:off x="-876300" y="-38100"/>
            <a:ext cx="14744700" cy="9834600"/>
          </a:xfrm>
          <a:prstGeom prst="rect">
            <a:avLst/>
          </a:prstGeom>
          <a:ln w="12700">
            <a:miter lim="400000"/>
          </a:ln>
        </p:spPr>
      </p:pic>
      <p:sp>
        <p:nvSpPr>
          <p:cNvPr id="507" name="Shape 507"/>
          <p:cNvSpPr/>
          <p:nvPr/>
        </p:nvSpPr>
        <p:spPr>
          <a:xfrm>
            <a:off x="200155" y="-173786"/>
            <a:ext cx="5028197" cy="213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defRPr sz="13300" b="1">
                <a:solidFill>
                  <a:srgbClr val="FF9300"/>
                </a:solidFill>
                <a:effectLst>
                  <a:outerShdw blurRad="127000" dist="76200" dir="2700000" rotWithShape="0">
                    <a:srgbClr val="000000">
                      <a:alpha val="75000"/>
                    </a:srgbClr>
                  </a:outerShdw>
                </a:effectLst>
                <a:latin typeface="Tahoma"/>
                <a:ea typeface="Tahoma"/>
                <a:cs typeface="Tahoma"/>
                <a:sym typeface="Tahoma"/>
              </a:defRPr>
            </a:lvl1pPr>
          </a:lstStyle>
          <a:p>
            <a:r>
              <a:t>Trend</a:t>
            </a:r>
          </a:p>
        </p:txBody>
      </p:sp>
      <p:sp>
        <p:nvSpPr>
          <p:cNvPr id="508" name="Shape 508"/>
          <p:cNvSpPr/>
          <p:nvPr/>
        </p:nvSpPr>
        <p:spPr>
          <a:xfrm>
            <a:off x="10583739" y="9505950"/>
            <a:ext cx="2366131" cy="25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FFFFF"/>
                </a:solidFill>
                <a:latin typeface="+mj-lt"/>
                <a:ea typeface="+mj-ea"/>
                <a:cs typeface="+mj-cs"/>
                <a:sym typeface="Helvetica Light"/>
              </a:defRPr>
            </a:lvl1pPr>
          </a:lstStyle>
          <a:p>
            <a:r>
              <a:t>flickr.com/photos/yourdon/3405811164/</a:t>
            </a:r>
          </a:p>
        </p:txBody>
      </p:sp>
    </p:spTree>
  </p:cSld>
  <p:clrMapOvr>
    <a:masterClrMapping/>
  </p:clrMapOvr>
  <p:transition xmlns:p14="http://schemas.microsoft.com/office/powerpoint/2010/mai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 name="droppedImage.png"/>
          <p:cNvPicPr>
            <a:picLocks noChangeAspect="1"/>
          </p:cNvPicPr>
          <p:nvPr/>
        </p:nvPicPr>
        <p:blipFill>
          <a:blip r:embed="rId2">
            <a:extLst/>
          </a:blip>
          <a:stretch>
            <a:fillRect/>
          </a:stretch>
        </p:blipFill>
        <p:spPr>
          <a:xfrm>
            <a:off x="0" y="12700"/>
            <a:ext cx="13004800" cy="9753600"/>
          </a:xfrm>
          <a:prstGeom prst="rect">
            <a:avLst/>
          </a:prstGeom>
          <a:ln w="12700">
            <a:miter lim="400000"/>
          </a:ln>
        </p:spPr>
      </p:pic>
      <p:sp>
        <p:nvSpPr>
          <p:cNvPr id="513" name="Shape 513"/>
          <p:cNvSpPr/>
          <p:nvPr/>
        </p:nvSpPr>
        <p:spPr>
          <a:xfrm>
            <a:off x="-3323" y="2781299"/>
            <a:ext cx="11176001" cy="4165601"/>
          </a:xfrm>
          <a:prstGeom prst="rect">
            <a:avLst/>
          </a:prstGeom>
          <a:ln w="12700">
            <a:miter lim="400000"/>
          </a:ln>
          <a:effectLst>
            <a:outerShdw blurRad="63500" dist="90805" dir="2870238" rotWithShape="0">
              <a:srgbClr val="000000">
                <a:alpha val="798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defRPr sz="13300" b="1">
                <a:solidFill>
                  <a:srgbClr val="8EFA00"/>
                </a:solidFill>
                <a:latin typeface="Tahoma"/>
                <a:ea typeface="Tahoma"/>
                <a:cs typeface="Tahoma"/>
                <a:sym typeface="Tahoma"/>
              </a:defRPr>
            </a:lvl1pPr>
          </a:lstStyle>
          <a:p>
            <a:r>
              <a:t>how to prepare</a:t>
            </a:r>
          </a:p>
        </p:txBody>
      </p:sp>
    </p:spTree>
  </p:cSld>
  <p:clrMapOvr>
    <a:masterClrMapping/>
  </p:clrMapOvr>
  <p:transition xmlns:p14="http://schemas.microsoft.com/office/powerpoint/2010/mai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 name="droppedImage.tiff"/>
          <p:cNvPicPr>
            <a:picLocks noChangeAspect="1"/>
          </p:cNvPicPr>
          <p:nvPr/>
        </p:nvPicPr>
        <p:blipFill>
          <a:blip r:embed="rId3">
            <a:extLst/>
          </a:blip>
          <a:stretch>
            <a:fillRect/>
          </a:stretch>
        </p:blipFill>
        <p:spPr>
          <a:xfrm>
            <a:off x="0" y="12700"/>
            <a:ext cx="13004800" cy="9753600"/>
          </a:xfrm>
          <a:prstGeom prst="rect">
            <a:avLst/>
          </a:prstGeom>
          <a:ln w="12700">
            <a:miter lim="400000"/>
          </a:ln>
        </p:spPr>
      </p:pic>
      <p:sp>
        <p:nvSpPr>
          <p:cNvPr id="516" name="Shape 516"/>
          <p:cNvSpPr/>
          <p:nvPr/>
        </p:nvSpPr>
        <p:spPr>
          <a:xfrm>
            <a:off x="1321339" y="1981199"/>
            <a:ext cx="10363201" cy="579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90000"/>
              </a:lnSpc>
              <a:defRPr sz="13300" b="1">
                <a:solidFill>
                  <a:srgbClr val="FFFB00"/>
                </a:solidFill>
                <a:effectLst>
                  <a:outerShdw blurRad="127000" dist="76200" dir="2700000" rotWithShape="0">
                    <a:srgbClr val="000000">
                      <a:alpha val="75000"/>
                    </a:srgbClr>
                  </a:outerShdw>
                </a:effectLst>
                <a:latin typeface="Tahoma"/>
                <a:ea typeface="Tahoma"/>
                <a:cs typeface="Tahoma"/>
                <a:sym typeface="Tahoma"/>
              </a:defRPr>
            </a:lvl1pPr>
          </a:lstStyle>
          <a:p>
            <a:r>
              <a:t>don’t be held back by tech!</a:t>
            </a:r>
          </a:p>
        </p:txBody>
      </p:sp>
    </p:spTree>
  </p:cSld>
  <p:clrMapOvr>
    <a:masterClrMapping/>
  </p:clrMapOvr>
  <p:transition xmlns:p14="http://schemas.microsoft.com/office/powerpoint/2010/mai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droppedImage.tiff"/>
          <p:cNvPicPr>
            <a:picLocks noChangeAspect="1"/>
          </p:cNvPicPr>
          <p:nvPr/>
        </p:nvPicPr>
        <p:blipFill>
          <a:blip r:embed="rId3">
            <a:extLst/>
          </a:blip>
          <a:stretch>
            <a:fillRect/>
          </a:stretch>
        </p:blipFill>
        <p:spPr>
          <a:xfrm>
            <a:off x="0" y="12700"/>
            <a:ext cx="13004800" cy="9753600"/>
          </a:xfrm>
          <a:prstGeom prst="rect">
            <a:avLst/>
          </a:prstGeom>
          <a:ln w="12700">
            <a:miter lim="400000"/>
          </a:ln>
        </p:spPr>
      </p:pic>
      <p:pic>
        <p:nvPicPr>
          <p:cNvPr id="521" name="image.jpg"/>
          <p:cNvPicPr>
            <a:picLocks/>
          </p:cNvPicPr>
          <p:nvPr/>
        </p:nvPicPr>
        <p:blipFill>
          <a:blip r:embed="rId4">
            <a:extLst/>
          </a:blip>
          <a:stretch>
            <a:fillRect/>
          </a:stretch>
        </p:blipFill>
        <p:spPr>
          <a:xfrm>
            <a:off x="3797300" y="1366837"/>
            <a:ext cx="5511800" cy="7319963"/>
          </a:xfrm>
          <a:prstGeom prst="rect">
            <a:avLst/>
          </a:prstGeom>
          <a:ln w="12700">
            <a:miter lim="400000"/>
          </a:ln>
        </p:spPr>
      </p:pic>
      <p:sp>
        <p:nvSpPr>
          <p:cNvPr id="522" name="Shape 522"/>
          <p:cNvSpPr/>
          <p:nvPr/>
        </p:nvSpPr>
        <p:spPr>
          <a:xfrm>
            <a:off x="1604946" y="584199"/>
            <a:ext cx="5237852" cy="1257301"/>
          </a:xfrm>
          <a:prstGeom prst="rect">
            <a:avLst/>
          </a:prstGeom>
          <a:solidFill>
            <a:srgbClr val="232323"/>
          </a:solidFill>
          <a:ln w="127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7500" b="1">
                <a:solidFill>
                  <a:srgbClr val="FFFFFF"/>
                </a:solidFill>
                <a:latin typeface="Tahoma"/>
                <a:ea typeface="Tahoma"/>
                <a:cs typeface="Tahoma"/>
                <a:sym typeface="Tahoma"/>
              </a:defRPr>
            </a:lvl1pPr>
          </a:lstStyle>
          <a:p>
            <a:r>
              <a:t>thank you!</a:t>
            </a:r>
          </a:p>
        </p:txBody>
      </p:sp>
      <p:sp>
        <p:nvSpPr>
          <p:cNvPr id="523" name="Shape 523"/>
          <p:cNvSpPr/>
          <p:nvPr/>
        </p:nvSpPr>
        <p:spPr>
          <a:xfrm>
            <a:off x="3719329" y="8000999"/>
            <a:ext cx="8519977" cy="1257301"/>
          </a:xfrm>
          <a:prstGeom prst="rect">
            <a:avLst/>
          </a:prstGeom>
          <a:solidFill>
            <a:srgbClr val="232323"/>
          </a:solidFill>
          <a:ln w="127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7500" b="1" u="sng">
                <a:solidFill>
                  <a:srgbClr val="FFFFFF"/>
                </a:solidFill>
                <a:latin typeface="Tahoma"/>
                <a:ea typeface="Tahoma"/>
                <a:cs typeface="Tahoma"/>
                <a:sym typeface="Tahoma"/>
                <a:hlinkClick r:id="rId5"/>
              </a:defRPr>
            </a:lvl1pPr>
          </a:lstStyle>
          <a:p>
            <a:pPr>
              <a:defRPr u="none"/>
            </a:pPr>
            <a:r>
              <a:rPr u="sng">
                <a:hlinkClick r:id="rId5"/>
              </a:rPr>
              <a:t>davidleeking.com</a:t>
            </a:r>
          </a:p>
        </p:txBody>
      </p:sp>
    </p:spTree>
  </p:cSld>
  <p:clrMapOvr>
    <a:masterClrMapping/>
  </p:clrMapOvr>
  <p:transition xmlns:p14="http://schemas.microsoft.com/office/powerpoint/2010/main" spd="slow"/>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536357" y="6285653"/>
            <a:ext cx="10127323" cy="2655147"/>
          </a:xfrm>
        </p:spPr>
        <p:txBody>
          <a:bodyPr anchor="ctr">
            <a:normAutofit/>
          </a:bodyPr>
          <a:lstStyle/>
          <a:p>
            <a:pPr marL="0" indent="0" algn="just">
              <a:buNone/>
            </a:pPr>
            <a:r>
              <a:rPr lang="en-US" sz="2000" dirty="0" err="1">
                <a:solidFill>
                  <a:schemeClr val="tx1"/>
                </a:solidFill>
              </a:rPr>
              <a:t>Infopeople</a:t>
            </a:r>
            <a:r>
              <a:rPr lang="en-US" sz="2000" dirty="0">
                <a:solidFill>
                  <a:schemeClr val="tx1"/>
                </a:solidFill>
              </a:rPr>
              <a:t>, a grant project of the </a:t>
            </a:r>
            <a:r>
              <a:rPr lang="en-US" sz="2000" dirty="0" err="1">
                <a:solidFill>
                  <a:schemeClr val="tx1"/>
                </a:solidFill>
              </a:rPr>
              <a:t>Califa</a:t>
            </a:r>
            <a:r>
              <a:rPr lang="en-US" sz="2000" dirty="0">
                <a:solidFill>
                  <a:schemeClr val="tx1"/>
                </a:solidFill>
              </a:rPr>
              <a:t> </a:t>
            </a:r>
            <a:r>
              <a:rPr lang="en-US" sz="2000" dirty="0" smtClean="0">
                <a:solidFill>
                  <a:schemeClr val="tx1"/>
                </a:solidFill>
              </a:rPr>
              <a:t>Group, </a:t>
            </a:r>
            <a:r>
              <a:rPr lang="en-US" sz="2000" dirty="0">
                <a:solidFill>
                  <a:schemeClr val="tx1"/>
                </a:solidFill>
              </a:rPr>
              <a:t>is supported in part by the U.S. Institute of Museum and Library Services under the provisions of the Library Services and Technology Act, administered in California by the State Librarian. </a:t>
            </a:r>
            <a:endParaRPr lang="en-US" sz="2000" dirty="0">
              <a:solidFill>
                <a:schemeClr val="tx1"/>
              </a:solidFill>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757" y="2655616"/>
            <a:ext cx="11570043" cy="1369815"/>
          </a:xfrm>
          <a:prstGeom prst="rect">
            <a:avLst/>
          </a:prstGeom>
        </p:spPr>
      </p:pic>
    </p:spTree>
    <p:extLst>
      <p:ext uri="{BB962C8B-B14F-4D97-AF65-F5344CB8AC3E}">
        <p14:creationId xmlns:p14="http://schemas.microsoft.com/office/powerpoint/2010/main" val="410722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droppedImage.png"/>
          <p:cNvPicPr>
            <a:picLocks noChangeAspect="1"/>
          </p:cNvPicPr>
          <p:nvPr/>
        </p:nvPicPr>
        <p:blipFill>
          <a:blip r:embed="rId3">
            <a:extLst/>
          </a:blip>
          <a:stretch>
            <a:fillRect/>
          </a:stretch>
        </p:blipFill>
        <p:spPr>
          <a:xfrm>
            <a:off x="-1460500" y="0"/>
            <a:ext cx="14782800" cy="9831140"/>
          </a:xfrm>
          <a:prstGeom prst="rect">
            <a:avLst/>
          </a:prstGeom>
          <a:ln w="12700">
            <a:miter lim="400000"/>
          </a:ln>
        </p:spPr>
      </p:pic>
      <p:sp>
        <p:nvSpPr>
          <p:cNvPr id="208" name="Shape 208"/>
          <p:cNvSpPr/>
          <p:nvPr/>
        </p:nvSpPr>
        <p:spPr>
          <a:xfrm>
            <a:off x="4923" y="9512300"/>
            <a:ext cx="2418099"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A77B00"/>
                </a:solidFill>
                <a:latin typeface="+mn-lt"/>
                <a:ea typeface="+mn-ea"/>
                <a:cs typeface="+mn-cs"/>
                <a:sym typeface="Gill Sans"/>
              </a:defRPr>
            </a:lvl1pPr>
          </a:lstStyle>
          <a:p>
            <a:r>
              <a:t>flickr.com/photos/fayfreelibrary/9674422713/</a:t>
            </a:r>
          </a:p>
        </p:txBody>
      </p:sp>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droppedImage.png"/>
          <p:cNvPicPr>
            <a:picLocks noChangeAspect="1"/>
          </p:cNvPicPr>
          <p:nvPr/>
        </p:nvPicPr>
        <p:blipFill>
          <a:blip r:embed="rId2">
            <a:extLst/>
          </a:blip>
          <a:stretch>
            <a:fillRect/>
          </a:stretch>
        </p:blipFill>
        <p:spPr>
          <a:xfrm>
            <a:off x="-215900" y="0"/>
            <a:ext cx="14846300" cy="9873370"/>
          </a:xfrm>
          <a:prstGeom prst="rect">
            <a:avLst/>
          </a:prstGeom>
          <a:ln w="12700">
            <a:miter lim="400000"/>
          </a:ln>
        </p:spPr>
      </p:pic>
      <p:sp>
        <p:nvSpPr>
          <p:cNvPr id="213" name="Shape 213"/>
          <p:cNvSpPr/>
          <p:nvPr/>
        </p:nvSpPr>
        <p:spPr>
          <a:xfrm>
            <a:off x="10634823" y="9537700"/>
            <a:ext cx="2418099" cy="24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000">
                <a:solidFill>
                  <a:srgbClr val="FECB3E"/>
                </a:solidFill>
                <a:latin typeface="+mn-lt"/>
                <a:ea typeface="+mn-ea"/>
                <a:cs typeface="+mn-cs"/>
                <a:sym typeface="Gill Sans"/>
              </a:defRPr>
            </a:lvl1pPr>
          </a:lstStyle>
          <a:p>
            <a:r>
              <a:t>flickr.com/photos/fayfreelibrary/9711109328/</a:t>
            </a:r>
          </a:p>
        </p:txBody>
      </p:sp>
    </p:spTree>
  </p:cSld>
  <p:clrMapOvr>
    <a:masterClrMapping/>
  </p:clrMapOvr>
  <p:transition xmlns:p14="http://schemas.microsoft.com/office/powerpoint/2010/mai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000000"/>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TotalTime>
  <Words>3833</Words>
  <Application>Microsoft Macintosh PowerPoint</Application>
  <PresentationFormat>Custom</PresentationFormat>
  <Paragraphs>358</Paragraphs>
  <Slides>75</Slides>
  <Notes>66</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Jennifer Jacobs</cp:lastModifiedBy>
  <cp:revision>5</cp:revision>
  <dcterms:modified xsi:type="dcterms:W3CDTF">2016-02-24T23:04:14Z</dcterms:modified>
</cp:coreProperties>
</file>