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handoutMasterIdLst>
    <p:handoutMasterId r:id="rId43"/>
  </p:handoutMasterIdLst>
  <p:sldIdLst>
    <p:sldId id="344" r:id="rId3"/>
    <p:sldId id="326" r:id="rId4"/>
    <p:sldId id="329" r:id="rId5"/>
    <p:sldId id="332" r:id="rId6"/>
    <p:sldId id="333" r:id="rId7"/>
    <p:sldId id="269" r:id="rId8"/>
    <p:sldId id="322" r:id="rId9"/>
    <p:sldId id="323" r:id="rId10"/>
    <p:sldId id="337" r:id="rId11"/>
    <p:sldId id="324" r:id="rId12"/>
    <p:sldId id="280" r:id="rId13"/>
    <p:sldId id="328" r:id="rId14"/>
    <p:sldId id="301" r:id="rId15"/>
    <p:sldId id="278" r:id="rId16"/>
    <p:sldId id="334" r:id="rId17"/>
    <p:sldId id="335" r:id="rId18"/>
    <p:sldId id="302" r:id="rId19"/>
    <p:sldId id="336" r:id="rId20"/>
    <p:sldId id="309" r:id="rId21"/>
    <p:sldId id="282" r:id="rId22"/>
    <p:sldId id="306" r:id="rId23"/>
    <p:sldId id="305" r:id="rId24"/>
    <p:sldId id="307" r:id="rId25"/>
    <p:sldId id="331" r:id="rId26"/>
    <p:sldId id="308" r:id="rId27"/>
    <p:sldId id="288" r:id="rId28"/>
    <p:sldId id="264" r:id="rId29"/>
    <p:sldId id="262" r:id="rId30"/>
    <p:sldId id="315" r:id="rId31"/>
    <p:sldId id="318" r:id="rId32"/>
    <p:sldId id="263" r:id="rId33"/>
    <p:sldId id="286" r:id="rId34"/>
    <p:sldId id="339" r:id="rId35"/>
    <p:sldId id="338" r:id="rId36"/>
    <p:sldId id="341" r:id="rId37"/>
    <p:sldId id="345" r:id="rId38"/>
    <p:sldId id="346" r:id="rId39"/>
    <p:sldId id="347" r:id="rId40"/>
    <p:sldId id="34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F8DE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4369" autoAdjust="0"/>
  </p:normalViewPr>
  <p:slideViewPr>
    <p:cSldViewPr>
      <p:cViewPr varScale="1">
        <p:scale>
          <a:sx n="79" d="100"/>
          <a:sy n="79" d="100"/>
        </p:scale>
        <p:origin x="-1832" y="-104"/>
      </p:cViewPr>
      <p:guideLst>
        <p:guide orient="horz" pos="2160"/>
        <p:guide pos="2880"/>
      </p:guideLst>
    </p:cSldViewPr>
  </p:slideViewPr>
  <p:outlineViewPr>
    <p:cViewPr>
      <p:scale>
        <a:sx n="33" d="100"/>
        <a:sy n="33" d="100"/>
      </p:scale>
      <p:origin x="0" y="603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6729D4-7E88-4744-A6FA-4304041C737E}" type="datetimeFigureOut">
              <a:rPr lang="en-US" smtClean="0"/>
              <a:pPr/>
              <a:t>2/24/16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D1490C-AD17-4F03-8283-B5E7382F7F2F}" type="slidenum">
              <a:rPr lang="en-US" smtClean="0"/>
              <a:pPr/>
              <a:t>‹#›</a:t>
            </a:fld>
            <a:endParaRPr lang="en-US"/>
          </a:p>
        </p:txBody>
      </p:sp>
    </p:spTree>
    <p:extLst>
      <p:ext uri="{BB962C8B-B14F-4D97-AF65-F5344CB8AC3E}">
        <p14:creationId xmlns:p14="http://schemas.microsoft.com/office/powerpoint/2010/main" val="502858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D859B4-F553-4F62-9CC1-5BC428A3CAE8}" type="datetimeFigureOut">
              <a:rPr lang="en-US" smtClean="0"/>
              <a:pPr/>
              <a:t>2/24/16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A77727-6F0E-4468-98EE-BA3A93651458}" type="slidenum">
              <a:rPr lang="en-US" smtClean="0"/>
              <a:pPr/>
              <a:t>‹#›</a:t>
            </a:fld>
            <a:endParaRPr lang="en-US"/>
          </a:p>
        </p:txBody>
      </p:sp>
    </p:spTree>
    <p:extLst>
      <p:ext uri="{BB962C8B-B14F-4D97-AF65-F5344CB8AC3E}">
        <p14:creationId xmlns:p14="http://schemas.microsoft.com/office/powerpoint/2010/main" val="2659701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732.thankyou4caring.org/sslpage.aspx?pid=298" TargetMode="External"/><Relationship Id="rId4" Type="http://schemas.openxmlformats.org/officeDocument/2006/relationships/hyperlink" Target="https://www.bpl.org/foundation/ways-to-give" TargetMode="External"/><Relationship Id="rId5" Type="http://schemas.openxmlformats.org/officeDocument/2006/relationships/hyperlink" Target="http://www.wpl.org/support-us/how-to-help/ways-to-give" TargetMode="External"/><Relationship Id="rId6" Type="http://schemas.openxmlformats.org/officeDocument/2006/relationships/hyperlink" Target="http://www.chplnj.org/about/support_your_library.htm" TargetMode="External"/><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 Id="rId3" Type="http://schemas.openxmlformats.org/officeDocument/2006/relationships/hyperlink" Target="http://www.lawrence.lib.ks.us/2012/09/collect-all-seven/"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www.shrewsbury-ma.gov/department/division.php?fDD=17-47"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s://www.oclc.org/reports/funding.en.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We'll talk about even more easy fundraising ideas and you'll have an opportunity to ask questions, share your ideas and experiences, and interact in real time.</a:t>
            </a:r>
            <a:endParaRPr lang="en-US" dirty="0"/>
          </a:p>
        </p:txBody>
      </p:sp>
      <p:sp>
        <p:nvSpPr>
          <p:cNvPr id="4" name="Slide Number Placeholder 3"/>
          <p:cNvSpPr>
            <a:spLocks noGrp="1"/>
          </p:cNvSpPr>
          <p:nvPr>
            <p:ph type="sldNum" sz="quarter" idx="10"/>
          </p:nvPr>
        </p:nvSpPr>
        <p:spPr/>
        <p:txBody>
          <a:bodyPr/>
          <a:lstStyle/>
          <a:p>
            <a:fld id="{00A77727-6F0E-4468-98EE-BA3A9365145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258568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Although a wish list seems like a simple tool, it is actually a very useful way to prioritize your goals and make the best use of your resources. Wishing helps you to see situations in a positive light and to believe in positive outcomes. Clearly articulate your needs, believe that you can attain them, and then chart a course of action.</a:t>
            </a:r>
          </a:p>
          <a:p>
            <a:r>
              <a:rPr lang="en-US" sz="1200" b="0" i="0" kern="1200" dirty="0" smtClean="0">
                <a:solidFill>
                  <a:schemeClr val="tx1"/>
                </a:solidFill>
                <a:latin typeface="+mn-lt"/>
                <a:ea typeface="+mn-ea"/>
                <a:cs typeface="+mn-cs"/>
              </a:rPr>
              <a:t>When you write your list, express your wishes as specific items or cash requests</a:t>
            </a:r>
            <a:r>
              <a:rPr lang="en-US" sz="1200" b="0" i="0" kern="1200" smtClean="0">
                <a:solidFill>
                  <a:schemeClr val="tx1"/>
                </a:solidFill>
                <a:latin typeface="+mn-lt"/>
                <a:ea typeface="+mn-ea"/>
                <a:cs typeface="+mn-cs"/>
              </a:rPr>
              <a:t>. Funders </a:t>
            </a:r>
            <a:r>
              <a:rPr lang="en-US" sz="1200" b="0" i="0" kern="1200" dirty="0" smtClean="0">
                <a:solidFill>
                  <a:schemeClr val="tx1"/>
                </a:solidFill>
                <a:latin typeface="+mn-lt"/>
                <a:ea typeface="+mn-ea"/>
                <a:cs typeface="+mn-cs"/>
              </a:rPr>
              <a:t>love a wish list because it makes it evident what the real needs are and that you have a plan for how to use the items or money. In a small rural library in Arizona, a local business owner noticed the library's recent renovations and approached the director to ask what else was needed. (The timing was good because he needed to make some donations and wanted to get some advertising for his business.) The director showed him the new teen room and told him about the programs offered. He could see that the library needed a big-screen TV, as the children were crowded around a small one. The business owner granted that wish a few days later!</a:t>
            </a:r>
          </a:p>
        </p:txBody>
      </p:sp>
      <p:sp>
        <p:nvSpPr>
          <p:cNvPr id="4" name="Slide Number Placeholder 3"/>
          <p:cNvSpPr>
            <a:spLocks noGrp="1"/>
          </p:cNvSpPr>
          <p:nvPr>
            <p:ph type="sldNum" sz="quarter" idx="10"/>
          </p:nvPr>
        </p:nvSpPr>
        <p:spPr/>
        <p:txBody>
          <a:bodyPr/>
          <a:lstStyle/>
          <a:p>
            <a:fld id="{00A77727-6F0E-4468-98EE-BA3A93651458}" type="slidenum">
              <a:rPr lang="en-US" smtClean="0"/>
              <a:pPr/>
              <a:t>17</a:t>
            </a:fld>
            <a:endParaRPr lang="en-US"/>
          </a:p>
        </p:txBody>
      </p:sp>
    </p:spTree>
    <p:extLst>
      <p:ext uri="{BB962C8B-B14F-4D97-AF65-F5344CB8AC3E}">
        <p14:creationId xmlns:p14="http://schemas.microsoft.com/office/powerpoint/2010/main" val="1463962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latin typeface="Arial" panose="020B0604020202020204" pitchFamily="34" charset="0"/>
                <a:cs typeface="Arial" panose="020B0604020202020204" pitchFamily="34" charset="0"/>
              </a:rPr>
              <a:t>Libraries have an intellectual and emotional appeal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latin typeface="Arial" panose="020B0604020202020204" pitchFamily="34" charset="0"/>
                <a:cs typeface="Arial" panose="020B0604020202020204" pitchFamily="34" charset="0"/>
              </a:rPr>
              <a:t>Adapted from "how to ask anyone for anything" from Joe </a:t>
            </a:r>
            <a:r>
              <a:rPr lang="en-US" sz="1200" i="1" dirty="0" err="1" smtClean="0">
                <a:latin typeface="Arial" panose="020B0604020202020204" pitchFamily="34" charset="0"/>
                <a:cs typeface="Arial" panose="020B0604020202020204" pitchFamily="34" charset="0"/>
              </a:rPr>
              <a:t>Garecht’s</a:t>
            </a:r>
            <a:r>
              <a:rPr lang="en-US" sz="1200" i="1" dirty="0" smtClean="0">
                <a:latin typeface="Arial" panose="020B0604020202020204" pitchFamily="34" charset="0"/>
                <a:cs typeface="Arial" panose="020B0604020202020204" pitchFamily="34" charset="0"/>
              </a:rPr>
              <a:t> Fundraising Authority blog.</a:t>
            </a:r>
          </a:p>
          <a:p>
            <a:endParaRPr lang="en-US" dirty="0" smtClean="0"/>
          </a:p>
          <a:p>
            <a:r>
              <a:rPr lang="en-US" dirty="0" smtClean="0"/>
              <a:t>WHO should ask</a:t>
            </a:r>
            <a:endParaRPr lang="en-US" dirty="0"/>
          </a:p>
        </p:txBody>
      </p:sp>
      <p:sp>
        <p:nvSpPr>
          <p:cNvPr id="4" name="Slide Number Placeholder 3"/>
          <p:cNvSpPr>
            <a:spLocks noGrp="1"/>
          </p:cNvSpPr>
          <p:nvPr>
            <p:ph type="sldNum" sz="quarter" idx="10"/>
          </p:nvPr>
        </p:nvSpPr>
        <p:spPr/>
        <p:txBody>
          <a:bodyPr/>
          <a:lstStyle/>
          <a:p>
            <a:fld id="{00A77727-6F0E-4468-98EE-BA3A93651458}" type="slidenum">
              <a:rPr lang="en-US" smtClean="0"/>
              <a:pPr/>
              <a:t>18</a:t>
            </a:fld>
            <a:endParaRPr lang="en-US"/>
          </a:p>
        </p:txBody>
      </p:sp>
    </p:spTree>
    <p:extLst>
      <p:ext uri="{BB962C8B-B14F-4D97-AF65-F5344CB8AC3E}">
        <p14:creationId xmlns:p14="http://schemas.microsoft.com/office/powerpoint/2010/main" val="3071454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Of course, you could wish bigger and ask for more expensive items than books! In any of these efforts, make sure you include specific items or projects that your library is raising money for, so people know what they are supporting.</a:t>
            </a:r>
          </a:p>
          <a:p>
            <a:endParaRPr lang="en-US" dirty="0"/>
          </a:p>
        </p:txBody>
      </p:sp>
      <p:sp>
        <p:nvSpPr>
          <p:cNvPr id="4" name="Slide Number Placeholder 3"/>
          <p:cNvSpPr>
            <a:spLocks noGrp="1"/>
          </p:cNvSpPr>
          <p:nvPr>
            <p:ph type="sldNum" sz="quarter" idx="10"/>
          </p:nvPr>
        </p:nvSpPr>
        <p:spPr/>
        <p:txBody>
          <a:bodyPr/>
          <a:lstStyle/>
          <a:p>
            <a:fld id="{00A77727-6F0E-4468-98EE-BA3A93651458}" type="slidenum">
              <a:rPr lang="en-US" smtClean="0"/>
              <a:pPr/>
              <a:t>19</a:t>
            </a:fld>
            <a:endParaRPr lang="en-US"/>
          </a:p>
        </p:txBody>
      </p:sp>
    </p:spTree>
    <p:extLst>
      <p:ext uri="{BB962C8B-B14F-4D97-AF65-F5344CB8AC3E}">
        <p14:creationId xmlns:p14="http://schemas.microsoft.com/office/powerpoint/2010/main" val="1670923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ct val="50000"/>
              </a:spcBef>
              <a:buFontTx/>
              <a:buChar char="•"/>
            </a:pPr>
            <a:r>
              <a:rPr lang="en-US" dirty="0" smtClean="0"/>
              <a:t>There are people ready to make planned gifts to your organization right now</a:t>
            </a:r>
          </a:p>
          <a:p>
            <a:endParaRPr lang="en-US" dirty="0"/>
          </a:p>
        </p:txBody>
      </p:sp>
      <p:sp>
        <p:nvSpPr>
          <p:cNvPr id="4" name="Slide Number Placeholder 3"/>
          <p:cNvSpPr>
            <a:spLocks noGrp="1"/>
          </p:cNvSpPr>
          <p:nvPr>
            <p:ph type="sldNum" sz="quarter" idx="10"/>
          </p:nvPr>
        </p:nvSpPr>
        <p:spPr/>
        <p:txBody>
          <a:bodyPr/>
          <a:lstStyle/>
          <a:p>
            <a:fld id="{00A77727-6F0E-4468-98EE-BA3A93651458}" type="slidenum">
              <a:rPr lang="en-US" smtClean="0"/>
              <a:pPr/>
              <a:t>20</a:t>
            </a:fld>
            <a:endParaRPr lang="en-US"/>
          </a:p>
        </p:txBody>
      </p:sp>
    </p:spTree>
    <p:extLst>
      <p:ext uri="{BB962C8B-B14F-4D97-AF65-F5344CB8AC3E}">
        <p14:creationId xmlns:p14="http://schemas.microsoft.com/office/powerpoint/2010/main" val="3422556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Libraries are also adding direct links for how to give, with "Donate Now" buttons on their websites, with links to PayPal or other secure online payment, or to </a:t>
            </a:r>
            <a:r>
              <a:rPr lang="en-US" sz="1200" b="0" i="0" u="none" strike="noStrike" kern="1200" dirty="0" smtClean="0">
                <a:solidFill>
                  <a:schemeClr val="tx1"/>
                </a:solidFill>
                <a:effectLst/>
                <a:latin typeface="+mn-lt"/>
                <a:ea typeface="+mn-ea"/>
                <a:cs typeface="+mn-cs"/>
                <a:hlinkClick r:id="rId3"/>
              </a:rPr>
              <a:t>online forms for donations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Take a look at how these libraries have developed web pages with multiple ways to donate money or time.</a:t>
            </a:r>
          </a:p>
          <a:p>
            <a:r>
              <a:rPr lang="en-US" sz="1200" b="0" i="0" kern="1200" dirty="0" smtClean="0">
                <a:solidFill>
                  <a:schemeClr val="tx1"/>
                </a:solidFill>
                <a:effectLst/>
                <a:latin typeface="+mn-lt"/>
                <a:ea typeface="+mn-ea"/>
                <a:cs typeface="+mn-cs"/>
              </a:rPr>
              <a:t>The Boston Public Library Foundation has a </a:t>
            </a:r>
            <a:r>
              <a:rPr lang="en-US" sz="1200" b="0" i="0" u="none" strike="noStrike" kern="1200" dirty="0" smtClean="0">
                <a:solidFill>
                  <a:schemeClr val="tx1"/>
                </a:solidFill>
                <a:effectLst/>
                <a:latin typeface="+mn-lt"/>
                <a:ea typeface="+mn-ea"/>
                <a:cs typeface="+mn-cs"/>
                <a:hlinkClick r:id="rId4"/>
              </a:rPr>
              <a:t>Ways to Give</a:t>
            </a:r>
            <a:r>
              <a:rPr lang="en-US" sz="1200" b="0" i="0" kern="1200" dirty="0" smtClean="0">
                <a:solidFill>
                  <a:schemeClr val="tx1"/>
                </a:solidFill>
                <a:effectLst/>
                <a:latin typeface="+mn-lt"/>
                <a:ea typeface="+mn-ea"/>
                <a:cs typeface="+mn-cs"/>
              </a:rPr>
              <a:t> page with examples of individual donations and planned giving through wills, memorials, and legacies.</a:t>
            </a:r>
          </a:p>
          <a:p>
            <a:r>
              <a:rPr lang="en-US" sz="1200" b="0" i="0" kern="1200" dirty="0" smtClean="0">
                <a:solidFill>
                  <a:schemeClr val="tx1"/>
                </a:solidFill>
                <a:effectLst/>
                <a:latin typeface="+mn-lt"/>
                <a:ea typeface="+mn-ea"/>
                <a:cs typeface="+mn-cs"/>
              </a:rPr>
              <a:t>The Winfield (KS) Public </a:t>
            </a:r>
            <a:r>
              <a:rPr lang="en-US" sz="1200" b="0" i="0" u="none" strike="noStrike" kern="1200" dirty="0" smtClean="0">
                <a:solidFill>
                  <a:schemeClr val="tx1"/>
                </a:solidFill>
                <a:effectLst/>
                <a:latin typeface="+mn-lt"/>
                <a:ea typeface="+mn-ea"/>
                <a:cs typeface="+mn-cs"/>
                <a:hlinkClick r:id="rId5"/>
              </a:rPr>
              <a:t>Library donation page</a:t>
            </a:r>
            <a:r>
              <a:rPr lang="en-US" sz="1200" b="0" i="0" kern="1200" dirty="0" smtClean="0">
                <a:solidFill>
                  <a:schemeClr val="tx1"/>
                </a:solidFill>
                <a:effectLst/>
                <a:latin typeface="+mn-lt"/>
                <a:ea typeface="+mn-ea"/>
                <a:cs typeface="+mn-cs"/>
              </a:rPr>
              <a:t> includes the options of volunteer time, book donations, and giving to the library as "a great way to celebrate a happy occasion or remember someone special. A gift to the library is a lasting gift to the community that will be enjoyed by many again and again."</a:t>
            </a:r>
          </a:p>
          <a:p>
            <a:r>
              <a:rPr lang="en-US" sz="1200" b="0" i="0" kern="1200" dirty="0" smtClean="0">
                <a:solidFill>
                  <a:schemeClr val="tx1"/>
                </a:solidFill>
                <a:effectLst/>
                <a:latin typeface="+mn-lt"/>
                <a:ea typeface="+mn-ea"/>
                <a:cs typeface="+mn-cs"/>
              </a:rPr>
              <a:t>The Cherry Hill (NJ) Public Library's </a:t>
            </a:r>
            <a:r>
              <a:rPr lang="en-US" sz="1200" b="0" i="0" u="none" strike="noStrike" kern="1200" dirty="0" smtClean="0">
                <a:solidFill>
                  <a:schemeClr val="tx1"/>
                </a:solidFill>
                <a:effectLst/>
                <a:latin typeface="+mn-lt"/>
                <a:ea typeface="+mn-ea"/>
                <a:cs typeface="+mn-cs"/>
                <a:hlinkClick r:id="rId6"/>
              </a:rPr>
              <a:t>Support Your Library</a:t>
            </a:r>
            <a:r>
              <a:rPr lang="en-US" sz="1200" b="0" i="0" kern="1200" dirty="0" smtClean="0">
                <a:solidFill>
                  <a:schemeClr val="tx1"/>
                </a:solidFill>
                <a:effectLst/>
                <a:latin typeface="+mn-lt"/>
                <a:ea typeface="+mn-ea"/>
                <a:cs typeface="+mn-cs"/>
              </a:rPr>
              <a:t> page highlights many ways to give including a "Friendship Grove" outdoor renovation project, customized art tiles to support the Youth Department, book donations, and volunteer opportunities.</a:t>
            </a:r>
          </a:p>
          <a:p>
            <a:endParaRPr lang="en-US" dirty="0"/>
          </a:p>
        </p:txBody>
      </p:sp>
      <p:sp>
        <p:nvSpPr>
          <p:cNvPr id="4" name="Slide Number Placeholder 3"/>
          <p:cNvSpPr>
            <a:spLocks noGrp="1"/>
          </p:cNvSpPr>
          <p:nvPr>
            <p:ph type="sldNum" sz="quarter" idx="10"/>
          </p:nvPr>
        </p:nvSpPr>
        <p:spPr/>
        <p:txBody>
          <a:bodyPr/>
          <a:lstStyle/>
          <a:p>
            <a:fld id="{00A77727-6F0E-4468-98EE-BA3A93651458}" type="slidenum">
              <a:rPr lang="en-US" smtClean="0"/>
              <a:pPr/>
              <a:t>22</a:t>
            </a:fld>
            <a:endParaRPr lang="en-US"/>
          </a:p>
        </p:txBody>
      </p:sp>
    </p:spTree>
    <p:extLst>
      <p:ext uri="{BB962C8B-B14F-4D97-AF65-F5344CB8AC3E}">
        <p14:creationId xmlns:p14="http://schemas.microsoft.com/office/powerpoint/2010/main" val="2723359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kern="1200" dirty="0" smtClean="0">
                <a:solidFill>
                  <a:schemeClr val="tx1"/>
                </a:solidFill>
                <a:effectLst/>
                <a:latin typeface="+mn-lt"/>
                <a:ea typeface="+mn-ea"/>
                <a:cs typeface="+mn-cs"/>
              </a:rPr>
              <a:t>Midway through the live auction, when the giving spirit has set in, you can have a "Raise the Paddle" to give a cash donation to the library. Have someone talk about a specific need that the library has or share a story of how the library has affected his life. Typically, the auctioneer will have five different giving levels going from the highest to the least amount. Set your levels based on your audience, since you want to be sure to have at least one or two bidders that will meet that challenge. You can even ask a few people in advance to secure those bids. For example, you could begin with $5,000, then drop to $1,000, $500, $100, and $50, depending on your audience. The auctioneer can request the paddles to be held up until they call out the numbers to make sure all bids are counted.</a:t>
            </a:r>
          </a:p>
          <a:p>
            <a:r>
              <a:rPr lang="en-US" dirty="0" smtClean="0"/>
              <a:t/>
            </a:r>
            <a:br>
              <a:rPr lang="en-US" dirty="0" smtClean="0"/>
            </a:br>
            <a:r>
              <a:rPr lang="en-US" sz="1200" b="0" i="0" kern="1200" dirty="0" smtClean="0">
                <a:solidFill>
                  <a:schemeClr val="tx1"/>
                </a:solidFill>
                <a:effectLst/>
                <a:latin typeface="+mn-lt"/>
                <a:ea typeface="+mn-ea"/>
                <a:cs typeface="+mn-cs"/>
              </a:rPr>
              <a:t>How about creating a library calendar? Jane Somerville, Stanley (ID) Community Library, shared on the ARSL list (January 13, 2014) her process for yearly calendars:</a:t>
            </a:r>
          </a:p>
          <a:p>
            <a:r>
              <a:rPr lang="en-US" sz="1200" b="0" i="1" kern="1200" dirty="0" smtClean="0">
                <a:solidFill>
                  <a:schemeClr val="tx1"/>
                </a:solidFill>
                <a:effectLst/>
                <a:latin typeface="+mn-lt"/>
                <a:ea typeface="+mn-ea"/>
                <a:cs typeface="+mn-cs"/>
              </a:rPr>
              <a:t>We solicit photographs and sell small advertising squares on each month. The advertisements pay for the printing of the calendar. We sell the calendars for $15.00 each. We have made over $10,000 a year doing this. Every region has its own beauty, so a landscape calendar is pretty easy. There are many other choices, as well. We have our calendars professionally printed. A Friend of the library is a graphic artist and she does the layout for us and sends the proof onto the printer. We do pay her a $500.00 fee. The first time is definitely the most time consuming, getting photos,  sponsors, and a logo from each sponsor. We have done this several years running and now have a regular group of sponsors. The back page is updated every year with library information. We sell them at the library, in stores around town, and online.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Lawrence (KS) Public Library works with local artists to create a series of </a:t>
            </a:r>
            <a:r>
              <a:rPr lang="en-US" sz="1200" b="0" i="0" u="none" strike="noStrike" kern="1200" dirty="0" smtClean="0">
                <a:solidFill>
                  <a:schemeClr val="tx1"/>
                </a:solidFill>
                <a:effectLst/>
                <a:latin typeface="+mn-lt"/>
                <a:ea typeface="+mn-ea"/>
                <a:cs typeface="+mn-cs"/>
                <a:hlinkClick r:id="rId3"/>
              </a:rPr>
              <a:t>Banned Book trading cards</a:t>
            </a:r>
            <a:r>
              <a:rPr lang="en-US" sz="1200" b="0" i="0" kern="1200" dirty="0" smtClean="0">
                <a:solidFill>
                  <a:schemeClr val="tx1"/>
                </a:solidFill>
                <a:effectLst/>
                <a:latin typeface="+mn-lt"/>
                <a:ea typeface="+mn-ea"/>
                <a:cs typeface="+mn-cs"/>
              </a:rPr>
              <a:t> and then sells them, with proceeds going to both the library and the artists.</a:t>
            </a:r>
            <a:endParaRPr lang="en-US" dirty="0"/>
          </a:p>
        </p:txBody>
      </p:sp>
      <p:sp>
        <p:nvSpPr>
          <p:cNvPr id="4" name="Slide Number Placeholder 3"/>
          <p:cNvSpPr>
            <a:spLocks noGrp="1"/>
          </p:cNvSpPr>
          <p:nvPr>
            <p:ph type="sldNum" sz="quarter" idx="10"/>
          </p:nvPr>
        </p:nvSpPr>
        <p:spPr/>
        <p:txBody>
          <a:bodyPr/>
          <a:lstStyle/>
          <a:p>
            <a:fld id="{00A77727-6F0E-4468-98EE-BA3A93651458}" type="slidenum">
              <a:rPr lang="en-US" smtClean="0"/>
              <a:pPr/>
              <a:t>23</a:t>
            </a:fld>
            <a:endParaRPr lang="en-US"/>
          </a:p>
        </p:txBody>
      </p:sp>
    </p:spTree>
    <p:extLst>
      <p:ext uri="{BB962C8B-B14F-4D97-AF65-F5344CB8AC3E}">
        <p14:creationId xmlns:p14="http://schemas.microsoft.com/office/powerpoint/2010/main" val="4072206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Payson (AZ) Public Library has a Book Wish Tree. They keep it up all year, adding needed book titles. Library Director Terry Morris decorated the tree with homemade dried fruits. Book titles and fruit are tied onto the tree with raffia.</a:t>
            </a:r>
          </a:p>
          <a:p>
            <a:r>
              <a:rPr lang="en-US" sz="1200" b="0" i="0" kern="1200" dirty="0" smtClean="0">
                <a:solidFill>
                  <a:schemeClr val="tx1"/>
                </a:solidFill>
                <a:effectLst/>
                <a:latin typeface="+mn-lt"/>
                <a:ea typeface="+mn-ea"/>
                <a:cs typeface="+mn-cs"/>
              </a:rPr>
              <a:t>The Shrewsbury (MA) Library has an </a:t>
            </a:r>
            <a:r>
              <a:rPr lang="en-US" sz="1200" b="0" i="0" u="none" strike="noStrike" kern="1200" dirty="0" smtClean="0">
                <a:solidFill>
                  <a:schemeClr val="tx1"/>
                </a:solidFill>
                <a:effectLst/>
                <a:latin typeface="+mn-lt"/>
                <a:ea typeface="+mn-ea"/>
                <a:cs typeface="+mn-cs"/>
                <a:hlinkClick r:id="rId3"/>
              </a:rPr>
              <a:t>ongoing Sunday Sponsorship program</a:t>
            </a:r>
            <a:r>
              <a:rPr lang="en-US" sz="1200" b="0" i="0" kern="1200" dirty="0" smtClean="0">
                <a:solidFill>
                  <a:schemeClr val="tx1"/>
                </a:solidFill>
                <a:effectLst/>
                <a:latin typeface="+mn-lt"/>
                <a:ea typeface="+mn-ea"/>
                <a:cs typeface="+mn-cs"/>
              </a:rPr>
              <a:t> to keep the library open on Sundays. The website has a scrolling list of donors, including local businesses, individuals, community groups, and the Firefighters' Association. Approximately 35 Sundays are now funded entirely by donations from these sponsors. The list of sponsors even includes children who have asked for donations to the library instead of birthday presents!</a:t>
            </a:r>
            <a:endParaRPr lang="en-US" dirty="0"/>
          </a:p>
        </p:txBody>
      </p:sp>
      <p:sp>
        <p:nvSpPr>
          <p:cNvPr id="4" name="Slide Number Placeholder 3"/>
          <p:cNvSpPr>
            <a:spLocks noGrp="1"/>
          </p:cNvSpPr>
          <p:nvPr>
            <p:ph type="sldNum" sz="quarter" idx="10"/>
          </p:nvPr>
        </p:nvSpPr>
        <p:spPr/>
        <p:txBody>
          <a:bodyPr/>
          <a:lstStyle/>
          <a:p>
            <a:fld id="{00A77727-6F0E-4468-98EE-BA3A93651458}" type="slidenum">
              <a:rPr lang="en-US" smtClean="0"/>
              <a:pPr/>
              <a:t>25</a:t>
            </a:fld>
            <a:endParaRPr lang="en-US"/>
          </a:p>
        </p:txBody>
      </p:sp>
    </p:spTree>
    <p:extLst>
      <p:ext uri="{BB962C8B-B14F-4D97-AF65-F5344CB8AC3E}">
        <p14:creationId xmlns:p14="http://schemas.microsoft.com/office/powerpoint/2010/main" val="3406836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Campbellsport, WI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The Library is sponsoring our second annual fun and artistic fundraiser. We are asking community members to donate any unwanted wooden items such as chairs, boxes, benches, small tables, shutters, windows, wooden shelves, as well as metal buckets, watering cans, or any other item that can be turned into a one-of-a-kind piece of art. These items may be dropped off at the Library any time. Starting in June, anyone interested in participating in the fundraiser may stop in and select an item of their liking to decorate however they wish.</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This year, we will also be accepting any handmade items for the sale, from hand knit baby blankets to handmade birdhouses, paintings to homemade jams, and woodcrafts to hand strung jewelry.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We are asking that the artists donate their handmade or decorated items back to the Library by September 1st. They will remain on display for 2 weeks so people have a chance to view the items and place bids in an auction.</a:t>
            </a:r>
            <a:endParaRPr lang="en-US" dirty="0" smtClean="0"/>
          </a:p>
          <a:p>
            <a:endParaRPr lang="en-US" dirty="0"/>
          </a:p>
        </p:txBody>
      </p:sp>
      <p:sp>
        <p:nvSpPr>
          <p:cNvPr id="4" name="Slide Number Placeholder 3"/>
          <p:cNvSpPr>
            <a:spLocks noGrp="1"/>
          </p:cNvSpPr>
          <p:nvPr>
            <p:ph type="sldNum" sz="quarter" idx="10"/>
          </p:nvPr>
        </p:nvSpPr>
        <p:spPr/>
        <p:txBody>
          <a:bodyPr/>
          <a:lstStyle/>
          <a:p>
            <a:fld id="{00A77727-6F0E-4468-98EE-BA3A93651458}" type="slidenum">
              <a:rPr lang="en-US" smtClean="0"/>
              <a:pPr/>
              <a:t>26</a:t>
            </a:fld>
            <a:endParaRPr lang="en-US"/>
          </a:p>
        </p:txBody>
      </p:sp>
    </p:spTree>
    <p:extLst>
      <p:ext uri="{BB962C8B-B14F-4D97-AF65-F5344CB8AC3E}">
        <p14:creationId xmlns:p14="http://schemas.microsoft.com/office/powerpoint/2010/main" val="3614961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Funders often attest that they get many proposals that are full of great ideas. It's the practical implementation plan with clear goals and objectives that is often missing.</a:t>
            </a:r>
          </a:p>
          <a:p>
            <a:pPr lvl="0"/>
            <a:r>
              <a:rPr lang="en-US" sz="1200" kern="1200" dirty="0" smtClean="0">
                <a:solidFill>
                  <a:schemeClr val="tx1"/>
                </a:solidFill>
                <a:latin typeface="+mn-lt"/>
                <a:ea typeface="+mn-ea"/>
                <a:cs typeface="+mn-cs"/>
              </a:rPr>
              <a:t>When completing grant proposals or award applications, follow the guidelines explicitly and answer all the questions. Make it easy for the grant reviewer to find the information requested by following the same format and headings as the application. The reviewer may have hundreds of applications to read, so don’t let yours be disqualified due to a technicality such as typos or inaccuracies that could indicate carelessness or lack of dedication. Meet all deadlines on time or ahead of schedule. </a:t>
            </a:r>
          </a:p>
          <a:p>
            <a:pPr lvl="0"/>
            <a:r>
              <a:rPr lang="en-US" sz="1200" kern="1200" dirty="0" smtClean="0">
                <a:solidFill>
                  <a:schemeClr val="tx1"/>
                </a:solidFill>
                <a:latin typeface="+mn-lt"/>
                <a:ea typeface="+mn-ea"/>
                <a:cs typeface="+mn-cs"/>
              </a:rPr>
              <a:t>Make sure to ask for what you need. Everything your project will require should be listed in your budget. It is better to ask for more and be able to adjust if your proposal is only partially funded. </a:t>
            </a:r>
          </a:p>
          <a:p>
            <a:pPr lvl="0"/>
            <a:r>
              <a:rPr lang="en-US" sz="1200" kern="1200" dirty="0" smtClean="0">
                <a:solidFill>
                  <a:schemeClr val="tx1"/>
                </a:solidFill>
                <a:latin typeface="+mn-lt"/>
                <a:ea typeface="+mn-ea"/>
                <a:cs typeface="+mn-cs"/>
              </a:rPr>
              <a:t>Grant work is a great way to share your library’s work and recent achievements and success. Tooting your horn when your library succeeds engenders confidence in the library’s leadership, confidence that the library is succeeding at its work and meeting needs in the community, and that the library isn't failing or closing any time soon. No one wants to donate to a library that has big operations, fundraising, or programming problems. Communities support success.</a:t>
            </a:r>
          </a:p>
          <a:p>
            <a:pPr lvl="0"/>
            <a:r>
              <a:rPr lang="en-US" sz="1200" kern="1200" dirty="0" smtClean="0">
                <a:solidFill>
                  <a:schemeClr val="tx1"/>
                </a:solidFill>
                <a:latin typeface="+mn-lt"/>
                <a:ea typeface="+mn-ea"/>
                <a:cs typeface="+mn-cs"/>
              </a:rPr>
              <a:t>Persevere. Try, try again. No one is ever 100 percent successful, but libraries have a lot of advantages in the grant world, so keep writing those grants!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smtClean="0">
              <a:ea typeface="ＭＳ Ｐゴシック" pitchFamily="34" charset="-128"/>
            </a:endParaRPr>
          </a:p>
        </p:txBody>
      </p:sp>
      <p:sp>
        <p:nvSpPr>
          <p:cNvPr id="114692" name="Slide Number Placeholder 3"/>
          <p:cNvSpPr>
            <a:spLocks noGrp="1"/>
          </p:cNvSpPr>
          <p:nvPr>
            <p:ph type="sldNum" sz="quarter" idx="5"/>
          </p:nvPr>
        </p:nvSpPr>
        <p:spPr bwMode="auto">
          <a:ln>
            <a:miter lim="800000"/>
            <a:headEnd/>
            <a:tailEnd/>
          </a:ln>
        </p:spPr>
        <p:txBody>
          <a:bodyPr/>
          <a:lstStyle/>
          <a:p>
            <a:pPr>
              <a:defRPr/>
            </a:pPr>
            <a:fld id="{08AD1300-5B0D-4640-A5C6-04BA66208DC3}" type="slidenum">
              <a:rPr lang="en-US">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1844259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10596" name="Slide Number Placeholder 3"/>
          <p:cNvSpPr>
            <a:spLocks noGrp="1"/>
          </p:cNvSpPr>
          <p:nvPr>
            <p:ph type="sldNum" sz="quarter" idx="5"/>
          </p:nvPr>
        </p:nvSpPr>
        <p:spPr bwMode="auto">
          <a:ln>
            <a:miter lim="800000"/>
            <a:headEnd/>
            <a:tailEnd/>
          </a:ln>
        </p:spPr>
        <p:txBody>
          <a:bodyPr/>
          <a:lstStyle/>
          <a:p>
            <a:pPr>
              <a:defRPr/>
            </a:pPr>
            <a:fld id="{80119026-E167-4513-894F-459BC1770306}" type="slidenum">
              <a:rPr lang="en-US">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727407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Focus on how the fundraising</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will help people, and their needs, not the money or the “stuff.” Your project should not just be a good idea, but meet a true need in your community.</a:t>
            </a:r>
          </a:p>
          <a:p>
            <a:pPr lvl="0"/>
            <a:r>
              <a:rPr lang="en-US" sz="1200" kern="1200" dirty="0" smtClean="0">
                <a:solidFill>
                  <a:schemeClr val="tx1"/>
                </a:solidFill>
                <a:latin typeface="+mn-lt"/>
                <a:ea typeface="+mn-ea"/>
                <a:cs typeface="+mn-cs"/>
              </a:rPr>
              <a:t>Fundraising work should always begin with planning, using your library’s mission, strategic plan, and needs assessments as a foundation. </a:t>
            </a:r>
          </a:p>
          <a:p>
            <a:pPr lvl="0"/>
            <a:r>
              <a:rPr lang="en-US" sz="1200" kern="1200" dirty="0" smtClean="0">
                <a:solidFill>
                  <a:schemeClr val="tx1"/>
                </a:solidFill>
                <a:latin typeface="+mn-lt"/>
                <a:ea typeface="+mn-ea"/>
                <a:cs typeface="+mn-cs"/>
              </a:rPr>
              <a:t>What should</a:t>
            </a:r>
            <a:r>
              <a:rPr lang="en-US" sz="1200" kern="1200" baseline="0" dirty="0" smtClean="0">
                <a:solidFill>
                  <a:schemeClr val="tx1"/>
                </a:solidFill>
                <a:latin typeface="+mn-lt"/>
                <a:ea typeface="+mn-ea"/>
                <a:cs typeface="+mn-cs"/>
              </a:rPr>
              <a:t> you ask for?</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0A77727-6F0E-4468-98EE-BA3A93651458}" type="slidenum">
              <a:rPr lang="en-US" smtClean="0"/>
              <a:pPr/>
              <a:t>6</a:t>
            </a:fld>
            <a:endParaRPr lang="en-US"/>
          </a:p>
        </p:txBody>
      </p:sp>
    </p:spTree>
    <p:extLst>
      <p:ext uri="{BB962C8B-B14F-4D97-AF65-F5344CB8AC3E}">
        <p14:creationId xmlns:p14="http://schemas.microsoft.com/office/powerpoint/2010/main" val="1179025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09572" name="Slide Number Placeholder 3"/>
          <p:cNvSpPr>
            <a:spLocks noGrp="1"/>
          </p:cNvSpPr>
          <p:nvPr>
            <p:ph type="sldNum" sz="quarter" idx="5"/>
          </p:nvPr>
        </p:nvSpPr>
        <p:spPr bwMode="auto">
          <a:ln>
            <a:miter lim="800000"/>
            <a:headEnd/>
            <a:tailEnd/>
          </a:ln>
        </p:spPr>
        <p:txBody>
          <a:bodyPr/>
          <a:lstStyle/>
          <a:p>
            <a:pPr>
              <a:defRPr/>
            </a:pPr>
            <a:fld id="{79BE50EC-CE45-4C70-8167-018EE41E7161}" type="slidenum">
              <a:rPr lang="en-US">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3953175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11620" name="Slide Number Placeholder 3"/>
          <p:cNvSpPr>
            <a:spLocks noGrp="1"/>
          </p:cNvSpPr>
          <p:nvPr>
            <p:ph type="sldNum" sz="quarter" idx="5"/>
          </p:nvPr>
        </p:nvSpPr>
        <p:spPr bwMode="auto">
          <a:ln>
            <a:miter lim="800000"/>
            <a:headEnd/>
            <a:tailEnd/>
          </a:ln>
        </p:spPr>
        <p:txBody>
          <a:bodyPr/>
          <a:lstStyle/>
          <a:p>
            <a:pPr>
              <a:defRPr/>
            </a:pPr>
            <a:fld id="{D63631EA-6F71-41F4-8494-F833698E78EE}" type="slidenum">
              <a:rPr lang="en-US">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1040399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2A509D3-CC8E-4120-8FA5-115B002962F2}" type="slidenum">
              <a:rPr lang="en-US"/>
              <a:pPr/>
              <a:t>32</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dirty="0" smtClean="0"/>
              <a:t>Be positive</a:t>
            </a:r>
          </a:p>
        </p:txBody>
      </p:sp>
    </p:spTree>
    <p:extLst>
      <p:ext uri="{BB962C8B-B14F-4D97-AF65-F5344CB8AC3E}">
        <p14:creationId xmlns:p14="http://schemas.microsoft.com/office/powerpoint/2010/main" val="926747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ASK, believe and work at it. Libraries do change lives, and we need to make sure that funders and supporters know that we are not just informational, but transformational. There is a saying that luck—and success—is what occurs when preparation meets opportunity. Plan, prepare, and then go after those fundraising opportunities!</a:t>
            </a:r>
          </a:p>
          <a:p>
            <a:endParaRPr lang="en-US" dirty="0"/>
          </a:p>
        </p:txBody>
      </p:sp>
      <p:sp>
        <p:nvSpPr>
          <p:cNvPr id="4" name="Slide Number Placeholder 3"/>
          <p:cNvSpPr>
            <a:spLocks noGrp="1"/>
          </p:cNvSpPr>
          <p:nvPr>
            <p:ph type="sldNum" sz="quarter" idx="10"/>
          </p:nvPr>
        </p:nvSpPr>
        <p:spPr/>
        <p:txBody>
          <a:bodyPr/>
          <a:lstStyle/>
          <a:p>
            <a:fld id="{00A77727-6F0E-4468-98EE-BA3A93651458}" type="slidenum">
              <a:rPr lang="en-US" smtClean="0"/>
              <a:pPr/>
              <a:t>34</a:t>
            </a:fld>
            <a:endParaRPr lang="en-US"/>
          </a:p>
        </p:txBody>
      </p:sp>
    </p:spTree>
    <p:extLst>
      <p:ext uri="{BB962C8B-B14F-4D97-AF65-F5344CB8AC3E}">
        <p14:creationId xmlns:p14="http://schemas.microsoft.com/office/powerpoint/2010/main" val="415864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106500" name="Slide Number Placeholder 3"/>
          <p:cNvSpPr>
            <a:spLocks noGrp="1"/>
          </p:cNvSpPr>
          <p:nvPr>
            <p:ph type="sldNum" sz="quarter" idx="5"/>
          </p:nvPr>
        </p:nvSpPr>
        <p:spPr bwMode="auto">
          <a:ln>
            <a:miter lim="800000"/>
            <a:headEnd/>
            <a:tailEnd/>
          </a:ln>
        </p:spPr>
        <p:txBody>
          <a:bodyPr/>
          <a:lstStyle/>
          <a:p>
            <a:pPr>
              <a:defRPr/>
            </a:pPr>
            <a:fld id="{2DA7D829-4B19-4AAC-8A10-AAA89A2149EE}" type="slidenum">
              <a:rPr lang="en-US" smtClean="0">
                <a:latin typeface="Arial" pitchFamily="34" charset="0"/>
                <a:ea typeface="ＭＳ Ｐゴシック" pitchFamily="34" charset="-128"/>
              </a:rPr>
              <a:pPr>
                <a:defRPr/>
              </a:pPr>
              <a:t>7</a:t>
            </a:fld>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65694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0A77727-6F0E-4468-98EE-BA3A93651458}" type="slidenum">
              <a:rPr lang="en-US" smtClean="0"/>
              <a:pPr/>
              <a:t>8</a:t>
            </a:fld>
            <a:endParaRPr lang="en-US"/>
          </a:p>
        </p:txBody>
      </p:sp>
    </p:spTree>
    <p:extLst>
      <p:ext uri="{BB962C8B-B14F-4D97-AF65-F5344CB8AC3E}">
        <p14:creationId xmlns:p14="http://schemas.microsoft.com/office/powerpoint/2010/main" val="621454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0A77727-6F0E-4468-98EE-BA3A93651458}" type="slidenum">
              <a:rPr lang="en-US" smtClean="0"/>
              <a:pPr/>
              <a:t>10</a:t>
            </a:fld>
            <a:endParaRPr lang="en-US"/>
          </a:p>
        </p:txBody>
      </p:sp>
    </p:spTree>
    <p:extLst>
      <p:ext uri="{BB962C8B-B14F-4D97-AF65-F5344CB8AC3E}">
        <p14:creationId xmlns:p14="http://schemas.microsoft.com/office/powerpoint/2010/main" val="1936589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E15148D-D319-48D3-A311-22B4CF8E3E45}" type="slidenum">
              <a:rPr lang="en-US" smtClean="0"/>
              <a:pPr/>
              <a:t>11</a:t>
            </a:fld>
            <a:endParaRPr lang="en-US"/>
          </a:p>
        </p:txBody>
      </p:sp>
    </p:spTree>
    <p:extLst>
      <p:ext uri="{BB962C8B-B14F-4D97-AF65-F5344CB8AC3E}">
        <p14:creationId xmlns:p14="http://schemas.microsoft.com/office/powerpoint/2010/main" val="1043052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0A77727-6F0E-4468-98EE-BA3A93651458}" type="slidenum">
              <a:rPr lang="en-US" smtClean="0"/>
              <a:pPr/>
              <a:t>12</a:t>
            </a:fld>
            <a:endParaRPr lang="en-US"/>
          </a:p>
        </p:txBody>
      </p:sp>
    </p:spTree>
    <p:extLst>
      <p:ext uri="{BB962C8B-B14F-4D97-AF65-F5344CB8AC3E}">
        <p14:creationId xmlns:p14="http://schemas.microsoft.com/office/powerpoint/2010/main" val="3855294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33216" indent="-514350">
              <a:buFont typeface="+mj-lt"/>
              <a:buAutoNum type="arabicPeriod"/>
            </a:pPr>
            <a:r>
              <a:rPr lang="en-US" dirty="0" smtClean="0"/>
              <a:t>Decide what you bring to the table. Reputation, skills, expertise?</a:t>
            </a:r>
          </a:p>
          <a:p>
            <a:pPr marL="633216" indent="-514350">
              <a:buFont typeface="+mj-lt"/>
              <a:buAutoNum type="arabicPeriod"/>
            </a:pPr>
            <a:r>
              <a:rPr lang="en-US" dirty="0" smtClean="0"/>
              <a:t> Consider your unique role and connections.</a:t>
            </a:r>
          </a:p>
          <a:p>
            <a:pPr marL="633216" indent="-514350">
              <a:buFont typeface="+mj-lt"/>
              <a:buAutoNum type="arabicPeriod"/>
            </a:pPr>
            <a:r>
              <a:rPr lang="en-US" dirty="0" smtClean="0"/>
              <a:t>Decide who (people or organizations) you want to partner with.</a:t>
            </a:r>
          </a:p>
          <a:p>
            <a:pPr marL="633216" indent="-514350">
              <a:buFont typeface="+mj-lt"/>
              <a:buAutoNum type="arabicPeriod"/>
            </a:pPr>
            <a:r>
              <a:rPr lang="en-US" dirty="0" smtClean="0"/>
              <a:t>Use baby steps to build relationships.</a:t>
            </a:r>
          </a:p>
          <a:p>
            <a:endParaRPr lang="en-US" dirty="0"/>
          </a:p>
        </p:txBody>
      </p:sp>
      <p:sp>
        <p:nvSpPr>
          <p:cNvPr id="4" name="Slide Number Placeholder 3"/>
          <p:cNvSpPr>
            <a:spLocks noGrp="1"/>
          </p:cNvSpPr>
          <p:nvPr>
            <p:ph type="sldNum" sz="quarter" idx="10"/>
          </p:nvPr>
        </p:nvSpPr>
        <p:spPr/>
        <p:txBody>
          <a:bodyPr/>
          <a:lstStyle/>
          <a:p>
            <a:fld id="{00A77727-6F0E-4468-98EE-BA3A93651458}" type="slidenum">
              <a:rPr lang="en-US" smtClean="0"/>
              <a:pPr/>
              <a:t>14</a:t>
            </a:fld>
            <a:endParaRPr lang="en-US"/>
          </a:p>
        </p:txBody>
      </p:sp>
    </p:spTree>
    <p:extLst>
      <p:ext uri="{BB962C8B-B14F-4D97-AF65-F5344CB8AC3E}">
        <p14:creationId xmlns:p14="http://schemas.microsoft.com/office/powerpoint/2010/main" val="1525110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effectLst/>
                <a:latin typeface="+mn-lt"/>
                <a:ea typeface="+mn-ea"/>
                <a:cs typeface="+mn-cs"/>
              </a:rPr>
              <a:t>Findings in the report </a:t>
            </a:r>
            <a:r>
              <a:rPr lang="en-US" sz="1200" b="0" i="0" u="none" strike="noStrike" kern="1200" dirty="0" smtClean="0">
                <a:solidFill>
                  <a:schemeClr val="tx1"/>
                </a:solidFill>
                <a:effectLst/>
                <a:latin typeface="+mn-lt"/>
                <a:ea typeface="+mn-ea"/>
                <a:cs typeface="+mn-cs"/>
                <a:hlinkClick r:id="rId3"/>
              </a:rPr>
              <a:t>From Awareness to Funding: A Study of Library Support in America</a:t>
            </a:r>
            <a:endParaRPr lang="en-US" dirty="0"/>
          </a:p>
        </p:txBody>
      </p:sp>
      <p:sp>
        <p:nvSpPr>
          <p:cNvPr id="4" name="Slide Number Placeholder 3"/>
          <p:cNvSpPr>
            <a:spLocks noGrp="1"/>
          </p:cNvSpPr>
          <p:nvPr>
            <p:ph type="sldNum" sz="quarter" idx="10"/>
          </p:nvPr>
        </p:nvSpPr>
        <p:spPr/>
        <p:txBody>
          <a:bodyPr/>
          <a:lstStyle/>
          <a:p>
            <a:fld id="{00A77727-6F0E-4468-98EE-BA3A93651458}" type="slidenum">
              <a:rPr lang="en-US" smtClean="0"/>
              <a:pPr/>
              <a:t>15</a:t>
            </a:fld>
            <a:endParaRPr lang="en-US"/>
          </a:p>
        </p:txBody>
      </p:sp>
    </p:spTree>
    <p:extLst>
      <p:ext uri="{BB962C8B-B14F-4D97-AF65-F5344CB8AC3E}">
        <p14:creationId xmlns:p14="http://schemas.microsoft.com/office/powerpoint/2010/main" val="3684115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189FD6-F165-4F1D-9B3C-D35BA32271EB}" type="datetimeFigureOut">
              <a:rPr lang="en-US" smtClean="0"/>
              <a:pPr/>
              <a:t>2/24/16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AE2D5-A5D7-40F8-A511-FA65B0FC754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189FD6-F165-4F1D-9B3C-D35BA32271EB}" type="datetimeFigureOut">
              <a:rPr lang="en-US" smtClean="0"/>
              <a:pPr/>
              <a:t>2/24/16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AE2D5-A5D7-40F8-A511-FA65B0FC754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189FD6-F165-4F1D-9B3C-D35BA32271EB}" type="datetimeFigureOut">
              <a:rPr lang="en-US" smtClean="0"/>
              <a:pPr/>
              <a:t>2/24/16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AE2D5-A5D7-40F8-A511-FA65B0FC754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90F066-0113-FD40-9F75-02D1EE2099F5}" type="slidenum">
              <a:rPr lang="en-US"/>
              <a:pPr>
                <a:defRPr/>
              </a:pPr>
              <a:t>‹#›</a:t>
            </a:fld>
            <a:endParaRPr lang="en-US"/>
          </a:p>
        </p:txBody>
      </p:sp>
    </p:spTree>
    <p:extLst>
      <p:ext uri="{BB962C8B-B14F-4D97-AF65-F5344CB8AC3E}">
        <p14:creationId xmlns:p14="http://schemas.microsoft.com/office/powerpoint/2010/main" val="364718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1B3A66"/>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1B3A66"/>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EBD2CEF-7E0D-4C3F-8106-4D2871CC5096}" type="slidenum">
              <a:rPr lang="en-US">
                <a:solidFill>
                  <a:srgbClr val="1B3A66"/>
                </a:solidFill>
              </a:rPr>
              <a:pPr>
                <a:defRPr/>
              </a:pPr>
              <a:t>‹#›</a:t>
            </a:fld>
            <a:endParaRPr lang="en-US">
              <a:solidFill>
                <a:srgbClr val="1B3A66"/>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1B3A66"/>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1B3A66"/>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0FF33E6-2B49-468E-B94A-77B0F01E4363}" type="slidenum">
              <a:rPr lang="en-US">
                <a:solidFill>
                  <a:srgbClr val="1B3A66"/>
                </a:solidFill>
              </a:rPr>
              <a:pPr>
                <a:defRPr/>
              </a:pPr>
              <a:t>‹#›</a:t>
            </a:fld>
            <a:endParaRPr lang="en-US">
              <a:solidFill>
                <a:srgbClr val="1B3A66"/>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1B3A66"/>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1B3A66"/>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476046A-27D9-4BB5-AF6F-BCC0EA2997EC}" type="slidenum">
              <a:rPr lang="en-US">
                <a:solidFill>
                  <a:srgbClr val="1B3A66"/>
                </a:solidFill>
              </a:rPr>
              <a:pPr>
                <a:defRPr/>
              </a:pPr>
              <a:t>‹#›</a:t>
            </a:fld>
            <a:endParaRPr lang="en-US">
              <a:solidFill>
                <a:srgbClr val="1B3A66"/>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1B3A66"/>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1B3A66"/>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D7E2E88-BF33-421F-A73E-D8CAE3612C5E}" type="slidenum">
              <a:rPr lang="en-US">
                <a:solidFill>
                  <a:srgbClr val="1B3A66"/>
                </a:solidFill>
              </a:rPr>
              <a:pPr>
                <a:defRPr/>
              </a:pPr>
              <a:t>‹#›</a:t>
            </a:fld>
            <a:endParaRPr lang="en-US">
              <a:solidFill>
                <a:srgbClr val="1B3A66"/>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1B3A66"/>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1B3A66"/>
              </a:solidFill>
            </a:endParaRPr>
          </a:p>
        </p:txBody>
      </p:sp>
      <p:sp>
        <p:nvSpPr>
          <p:cNvPr id="9" name="Rectangle 6"/>
          <p:cNvSpPr>
            <a:spLocks noGrp="1" noChangeArrowheads="1"/>
          </p:cNvSpPr>
          <p:nvPr>
            <p:ph type="sldNum" sz="quarter" idx="12"/>
          </p:nvPr>
        </p:nvSpPr>
        <p:spPr/>
        <p:txBody>
          <a:bodyPr/>
          <a:lstStyle>
            <a:lvl1pPr>
              <a:defRPr/>
            </a:lvl1pPr>
          </a:lstStyle>
          <a:p>
            <a:pPr>
              <a:defRPr/>
            </a:pPr>
            <a:fld id="{71DBD3F3-B675-46DD-934C-C0BEA405FE2C}" type="slidenum">
              <a:rPr lang="en-US">
                <a:solidFill>
                  <a:srgbClr val="1B3A66"/>
                </a:solidFill>
              </a:rPr>
              <a:pPr>
                <a:defRPr/>
              </a:pPr>
              <a:t>‹#›</a:t>
            </a:fld>
            <a:endParaRPr lang="en-US">
              <a:solidFill>
                <a:srgbClr val="1B3A66"/>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1B3A66"/>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1B3A66"/>
              </a:solidFill>
            </a:endParaRPr>
          </a:p>
        </p:txBody>
      </p:sp>
      <p:sp>
        <p:nvSpPr>
          <p:cNvPr id="5" name="Rectangle 6"/>
          <p:cNvSpPr>
            <a:spLocks noGrp="1" noChangeArrowheads="1"/>
          </p:cNvSpPr>
          <p:nvPr>
            <p:ph type="sldNum" sz="quarter" idx="12"/>
          </p:nvPr>
        </p:nvSpPr>
        <p:spPr/>
        <p:txBody>
          <a:bodyPr/>
          <a:lstStyle>
            <a:lvl1pPr>
              <a:defRPr/>
            </a:lvl1pPr>
          </a:lstStyle>
          <a:p>
            <a:pPr>
              <a:defRPr/>
            </a:pPr>
            <a:fld id="{A4B0263E-90A8-43E1-8715-566A1375E0AA}" type="slidenum">
              <a:rPr lang="en-US">
                <a:solidFill>
                  <a:srgbClr val="1B3A66"/>
                </a:solidFill>
              </a:rPr>
              <a:pPr>
                <a:defRPr/>
              </a:pPr>
              <a:t>‹#›</a:t>
            </a:fld>
            <a:endParaRPr lang="en-US">
              <a:solidFill>
                <a:srgbClr val="1B3A66"/>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1B3A66"/>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1B3A66"/>
              </a:solidFill>
            </a:endParaRPr>
          </a:p>
        </p:txBody>
      </p:sp>
      <p:sp>
        <p:nvSpPr>
          <p:cNvPr id="4" name="Rectangle 6"/>
          <p:cNvSpPr>
            <a:spLocks noGrp="1" noChangeArrowheads="1"/>
          </p:cNvSpPr>
          <p:nvPr>
            <p:ph type="sldNum" sz="quarter" idx="12"/>
          </p:nvPr>
        </p:nvSpPr>
        <p:spPr/>
        <p:txBody>
          <a:bodyPr/>
          <a:lstStyle>
            <a:lvl1pPr>
              <a:defRPr/>
            </a:lvl1pPr>
          </a:lstStyle>
          <a:p>
            <a:pPr>
              <a:defRPr/>
            </a:pPr>
            <a:fld id="{1E4FE672-239B-4987-ADB5-908276665CF2}" type="slidenum">
              <a:rPr lang="en-US">
                <a:solidFill>
                  <a:srgbClr val="1B3A66"/>
                </a:solidFill>
              </a:rPr>
              <a:pPr>
                <a:defRPr/>
              </a:pPr>
              <a:t>‹#›</a:t>
            </a:fld>
            <a:endParaRPr lang="en-US">
              <a:solidFill>
                <a:srgbClr val="1B3A66"/>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189FD6-F165-4F1D-9B3C-D35BA32271EB}" type="datetimeFigureOut">
              <a:rPr lang="en-US" smtClean="0"/>
              <a:pPr/>
              <a:t>2/24/16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AE2D5-A5D7-40F8-A511-FA65B0FC754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1B3A66"/>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1B3A66"/>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004741D-C08A-406E-B6AD-0F872BCE5C81}" type="slidenum">
              <a:rPr lang="en-US">
                <a:solidFill>
                  <a:srgbClr val="1B3A66"/>
                </a:solidFill>
              </a:rPr>
              <a:pPr>
                <a:defRPr/>
              </a:pPr>
              <a:t>‹#›</a:t>
            </a:fld>
            <a:endParaRPr lang="en-US">
              <a:solidFill>
                <a:srgbClr val="1B3A66"/>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1B3A66"/>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1B3A66"/>
              </a:solidFill>
            </a:endParaRPr>
          </a:p>
        </p:txBody>
      </p:sp>
      <p:sp>
        <p:nvSpPr>
          <p:cNvPr id="7" name="Rectangle 6"/>
          <p:cNvSpPr>
            <a:spLocks noGrp="1" noChangeArrowheads="1"/>
          </p:cNvSpPr>
          <p:nvPr>
            <p:ph type="sldNum" sz="quarter" idx="12"/>
          </p:nvPr>
        </p:nvSpPr>
        <p:spPr/>
        <p:txBody>
          <a:bodyPr/>
          <a:lstStyle>
            <a:lvl1pPr>
              <a:defRPr/>
            </a:lvl1pPr>
          </a:lstStyle>
          <a:p>
            <a:pPr>
              <a:defRPr/>
            </a:pPr>
            <a:fld id="{E199010B-312E-4451-AEE7-B13EBCA0FA0A}" type="slidenum">
              <a:rPr lang="en-US">
                <a:solidFill>
                  <a:srgbClr val="1B3A66"/>
                </a:solidFill>
              </a:rPr>
              <a:pPr>
                <a:defRPr/>
              </a:pPr>
              <a:t>‹#›</a:t>
            </a:fld>
            <a:endParaRPr lang="en-US">
              <a:solidFill>
                <a:srgbClr val="1B3A66"/>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1B3A66"/>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1B3A66"/>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03ADE1C-46E9-459C-B01D-E3DCD740D3FB}" type="slidenum">
              <a:rPr lang="en-US">
                <a:solidFill>
                  <a:srgbClr val="1B3A66"/>
                </a:solidFill>
              </a:rPr>
              <a:pPr>
                <a:defRPr/>
              </a:pPr>
              <a:t>‹#›</a:t>
            </a:fld>
            <a:endParaRPr lang="en-US">
              <a:solidFill>
                <a:srgbClr val="1B3A66"/>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1B3A66"/>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1B3A66"/>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BC27F9F-1124-4E0F-A2D2-58C7D816F204}" type="slidenum">
              <a:rPr lang="en-US">
                <a:solidFill>
                  <a:srgbClr val="1B3A66"/>
                </a:solidFill>
              </a:rPr>
              <a:pPr>
                <a:defRPr/>
              </a:pPr>
              <a:t>‹#›</a:t>
            </a:fld>
            <a:endParaRPr lang="en-US">
              <a:solidFill>
                <a:srgbClr val="1B3A66"/>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189FD6-F165-4F1D-9B3C-D35BA32271EB}" type="datetimeFigureOut">
              <a:rPr lang="en-US" smtClean="0"/>
              <a:pPr/>
              <a:t>2/24/16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AE2D5-A5D7-40F8-A511-FA65B0FC754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189FD6-F165-4F1D-9B3C-D35BA32271EB}" type="datetimeFigureOut">
              <a:rPr lang="en-US" smtClean="0"/>
              <a:pPr/>
              <a:t>2/24/16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AE2D5-A5D7-40F8-A511-FA65B0FC754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189FD6-F165-4F1D-9B3C-D35BA32271EB}" type="datetimeFigureOut">
              <a:rPr lang="en-US" smtClean="0"/>
              <a:pPr/>
              <a:t>2/24/16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BAE2D5-A5D7-40F8-A511-FA65B0FC754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189FD6-F165-4F1D-9B3C-D35BA32271EB}" type="datetimeFigureOut">
              <a:rPr lang="en-US" smtClean="0"/>
              <a:pPr/>
              <a:t>2/24/16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BAE2D5-A5D7-40F8-A511-FA65B0FC754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189FD6-F165-4F1D-9B3C-D35BA32271EB}" type="datetimeFigureOut">
              <a:rPr lang="en-US" smtClean="0"/>
              <a:pPr/>
              <a:t>2/24/16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BAE2D5-A5D7-40F8-A511-FA65B0FC75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189FD6-F165-4F1D-9B3C-D35BA32271EB}" type="datetimeFigureOut">
              <a:rPr lang="en-US" smtClean="0"/>
              <a:pPr/>
              <a:t>2/24/16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AE2D5-A5D7-40F8-A511-FA65B0FC754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189FD6-F165-4F1D-9B3C-D35BA32271EB}" type="datetimeFigureOut">
              <a:rPr lang="en-US" smtClean="0"/>
              <a:pPr/>
              <a:t>2/24/16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AE2D5-A5D7-40F8-A511-FA65B0FC754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1.jpeg"/><Relationship Id="rId14" Type="http://schemas.openxmlformats.org/officeDocument/2006/relationships/hyperlink" Target="C:%5CDocuments%20and%20Settings%5Cholma%5CLocal%20Settings%5CTemporary%20Internet%20Files%5CPosted%20on%20Trainer%20Hub%202.21%5CTimer%20-%203%20MIN.ppt" TargetMode="Externa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189FD6-F165-4F1D-9B3C-D35BA32271EB}" type="datetimeFigureOut">
              <a:rPr lang="en-US" smtClean="0"/>
              <a:pPr/>
              <a:t>2/24/16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AE2D5-A5D7-40F8-A511-FA65B0FC754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981031_PLA_PPT_interior"/>
          <p:cNvPicPr>
            <a:picLocks noChangeAspect="1" noChangeArrowheads="1"/>
          </p:cNvPicPr>
          <p:nvPr userDrawn="1"/>
        </p:nvPicPr>
        <p:blipFill>
          <a:blip r:embed="rId13" cstate="screen"/>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mn-ea"/>
              </a:defRPr>
            </a:lvl1pPr>
          </a:lstStyle>
          <a:p>
            <a:pPr fontAlgn="base">
              <a:spcBef>
                <a:spcPct val="0"/>
              </a:spcBef>
              <a:spcAft>
                <a:spcPct val="0"/>
              </a:spcAft>
              <a:defRPr/>
            </a:pPr>
            <a:endParaRPr lang="en-US">
              <a:solidFill>
                <a:srgbClr val="1B3A66"/>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defRPr>
            </a:lvl1pPr>
          </a:lstStyle>
          <a:p>
            <a:pPr fontAlgn="base">
              <a:spcBef>
                <a:spcPct val="0"/>
              </a:spcBef>
              <a:spcAft>
                <a:spcPct val="0"/>
              </a:spcAft>
              <a:defRPr/>
            </a:pPr>
            <a:endParaRPr lang="en-US">
              <a:solidFill>
                <a:srgbClr val="1B3A66"/>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Goudy Old Style" charset="0"/>
                <a:ea typeface="ＭＳ Ｐゴシック" charset="-128"/>
              </a:defRPr>
            </a:lvl1pPr>
          </a:lstStyle>
          <a:p>
            <a:pPr fontAlgn="base">
              <a:spcBef>
                <a:spcPct val="0"/>
              </a:spcBef>
              <a:spcAft>
                <a:spcPct val="0"/>
              </a:spcAft>
              <a:defRPr/>
            </a:pPr>
            <a:fld id="{0CBD2EF0-C23D-436A-A22F-390B34DB2428}" type="slidenum">
              <a:rPr lang="en-US">
                <a:solidFill>
                  <a:srgbClr val="1B3A66"/>
                </a:solidFill>
              </a:rPr>
              <a:pPr fontAlgn="base">
                <a:spcBef>
                  <a:spcPct val="0"/>
                </a:spcBef>
                <a:spcAft>
                  <a:spcPct val="0"/>
                </a:spcAft>
                <a:defRPr/>
              </a:pPr>
              <a:t>‹#›</a:t>
            </a:fld>
            <a:endParaRPr lang="en-US">
              <a:solidFill>
                <a:srgbClr val="1B3A66"/>
              </a:solidFill>
            </a:endParaRPr>
          </a:p>
        </p:txBody>
      </p:sp>
      <p:sp>
        <p:nvSpPr>
          <p:cNvPr id="1032" name="Rectangle 8">
            <a:hlinkClick r:id="rId14" action="ppaction://hlinkpres?slideindex=1&amp;slidetitle="/>
          </p:cNvPr>
          <p:cNvSpPr>
            <a:spLocks noChangeArrowheads="1"/>
          </p:cNvSpPr>
          <p:nvPr userDrawn="1"/>
        </p:nvSpPr>
        <p:spPr bwMode="auto">
          <a:xfrm>
            <a:off x="0" y="0"/>
            <a:ext cx="1143000" cy="990600"/>
          </a:xfrm>
          <a:prstGeom prst="rect">
            <a:avLst/>
          </a:prstGeom>
          <a:gradFill rotWithShape="1">
            <a:gsLst>
              <a:gs pos="0">
                <a:schemeClr val="bg1">
                  <a:alpha val="0"/>
                </a:schemeClr>
              </a:gs>
              <a:gs pos="100000">
                <a:schemeClr val="bg1">
                  <a:gamma/>
                  <a:tint val="98431"/>
                  <a:invGamma/>
                  <a:alpha val="0"/>
                </a:schemeClr>
              </a:gs>
            </a:gsLst>
            <a:lin ang="540000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1B3A66"/>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split orient="vert"/>
  </p:transitio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b="1">
          <a:solidFill>
            <a:srgbClr val="E76E34"/>
          </a:solidFill>
          <a:latin typeface="Helvetica" charset="0"/>
          <a:ea typeface="ＭＳ Ｐゴシック" charset="-128"/>
          <a:cs typeface="+mj-cs"/>
        </a:defRPr>
      </a:lvl1pPr>
      <a:lvl2pPr algn="ctr" rtl="0" eaLnBrk="0" fontAlgn="base" hangingPunct="0">
        <a:spcBef>
          <a:spcPct val="0"/>
        </a:spcBef>
        <a:spcAft>
          <a:spcPct val="0"/>
        </a:spcAft>
        <a:defRPr sz="4400" b="1">
          <a:solidFill>
            <a:srgbClr val="E76E34"/>
          </a:solidFill>
          <a:latin typeface="Helvetica" charset="0"/>
          <a:ea typeface="ＭＳ Ｐゴシック" charset="-128"/>
        </a:defRPr>
      </a:lvl2pPr>
      <a:lvl3pPr algn="ctr" rtl="0" eaLnBrk="0" fontAlgn="base" hangingPunct="0">
        <a:spcBef>
          <a:spcPct val="0"/>
        </a:spcBef>
        <a:spcAft>
          <a:spcPct val="0"/>
        </a:spcAft>
        <a:defRPr sz="4400" b="1">
          <a:solidFill>
            <a:srgbClr val="E76E34"/>
          </a:solidFill>
          <a:latin typeface="Helvetica" charset="0"/>
          <a:ea typeface="ＭＳ Ｐゴシック" charset="-128"/>
        </a:defRPr>
      </a:lvl3pPr>
      <a:lvl4pPr algn="ctr" rtl="0" eaLnBrk="0" fontAlgn="base" hangingPunct="0">
        <a:spcBef>
          <a:spcPct val="0"/>
        </a:spcBef>
        <a:spcAft>
          <a:spcPct val="0"/>
        </a:spcAft>
        <a:defRPr sz="4400" b="1">
          <a:solidFill>
            <a:srgbClr val="E76E34"/>
          </a:solidFill>
          <a:latin typeface="Helvetica" charset="0"/>
          <a:ea typeface="ＭＳ Ｐゴシック" charset="-128"/>
        </a:defRPr>
      </a:lvl4pPr>
      <a:lvl5pPr algn="ctr" rtl="0" eaLnBrk="0" fontAlgn="base" hangingPunct="0">
        <a:spcBef>
          <a:spcPct val="0"/>
        </a:spcBef>
        <a:spcAft>
          <a:spcPct val="0"/>
        </a:spcAft>
        <a:defRPr sz="4400" b="1">
          <a:solidFill>
            <a:srgbClr val="E76E34"/>
          </a:solidFill>
          <a:latin typeface="Helvetica" charset="0"/>
          <a:ea typeface="ＭＳ Ｐゴシック" charset="-128"/>
        </a:defRPr>
      </a:lvl5pPr>
      <a:lvl6pPr marL="457200" algn="ctr" rtl="0" fontAlgn="base">
        <a:spcBef>
          <a:spcPct val="0"/>
        </a:spcBef>
        <a:spcAft>
          <a:spcPct val="0"/>
        </a:spcAft>
        <a:defRPr sz="4400">
          <a:solidFill>
            <a:srgbClr val="E76E34"/>
          </a:solidFill>
          <a:latin typeface="Goudy Old Style" pitchFamily="18" charset="0"/>
        </a:defRPr>
      </a:lvl6pPr>
      <a:lvl7pPr marL="914400" algn="ctr" rtl="0" fontAlgn="base">
        <a:spcBef>
          <a:spcPct val="0"/>
        </a:spcBef>
        <a:spcAft>
          <a:spcPct val="0"/>
        </a:spcAft>
        <a:defRPr sz="4400">
          <a:solidFill>
            <a:srgbClr val="E76E34"/>
          </a:solidFill>
          <a:latin typeface="Goudy Old Style" pitchFamily="18" charset="0"/>
        </a:defRPr>
      </a:lvl7pPr>
      <a:lvl8pPr marL="1371600" algn="ctr" rtl="0" fontAlgn="base">
        <a:spcBef>
          <a:spcPct val="0"/>
        </a:spcBef>
        <a:spcAft>
          <a:spcPct val="0"/>
        </a:spcAft>
        <a:defRPr sz="4400">
          <a:solidFill>
            <a:srgbClr val="E76E34"/>
          </a:solidFill>
          <a:latin typeface="Goudy Old Style" pitchFamily="18" charset="0"/>
        </a:defRPr>
      </a:lvl8pPr>
      <a:lvl9pPr marL="1828800" algn="ctr" rtl="0" fontAlgn="base">
        <a:spcBef>
          <a:spcPct val="0"/>
        </a:spcBef>
        <a:spcAft>
          <a:spcPct val="0"/>
        </a:spcAft>
        <a:defRPr sz="4400">
          <a:solidFill>
            <a:srgbClr val="E76E34"/>
          </a:solidFill>
          <a:latin typeface="Goudy Old Style" pitchFamily="18" charset="0"/>
        </a:defRPr>
      </a:lvl9pPr>
    </p:titleStyle>
    <p:bodyStyle>
      <a:lvl1pPr marL="342900" indent="-342900" algn="l" rtl="0" eaLnBrk="0" fontAlgn="base" hangingPunct="0">
        <a:spcBef>
          <a:spcPct val="20000"/>
        </a:spcBef>
        <a:spcAft>
          <a:spcPct val="0"/>
        </a:spcAft>
        <a:buChar char="•"/>
        <a:defRPr sz="3200">
          <a:solidFill>
            <a:srgbClr val="1B3A66"/>
          </a:solidFill>
          <a:latin typeface="Helvetica" charset="0"/>
          <a:ea typeface="ＭＳ Ｐゴシック" charset="-128"/>
          <a:cs typeface="+mn-cs"/>
        </a:defRPr>
      </a:lvl1pPr>
      <a:lvl2pPr marL="742950" indent="-285750" algn="l" rtl="0" eaLnBrk="0" fontAlgn="base" hangingPunct="0">
        <a:spcBef>
          <a:spcPct val="20000"/>
        </a:spcBef>
        <a:spcAft>
          <a:spcPct val="0"/>
        </a:spcAft>
        <a:buChar char="–"/>
        <a:defRPr sz="2800">
          <a:solidFill>
            <a:srgbClr val="1B3A66"/>
          </a:solidFill>
          <a:latin typeface="Helvetica" charset="0"/>
          <a:ea typeface="ＭＳ Ｐゴシック" charset="-128"/>
        </a:defRPr>
      </a:lvl2pPr>
      <a:lvl3pPr marL="1143000" indent="-228600" algn="l" rtl="0" eaLnBrk="0" fontAlgn="base" hangingPunct="0">
        <a:spcBef>
          <a:spcPct val="20000"/>
        </a:spcBef>
        <a:spcAft>
          <a:spcPct val="0"/>
        </a:spcAft>
        <a:buChar char="•"/>
        <a:defRPr sz="2400">
          <a:solidFill>
            <a:srgbClr val="1B3A66"/>
          </a:solidFill>
          <a:latin typeface="Helvetica" charset="0"/>
          <a:ea typeface="ＭＳ Ｐゴシック" charset="-128"/>
        </a:defRPr>
      </a:lvl3pPr>
      <a:lvl4pPr marL="1600200" indent="-228600" algn="l" rtl="0" eaLnBrk="0" fontAlgn="base" hangingPunct="0">
        <a:spcBef>
          <a:spcPct val="20000"/>
        </a:spcBef>
        <a:spcAft>
          <a:spcPct val="0"/>
        </a:spcAft>
        <a:buChar char="–"/>
        <a:defRPr sz="2000">
          <a:solidFill>
            <a:srgbClr val="1B3A66"/>
          </a:solidFill>
          <a:latin typeface="Helvetica" charset="0"/>
          <a:ea typeface="ＭＳ Ｐゴシック" charset="-128"/>
        </a:defRPr>
      </a:lvl4pPr>
      <a:lvl5pPr marL="2057400" indent="-228600" algn="l" rtl="0" eaLnBrk="0" fontAlgn="base" hangingPunct="0">
        <a:spcBef>
          <a:spcPct val="20000"/>
        </a:spcBef>
        <a:spcAft>
          <a:spcPct val="0"/>
        </a:spcAft>
        <a:buChar char="»"/>
        <a:defRPr sz="2000">
          <a:solidFill>
            <a:srgbClr val="1B3A66"/>
          </a:solidFill>
          <a:latin typeface="Helvetica" charset="0"/>
          <a:ea typeface="ＭＳ Ｐゴシック" charset="-128"/>
        </a:defRPr>
      </a:lvl5pPr>
      <a:lvl6pPr marL="2514600" indent="-228600" algn="l" rtl="0" fontAlgn="base">
        <a:spcBef>
          <a:spcPct val="20000"/>
        </a:spcBef>
        <a:spcAft>
          <a:spcPct val="0"/>
        </a:spcAft>
        <a:buChar char="»"/>
        <a:defRPr sz="2000">
          <a:solidFill>
            <a:srgbClr val="1B3A66"/>
          </a:solidFill>
          <a:latin typeface="+mn-lt"/>
        </a:defRPr>
      </a:lvl6pPr>
      <a:lvl7pPr marL="2971800" indent="-228600" algn="l" rtl="0" fontAlgn="base">
        <a:spcBef>
          <a:spcPct val="20000"/>
        </a:spcBef>
        <a:spcAft>
          <a:spcPct val="0"/>
        </a:spcAft>
        <a:buChar char="»"/>
        <a:defRPr sz="2000">
          <a:solidFill>
            <a:srgbClr val="1B3A66"/>
          </a:solidFill>
          <a:latin typeface="+mn-lt"/>
        </a:defRPr>
      </a:lvl7pPr>
      <a:lvl8pPr marL="3429000" indent="-228600" algn="l" rtl="0" fontAlgn="base">
        <a:spcBef>
          <a:spcPct val="20000"/>
        </a:spcBef>
        <a:spcAft>
          <a:spcPct val="0"/>
        </a:spcAft>
        <a:buChar char="»"/>
        <a:defRPr sz="2000">
          <a:solidFill>
            <a:srgbClr val="1B3A66"/>
          </a:solidFill>
          <a:latin typeface="+mn-lt"/>
        </a:defRPr>
      </a:lvl8pPr>
      <a:lvl9pPr marL="3886200" indent="-228600" algn="l" rtl="0" fontAlgn="base">
        <a:spcBef>
          <a:spcPct val="20000"/>
        </a:spcBef>
        <a:spcAft>
          <a:spcPct val="0"/>
        </a:spcAft>
        <a:buChar char="»"/>
        <a:defRPr sz="2000">
          <a:solidFill>
            <a:srgbClr val="1B3A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nptrust.org/philanthropic-resources/charitable-giving-statistic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hyperlink" Target="https://www.kickstarter.com/" TargetMode="External"/><Relationship Id="rId4" Type="http://schemas.openxmlformats.org/officeDocument/2006/relationships/hyperlink" Target="http://fundly.com/" TargetMode="External"/><Relationship Id="rId5" Type="http://schemas.openxmlformats.org/officeDocument/2006/relationships/hyperlink" Target="http://indiegogo.com/" TargetMode="External"/><Relationship Id="rId6" Type="http://schemas.openxmlformats.org/officeDocument/2006/relationships/hyperlink" Target="http://www.causevox.com/" TargetMode="External"/><Relationship Id="rId7" Type="http://schemas.openxmlformats.org/officeDocument/2006/relationships/hyperlink" Target="http://www.donorschoose.org/" TargetMode="External"/><Relationship Id="rId8" Type="http://schemas.openxmlformats.org/officeDocument/2006/relationships/image" Target="../media/image17.jpeg"/><Relationship Id="rId9"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hyperlink" Target="http://wildwomanfundraising.com/8-fundraising-ideas-public-libraries/" TargetMode="External"/><Relationship Id="rId4" Type="http://schemas.openxmlformats.org/officeDocument/2006/relationships/hyperlink" Target="http://www.pinterest.com/pin/42221315230119245/" TargetMode="External"/><Relationship Id="rId5"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6" Type="http://schemas.openxmlformats.org/officeDocument/2006/relationships/image" Target="../media/image35.png"/><Relationship Id="rId7"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1.xml"/><Relationship Id="rId2" Type="http://schemas.openxmlformats.org/officeDocument/2006/relationships/image" Target="../media/image4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flickr.com/photos/markcoggins/2447141669/" TargetMode="Externa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057400"/>
            <a:ext cx="8610600" cy="762000"/>
          </a:xfrm>
        </p:spPr>
        <p:txBody>
          <a:bodyPr>
            <a:noAutofit/>
          </a:bodyPr>
          <a:lstStyle/>
          <a:p>
            <a:r>
              <a:rPr lang="en-US" sz="4300" b="1" dirty="0" smtClean="0"/>
              <a:t>Quick Wins for COHS and other Smaller Projects</a:t>
            </a:r>
            <a:endParaRPr lang="en-US" sz="4300" dirty="0"/>
          </a:p>
        </p:txBody>
      </p:sp>
      <p:sp>
        <p:nvSpPr>
          <p:cNvPr id="3" name="Subtitle 2"/>
          <p:cNvSpPr>
            <a:spLocks noGrp="1"/>
          </p:cNvSpPr>
          <p:nvPr>
            <p:ph type="subTitle" idx="1"/>
          </p:nvPr>
        </p:nvSpPr>
        <p:spPr>
          <a:xfrm>
            <a:off x="0" y="152400"/>
            <a:ext cx="9144000" cy="1752600"/>
          </a:xfrm>
        </p:spPr>
        <p:txBody>
          <a:bodyPr>
            <a:normAutofit fontScale="92500" lnSpcReduction="10000"/>
          </a:bodyPr>
          <a:lstStyle/>
          <a:p>
            <a:r>
              <a:rPr lang="en-US" sz="5800" b="1" dirty="0">
                <a:solidFill>
                  <a:srgbClr val="F8DE1A"/>
                </a:solidFill>
              </a:rPr>
              <a:t>Easy Fundraising </a:t>
            </a:r>
            <a:r>
              <a:rPr lang="en-US" sz="5800" b="1" dirty="0" smtClean="0">
                <a:solidFill>
                  <a:srgbClr val="F8DE1A"/>
                </a:solidFill>
              </a:rPr>
              <a:t>for </a:t>
            </a:r>
          </a:p>
          <a:p>
            <a:r>
              <a:rPr lang="en-US" sz="5800" b="1" dirty="0" smtClean="0">
                <a:solidFill>
                  <a:srgbClr val="F8DE1A"/>
                </a:solidFill>
              </a:rPr>
              <a:t>Public Libraries</a:t>
            </a:r>
            <a:endParaRPr lang="en-US" sz="5800" b="1" dirty="0">
              <a:solidFill>
                <a:srgbClr val="F8DE1A"/>
              </a:solidFill>
            </a:endParaRPr>
          </a:p>
        </p:txBody>
      </p:sp>
      <p:pic>
        <p:nvPicPr>
          <p:cNvPr id="5" name="Picture 4" descr="Headshot_2009_SG.JPG"/>
          <p:cNvPicPr>
            <a:picLocks noChangeAspect="1"/>
          </p:cNvPicPr>
          <p:nvPr/>
        </p:nvPicPr>
        <p:blipFill>
          <a:blip r:embed="rId3" cstate="screen"/>
          <a:stretch>
            <a:fillRect/>
          </a:stretch>
        </p:blipFill>
        <p:spPr>
          <a:xfrm>
            <a:off x="3657600" y="4038600"/>
            <a:ext cx="1718275" cy="2286000"/>
          </a:xfrm>
          <a:prstGeom prst="rect">
            <a:avLst/>
          </a:prstGeom>
        </p:spPr>
      </p:pic>
      <p:sp>
        <p:nvSpPr>
          <p:cNvPr id="7" name="Title 1"/>
          <p:cNvSpPr txBox="1">
            <a:spLocks/>
          </p:cNvSpPr>
          <p:nvPr/>
        </p:nvSpPr>
        <p:spPr>
          <a:xfrm>
            <a:off x="609600" y="6248400"/>
            <a:ext cx="8229600" cy="1143000"/>
          </a:xfrm>
          <a:prstGeom prst="rect">
            <a:avLst/>
          </a:prstGeom>
        </p:spPr>
        <p:txBody>
          <a:bodyPr vert="horz" lIns="91440" tIns="45720" rIns="91440" bIns="45720" rtlCol="0" anchor="ctr">
            <a:normAutofit fontScale="90000" lnSpcReduction="20000"/>
          </a:bodyPr>
          <a:lstStyle/>
          <a:p>
            <a:pPr algn="ctr">
              <a:spcBef>
                <a:spcPct val="0"/>
              </a:spcBef>
              <a:defRPr/>
            </a:pPr>
            <a:r>
              <a:rPr lang="en-US" sz="4400" b="1" i="1" dirty="0">
                <a:solidFill>
                  <a:srgbClr val="F8DE1A"/>
                </a:solidFill>
              </a:rPr>
              <a:t>Stephanie Gerding</a:t>
            </a:r>
            <a:br>
              <a:rPr lang="en-US" sz="4400" b="1" i="1" dirty="0">
                <a:solidFill>
                  <a:srgbClr val="F8DE1A"/>
                </a:solidFill>
              </a:rPr>
            </a:br>
            <a:endParaRPr lang="en-US" sz="4400" dirty="0">
              <a:solidFill>
                <a:prstClr val="black"/>
              </a:solidFill>
            </a:endParaRPr>
          </a:p>
        </p:txBody>
      </p:sp>
      <p:sp>
        <p:nvSpPr>
          <p:cNvPr id="4" name="TextBox 3"/>
          <p:cNvSpPr txBox="1"/>
          <p:nvPr/>
        </p:nvSpPr>
        <p:spPr>
          <a:xfrm>
            <a:off x="1905000" y="3124200"/>
            <a:ext cx="5181600" cy="830997"/>
          </a:xfrm>
          <a:prstGeom prst="rect">
            <a:avLst/>
          </a:prstGeom>
          <a:noFill/>
        </p:spPr>
        <p:txBody>
          <a:bodyPr wrap="square" rtlCol="0">
            <a:spAutoFit/>
          </a:bodyPr>
          <a:lstStyle/>
          <a:p>
            <a:pPr algn="ctr"/>
            <a:r>
              <a:rPr lang="en-US" sz="2400" dirty="0" smtClean="0">
                <a:latin typeface="+mj-lt"/>
              </a:rPr>
              <a:t>A California State Library Webinar</a:t>
            </a:r>
          </a:p>
          <a:p>
            <a:pPr algn="ctr"/>
            <a:r>
              <a:rPr lang="en-US" sz="2400" dirty="0" smtClean="0">
                <a:latin typeface="+mj-lt"/>
              </a:rPr>
              <a:t>Thursday, March 3, 2016</a:t>
            </a:r>
            <a:endParaRPr lang="en-US" sz="2400" dirty="0">
              <a:latin typeface="+mj-lt"/>
            </a:endParaRPr>
          </a:p>
        </p:txBody>
      </p:sp>
    </p:spTree>
    <p:extLst>
      <p:ext uri="{BB962C8B-B14F-4D97-AF65-F5344CB8AC3E}">
        <p14:creationId xmlns:p14="http://schemas.microsoft.com/office/powerpoint/2010/main" val="27236820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chemeClr val="accent1"/>
          </a:solidFill>
        </p:spPr>
        <p:txBody>
          <a:bodyPr>
            <a:normAutofit/>
          </a:bodyPr>
          <a:lstStyle/>
          <a:p>
            <a:r>
              <a:rPr lang="en-US" sz="5000" b="1" dirty="0" smtClean="0">
                <a:solidFill>
                  <a:schemeClr val="bg1"/>
                </a:solidFill>
                <a:latin typeface="Arial" panose="020B0604020202020204" pitchFamily="34" charset="0"/>
                <a:cs typeface="Arial" panose="020B0604020202020204" pitchFamily="34" charset="0"/>
              </a:rPr>
              <a:t>Plan Your Fundraising</a:t>
            </a:r>
            <a:endParaRPr lang="en-US" sz="50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514350" indent="-514350">
              <a:buFont typeface="+mj-lt"/>
              <a:buAutoNum type="arabicPeriod"/>
            </a:pPr>
            <a:r>
              <a:rPr lang="en-US" b="1" dirty="0" smtClean="0">
                <a:latin typeface="Arial" panose="020B0604020202020204" pitchFamily="34" charset="0"/>
                <a:cs typeface="Arial" panose="020B0604020202020204" pitchFamily="34" charset="0"/>
              </a:rPr>
              <a:t>Determine your top library and community needs</a:t>
            </a:r>
            <a:r>
              <a:rPr lang="en-US" dirty="0" smtClean="0">
                <a:latin typeface="Arial" panose="020B0604020202020204" pitchFamily="34" charset="0"/>
                <a:cs typeface="Arial" panose="020B0604020202020204" pitchFamily="34" charset="0"/>
              </a:rPr>
              <a:t> </a:t>
            </a:r>
          </a:p>
          <a:p>
            <a:pPr marL="514350" indent="-514350">
              <a:buFont typeface="+mj-lt"/>
              <a:buAutoNum type="arabicPeriod"/>
            </a:pPr>
            <a:r>
              <a:rPr lang="en-US" b="1" dirty="0" smtClean="0">
                <a:latin typeface="Arial" panose="020B0604020202020204" pitchFamily="34" charset="0"/>
                <a:cs typeface="Arial" panose="020B0604020202020204" pitchFamily="34" charset="0"/>
              </a:rPr>
              <a:t>Set your goals/wishes and share why you selected them!</a:t>
            </a:r>
            <a:endParaRPr lang="en-US" dirty="0" smtClean="0">
              <a:latin typeface="Arial" panose="020B0604020202020204" pitchFamily="34" charset="0"/>
              <a:cs typeface="Arial" panose="020B0604020202020204" pitchFamily="34" charset="0"/>
            </a:endParaRPr>
          </a:p>
          <a:p>
            <a:pPr marL="514350" indent="-514350">
              <a:buFont typeface="+mj-lt"/>
              <a:buAutoNum type="arabicPeriod"/>
            </a:pPr>
            <a:r>
              <a:rPr lang="en-US" b="1" dirty="0" smtClean="0">
                <a:latin typeface="Arial" panose="020B0604020202020204" pitchFamily="34" charset="0"/>
                <a:cs typeface="Arial" panose="020B0604020202020204" pitchFamily="34" charset="0"/>
              </a:rPr>
              <a:t>Verify your fundraising assets</a:t>
            </a:r>
          </a:p>
          <a:p>
            <a:pPr marL="514350" indent="-514350">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Close-up of a walking toddler's legs and feet"/>
          <p:cNvPicPr>
            <a:picLocks noChangeAspect="1" noChangeArrowheads="1"/>
          </p:cNvPicPr>
          <p:nvPr/>
        </p:nvPicPr>
        <p:blipFill>
          <a:blip r:embed="rId3" cstate="screen"/>
          <a:srcRect/>
          <a:stretch>
            <a:fillRect/>
          </a:stretch>
        </p:blipFill>
        <p:spPr bwMode="auto">
          <a:xfrm>
            <a:off x="4648205" y="2133605"/>
            <a:ext cx="3733800" cy="3733800"/>
          </a:xfrm>
          <a:prstGeom prst="rect">
            <a:avLst/>
          </a:prstGeom>
          <a:ln>
            <a:noFill/>
          </a:ln>
          <a:effectLst>
            <a:softEdge rad="112500"/>
          </a:effectLst>
        </p:spPr>
      </p:pic>
      <p:pic>
        <p:nvPicPr>
          <p:cNvPr id="307203" name="Picture 8" descr="MP910220814.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 y="1295400"/>
            <a:ext cx="3048000" cy="4567238"/>
          </a:xfrm>
          <a:prstGeom prst="rect">
            <a:avLst/>
          </a:prstGeom>
          <a:noFill/>
          <a:ln w="9525">
            <a:noFill/>
            <a:miter lim="800000"/>
            <a:headEnd/>
            <a:tailEnd/>
          </a:ln>
        </p:spPr>
      </p:pic>
      <p:sp>
        <p:nvSpPr>
          <p:cNvPr id="307204" name="Title 4"/>
          <p:cNvSpPr>
            <a:spLocks noGrp="1"/>
          </p:cNvSpPr>
          <p:nvPr>
            <p:ph type="title"/>
          </p:nvPr>
        </p:nvSpPr>
        <p:spPr>
          <a:xfrm>
            <a:off x="457200" y="152400"/>
            <a:ext cx="8229600" cy="1143000"/>
          </a:xfrm>
        </p:spPr>
        <p:txBody>
          <a:bodyPr>
            <a:normAutofit/>
          </a:bodyPr>
          <a:lstStyle/>
          <a:p>
            <a:r>
              <a:rPr lang="en-US" sz="5000" dirty="0" smtClean="0">
                <a:latin typeface="Arial" panose="020B0604020202020204" pitchFamily="34" charset="0"/>
                <a:cs typeface="Arial" panose="020B0604020202020204" pitchFamily="34" charset="0"/>
              </a:rPr>
              <a:t>Baby Steps are OK</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rgbClr val="4F81BD"/>
          </a:solidFill>
        </p:spPr>
        <p:txBody>
          <a:bodyPr>
            <a:normAutofit/>
          </a:bodyPr>
          <a:lstStyle/>
          <a:p>
            <a:r>
              <a:rPr lang="en-US" sz="5000" b="1" dirty="0" smtClean="0">
                <a:solidFill>
                  <a:schemeClr val="bg1"/>
                </a:solidFill>
                <a:latin typeface="Arial" panose="020B0604020202020204" pitchFamily="34" charset="0"/>
                <a:cs typeface="Arial" panose="020B0604020202020204" pitchFamily="34" charset="0"/>
              </a:rPr>
              <a:t>Plan Your Fundraising</a:t>
            </a:r>
            <a:endParaRPr lang="en-US" sz="50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4525963"/>
          </a:xfrm>
        </p:spPr>
        <p:txBody>
          <a:bodyPr/>
          <a:lstStyle/>
          <a:p>
            <a:pPr marL="514350" indent="-514350">
              <a:buFont typeface="+mj-lt"/>
              <a:buAutoNum type="arabicPeriod"/>
            </a:pPr>
            <a:r>
              <a:rPr lang="en-US" b="1" dirty="0" smtClean="0">
                <a:latin typeface="Arial" panose="020B0604020202020204" pitchFamily="34" charset="0"/>
                <a:cs typeface="Arial" panose="020B0604020202020204" pitchFamily="34" charset="0"/>
              </a:rPr>
              <a:t>Determine your top library and community needs</a:t>
            </a:r>
            <a:r>
              <a:rPr lang="en-US" dirty="0" smtClean="0">
                <a:latin typeface="Arial" panose="020B0604020202020204" pitchFamily="34" charset="0"/>
                <a:cs typeface="Arial" panose="020B0604020202020204" pitchFamily="34" charset="0"/>
              </a:rPr>
              <a:t> </a:t>
            </a:r>
          </a:p>
          <a:p>
            <a:pPr marL="514350" indent="-514350">
              <a:buFont typeface="+mj-lt"/>
              <a:buAutoNum type="arabicPeriod"/>
            </a:pPr>
            <a:r>
              <a:rPr lang="en-US" b="1" dirty="0" smtClean="0">
                <a:latin typeface="Arial" panose="020B0604020202020204" pitchFamily="34" charset="0"/>
                <a:cs typeface="Arial" panose="020B0604020202020204" pitchFamily="34" charset="0"/>
              </a:rPr>
              <a:t>Set your goals/wishes and share why you selected them!</a:t>
            </a:r>
            <a:endParaRPr lang="en-US" dirty="0" smtClean="0">
              <a:latin typeface="Arial" panose="020B0604020202020204" pitchFamily="34" charset="0"/>
              <a:cs typeface="Arial" panose="020B0604020202020204" pitchFamily="34" charset="0"/>
            </a:endParaRPr>
          </a:p>
          <a:p>
            <a:pPr marL="514350" indent="-514350">
              <a:buFont typeface="+mj-lt"/>
              <a:buAutoNum type="arabicPeriod"/>
            </a:pPr>
            <a:r>
              <a:rPr lang="en-US" b="1" dirty="0" smtClean="0">
                <a:latin typeface="Arial" panose="020B0604020202020204" pitchFamily="34" charset="0"/>
                <a:cs typeface="Arial" panose="020B0604020202020204" pitchFamily="34" charset="0"/>
              </a:rPr>
              <a:t>Verify your fundraising assets</a:t>
            </a:r>
          </a:p>
          <a:p>
            <a:pPr marL="514350" indent="-514350">
              <a:buFont typeface="+mj-lt"/>
              <a:buAutoNum type="arabicPeriod"/>
            </a:pPr>
            <a:r>
              <a:rPr lang="en-US" b="1" dirty="0" smtClean="0">
                <a:latin typeface="Arial" panose="020B0604020202020204" pitchFamily="34" charset="0"/>
                <a:cs typeface="Arial" panose="020B0604020202020204" pitchFamily="34" charset="0"/>
              </a:rPr>
              <a:t>Determine your baby steps and set deadlines</a:t>
            </a:r>
          </a:p>
          <a:p>
            <a:pPr marL="514350" indent="-514350">
              <a:buNone/>
            </a:pPr>
            <a:endParaRPr lang="en-US" dirty="0"/>
          </a:p>
        </p:txBody>
      </p:sp>
      <p:pic>
        <p:nvPicPr>
          <p:cNvPr id="4" name="Picture 5" descr="http://www.mpug.com/wp-content/uploads/2008/03/deadlin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4869180"/>
            <a:ext cx="3314700" cy="198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74410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4F81BD"/>
          </a:solidFill>
        </p:spPr>
        <p:txBody>
          <a:bodyPr/>
          <a:lstStyle/>
          <a:p>
            <a:r>
              <a:rPr lang="en-US" sz="5000" dirty="0" smtClean="0">
                <a:solidFill>
                  <a:schemeClr val="bg1"/>
                </a:solidFill>
                <a:latin typeface="Arial" panose="020B0604020202020204" pitchFamily="34" charset="0"/>
                <a:cs typeface="Arial" panose="020B0604020202020204" pitchFamily="34" charset="0"/>
              </a:rPr>
              <a:t>Friend-raise &amp; Build Partners</a:t>
            </a:r>
            <a:endParaRPr lang="en-US" sz="5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458200" cy="4525963"/>
          </a:xfrm>
        </p:spPr>
        <p:txBody>
          <a:bodyPr/>
          <a:lstStyle/>
          <a:p>
            <a:r>
              <a:rPr lang="en-US" b="1" dirty="0" smtClean="0">
                <a:latin typeface="Arial" panose="020B0604020202020204" pitchFamily="34" charset="0"/>
                <a:cs typeface="Arial" panose="020B0604020202020204" pitchFamily="34" charset="0"/>
              </a:rPr>
              <a:t>Begin by identifying any current or recent private funders</a:t>
            </a:r>
            <a:r>
              <a:rPr lang="en-US" dirty="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Consider how you will find new donors</a:t>
            </a:r>
            <a:r>
              <a:rPr lang="en-US" b="1" i="1"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Make your fundraising efforts highly visible</a:t>
            </a:r>
            <a:r>
              <a:rPr lang="en-US" dirty="0" smtClean="0">
                <a:latin typeface="Arial" panose="020B0604020202020204" pitchFamily="34" charset="0"/>
                <a:cs typeface="Arial" panose="020B0604020202020204" pitchFamily="34" charset="0"/>
              </a:rPr>
              <a:t>.</a:t>
            </a:r>
          </a:p>
          <a:p>
            <a:r>
              <a:rPr lang="en-US" b="1" dirty="0" smtClean="0">
                <a:solidFill>
                  <a:schemeClr val="tx2">
                    <a:lumMod val="75000"/>
                  </a:schemeClr>
                </a:solidFill>
                <a:latin typeface="Arial" panose="020B0604020202020204" pitchFamily="34" charset="0"/>
                <a:cs typeface="Arial" panose="020B0604020202020204" pitchFamily="34" charset="0"/>
              </a:rPr>
              <a:t>Baby step: pick three people to contact</a:t>
            </a:r>
            <a:endParaRPr lang="en-US" b="1"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4F81BD"/>
          </a:solidFill>
        </p:spPr>
        <p:txBody>
          <a:bodyPr>
            <a:normAutofit fontScale="90000"/>
          </a:bodyPr>
          <a:lstStyle/>
          <a:p>
            <a:r>
              <a:rPr lang="en-US" sz="5000" b="1" dirty="0" smtClean="0">
                <a:solidFill>
                  <a:schemeClr val="bg1"/>
                </a:solidFill>
                <a:latin typeface="Arial" panose="020B0604020202020204" pitchFamily="34" charset="0"/>
                <a:cs typeface="Arial" panose="020B0604020202020204" pitchFamily="34" charset="0"/>
              </a:rPr>
              <a:t>Who is your next new partner?</a:t>
            </a:r>
            <a:endParaRPr lang="en-US" sz="50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US"/>
          </a:p>
        </p:txBody>
      </p:sp>
      <p:pic>
        <p:nvPicPr>
          <p:cNvPr id="202753" name="Picture 1"/>
          <p:cNvPicPr>
            <a:picLocks noChangeAspect="1" noChangeArrowheads="1"/>
          </p:cNvPicPr>
          <p:nvPr/>
        </p:nvPicPr>
        <p:blipFill>
          <a:blip r:embed="rId3" cstate="screen"/>
          <a:srcRect/>
          <a:stretch>
            <a:fillRect/>
          </a:stretch>
        </p:blipFill>
        <p:spPr bwMode="auto">
          <a:xfrm>
            <a:off x="152400" y="1594830"/>
            <a:ext cx="8839200" cy="442497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4F81BD"/>
          </a:solidFill>
        </p:spPr>
        <p:txBody>
          <a:bodyPr>
            <a:normAutofit/>
          </a:bodyPr>
          <a:lstStyle/>
          <a:p>
            <a:r>
              <a:rPr lang="en-US" b="1" dirty="0" smtClean="0">
                <a:solidFill>
                  <a:schemeClr val="bg1"/>
                </a:solidFill>
                <a:latin typeface="Arial" panose="020B0604020202020204" pitchFamily="34" charset="0"/>
                <a:cs typeface="Arial" panose="020B0604020202020204" pitchFamily="34" charset="0"/>
              </a:rPr>
              <a:t>Who to Ask and Why They'll Give</a:t>
            </a:r>
            <a:endParaRPr lang="en-US"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143000"/>
            <a:ext cx="8229600" cy="4525963"/>
          </a:xfrm>
        </p:spPr>
        <p:txBody>
          <a:bodyPr>
            <a:normAutofit/>
          </a:bodyPr>
          <a:lstStyle/>
          <a:p>
            <a:r>
              <a:rPr lang="en-US" dirty="0" smtClean="0">
                <a:latin typeface="Arial" panose="020B0604020202020204" pitchFamily="34" charset="0"/>
                <a:cs typeface="Arial" panose="020B0604020202020204" pitchFamily="34" charset="0"/>
              </a:rPr>
              <a:t>Library funding support is only marginally related to library visitation.</a:t>
            </a:r>
          </a:p>
          <a:p>
            <a:r>
              <a:rPr lang="en-US" dirty="0" smtClean="0">
                <a:latin typeface="Arial" panose="020B0604020202020204" pitchFamily="34" charset="0"/>
                <a:cs typeface="Arial" panose="020B0604020202020204" pitchFamily="34" charset="0"/>
              </a:rPr>
              <a:t>Perceptions of librarians are an important predictor of library funding support.</a:t>
            </a:r>
          </a:p>
          <a:p>
            <a:r>
              <a:rPr lang="en-US" dirty="0" smtClean="0">
                <a:latin typeface="Arial" panose="020B0604020202020204" pitchFamily="34" charset="0"/>
                <a:cs typeface="Arial" panose="020B0604020202020204" pitchFamily="34" charset="0"/>
              </a:rPr>
              <a:t>Voters who see the library as a "transformational" force as opposed to an "informational" source are more likely to increase taxes in its support.</a:t>
            </a:r>
          </a:p>
        </p:txBody>
      </p:sp>
      <p:pic>
        <p:nvPicPr>
          <p:cNvPr id="7" name="Picture 6"/>
          <p:cNvPicPr>
            <a:picLocks noChangeAspect="1"/>
          </p:cNvPicPr>
          <p:nvPr/>
        </p:nvPicPr>
        <p:blipFill>
          <a:blip r:embed="rId3"/>
          <a:stretch>
            <a:fillRect/>
          </a:stretch>
        </p:blipFill>
        <p:spPr>
          <a:xfrm>
            <a:off x="7467600" y="4772025"/>
            <a:ext cx="1600200" cy="2085975"/>
          </a:xfrm>
          <a:prstGeom prst="rect">
            <a:avLst/>
          </a:prstGeom>
        </p:spPr>
      </p:pic>
    </p:spTree>
    <p:extLst>
      <p:ext uri="{BB962C8B-B14F-4D97-AF65-F5344CB8AC3E}">
        <p14:creationId xmlns:p14="http://schemas.microsoft.com/office/powerpoint/2010/main" val="206889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4F81BD"/>
          </a:solidFill>
        </p:spPr>
        <p:txBody>
          <a:bodyPr>
            <a:noAutofit/>
          </a:bodyPr>
          <a:lstStyle/>
          <a:p>
            <a:r>
              <a:rPr lang="en-US" b="1" dirty="0" smtClean="0">
                <a:solidFill>
                  <a:schemeClr val="bg1"/>
                </a:solidFill>
                <a:latin typeface="Arial" panose="020B0604020202020204" pitchFamily="34" charset="0"/>
                <a:cs typeface="Arial" panose="020B0604020202020204" pitchFamily="34" charset="0"/>
              </a:rPr>
              <a:t>Individuals Give the Most</a:t>
            </a:r>
            <a:endParaRPr lang="en-US"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295400"/>
            <a:ext cx="8534400" cy="5334000"/>
          </a:xfrm>
        </p:spPr>
        <p:txBody>
          <a:bodyPr>
            <a:normAutofit fontScale="92500" lnSpcReduction="10000"/>
          </a:bodyPr>
          <a:lstStyle/>
          <a:p>
            <a:r>
              <a:rPr lang="en-US" dirty="0" smtClean="0">
                <a:latin typeface="Arial" panose="020B0604020202020204" pitchFamily="34" charset="0"/>
                <a:cs typeface="Arial" panose="020B0604020202020204" pitchFamily="34" charset="0"/>
              </a:rPr>
              <a:t>Individuals are the biggest donors (73% of total gift giving)</a:t>
            </a:r>
          </a:p>
          <a:p>
            <a:r>
              <a:rPr lang="en-US" dirty="0" smtClean="0">
                <a:latin typeface="Arial" panose="020B0604020202020204" pitchFamily="34" charset="0"/>
                <a:cs typeface="Arial" panose="020B0604020202020204" pitchFamily="34" charset="0"/>
              </a:rPr>
              <a:t>88% of households give to charity</a:t>
            </a:r>
          </a:p>
          <a:p>
            <a:r>
              <a:rPr lang="en-US" dirty="0" smtClean="0">
                <a:latin typeface="Arial" panose="020B0604020202020204" pitchFamily="34" charset="0"/>
                <a:cs typeface="Arial" panose="020B0604020202020204" pitchFamily="34" charset="0"/>
              </a:rPr>
              <a:t>The greatest percentage (80%) of high net income households give to educational organizations.</a:t>
            </a:r>
          </a:p>
          <a:p>
            <a:pPr marL="0" indent="0" algn="ctr">
              <a:buNone/>
            </a:pPr>
            <a:r>
              <a:rPr lang="en-US" dirty="0" smtClean="0"/>
              <a:t/>
            </a:r>
            <a:br>
              <a:rPr lang="en-US" dirty="0" smtClean="0"/>
            </a:br>
            <a:r>
              <a:rPr lang="en-US" dirty="0" smtClean="0"/>
              <a:t>MAKE IT EASY TO GIVE!</a:t>
            </a:r>
          </a:p>
          <a:p>
            <a:pPr>
              <a:buNone/>
            </a:pP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endParaRPr lang="en-US" sz="2200" dirty="0" smtClean="0">
              <a:latin typeface="Arial" panose="020B0604020202020204" pitchFamily="34" charset="0"/>
              <a:cs typeface="Arial" panose="020B0604020202020204" pitchFamily="34" charset="0"/>
            </a:endParaRPr>
          </a:p>
          <a:p>
            <a:pPr>
              <a:buNone/>
            </a:pP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(These</a:t>
            </a:r>
            <a:r>
              <a:rPr lang="en-US" sz="1900"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hlinkClick r:id="rId2"/>
              </a:rPr>
              <a:t>statistics </a:t>
            </a:r>
            <a:r>
              <a:rPr lang="en-US" sz="1900" dirty="0" smtClean="0">
                <a:latin typeface="Arial" panose="020B0604020202020204" pitchFamily="34" charset="0"/>
                <a:cs typeface="Arial" panose="020B0604020202020204" pitchFamily="34" charset="0"/>
                <a:hlinkClick r:id="rId2"/>
              </a:rPr>
              <a:t>were compiled </a:t>
            </a:r>
            <a:r>
              <a:rPr lang="en-US" sz="1900" dirty="0">
                <a:latin typeface="Arial" panose="020B0604020202020204" pitchFamily="34" charset="0"/>
                <a:cs typeface="Arial" panose="020B0604020202020204" pitchFamily="34" charset="0"/>
                <a:hlinkClick r:id="rId2"/>
              </a:rPr>
              <a:t>by the National Philanthropic </a:t>
            </a:r>
            <a:r>
              <a:rPr lang="en-US" sz="1900" dirty="0" smtClean="0">
                <a:latin typeface="Arial" panose="020B0604020202020204" pitchFamily="34" charset="0"/>
                <a:cs typeface="Arial" panose="020B0604020202020204" pitchFamily="34" charset="0"/>
                <a:hlinkClick r:id="rId2"/>
              </a:rPr>
              <a:t>Trust</a:t>
            </a:r>
            <a:r>
              <a:rPr lang="en-US" sz="1900" dirty="0" smtClean="0">
                <a:latin typeface="Arial" panose="020B0604020202020204" pitchFamily="34" charset="0"/>
                <a:cs typeface="Arial" panose="020B0604020202020204" pitchFamily="34" charset="0"/>
              </a:rPr>
              <a:t> www.nptrust.org/philanthropic-resources/charitable-giving-statistics)</a:t>
            </a:r>
            <a:endParaRPr lang="en-US" sz="1900" dirty="0">
              <a:latin typeface="Arial" panose="020B0604020202020204" pitchFamily="34" charset="0"/>
              <a:cs typeface="Arial" panose="020B0604020202020204" pitchFamily="34" charset="0"/>
            </a:endParaRPr>
          </a:p>
          <a:p>
            <a:endParaRPr lang="en-US" sz="1900" dirty="0"/>
          </a:p>
        </p:txBody>
      </p:sp>
    </p:spTree>
    <p:extLst>
      <p:ext uri="{BB962C8B-B14F-4D97-AF65-F5344CB8AC3E}">
        <p14:creationId xmlns:p14="http://schemas.microsoft.com/office/powerpoint/2010/main" val="4293485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4F81BD"/>
          </a:solidFill>
        </p:spPr>
        <p:txBody>
          <a:bodyPr/>
          <a:lstStyle/>
          <a:p>
            <a:r>
              <a:rPr lang="en-US" sz="5000" dirty="0" smtClean="0">
                <a:solidFill>
                  <a:schemeClr val="bg1"/>
                </a:solidFill>
                <a:latin typeface="Arial" panose="020B0604020202020204" pitchFamily="34" charset="0"/>
                <a:cs typeface="Arial" panose="020B0604020202020204" pitchFamily="34" charset="0"/>
              </a:rPr>
              <a:t>Easy Ways to Ask</a:t>
            </a:r>
            <a:endParaRPr lang="en-US" sz="5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417637"/>
            <a:ext cx="8229600" cy="4525963"/>
          </a:xfrm>
        </p:spPr>
        <p:txBody>
          <a:bodyPr/>
          <a:lstStyle/>
          <a:p>
            <a:r>
              <a:rPr lang="en-US" b="1" dirty="0" smtClean="0">
                <a:latin typeface="Arial" panose="020B0604020202020204" pitchFamily="34" charset="0"/>
                <a:cs typeface="Arial" panose="020B0604020202020204" pitchFamily="34" charset="0"/>
              </a:rPr>
              <a:t>Publicize Your Wish List</a:t>
            </a:r>
          </a:p>
          <a:p>
            <a:r>
              <a:rPr lang="en-US" dirty="0" smtClean="0">
                <a:latin typeface="Arial" panose="020B0604020202020204" pitchFamily="34" charset="0"/>
                <a:cs typeface="Arial" panose="020B0604020202020204" pitchFamily="34" charset="0"/>
              </a:rPr>
              <a:t>Talk to probable supporters</a:t>
            </a:r>
          </a:p>
          <a:p>
            <a:endParaRPr lang="en-US" dirty="0"/>
          </a:p>
        </p:txBody>
      </p:sp>
      <p:pic>
        <p:nvPicPr>
          <p:cNvPr id="7" name="Picture 6" descr="download.jpg"/>
          <p:cNvPicPr>
            <a:picLocks noChangeAspect="1"/>
          </p:cNvPicPr>
          <p:nvPr/>
        </p:nvPicPr>
        <p:blipFill>
          <a:blip r:embed="rId3" cstate="screen"/>
          <a:stretch>
            <a:fillRect/>
          </a:stretch>
        </p:blipFill>
        <p:spPr>
          <a:xfrm>
            <a:off x="6248400" y="1447800"/>
            <a:ext cx="2571078" cy="682943"/>
          </a:xfrm>
          <a:prstGeom prst="rect">
            <a:avLst/>
          </a:prstGeom>
        </p:spPr>
      </p:pic>
      <p:pic>
        <p:nvPicPr>
          <p:cNvPr id="5" name="Picture 4" descr="my-wish-list-300p (1).jpg"/>
          <p:cNvPicPr>
            <a:picLocks noChangeAspect="1"/>
          </p:cNvPicPr>
          <p:nvPr/>
        </p:nvPicPr>
        <p:blipFill>
          <a:blip r:embed="rId4" cstate="screen"/>
          <a:stretch>
            <a:fillRect/>
          </a:stretch>
        </p:blipFill>
        <p:spPr>
          <a:xfrm>
            <a:off x="2514600" y="3048000"/>
            <a:ext cx="4248054" cy="281787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rgbClr val="4F81BD"/>
          </a:solidFill>
        </p:spPr>
        <p:txBody>
          <a:bodyPr/>
          <a:lstStyle/>
          <a:p>
            <a:r>
              <a:rPr lang="en-US" dirty="0" smtClean="0">
                <a:solidFill>
                  <a:schemeClr val="bg1"/>
                </a:solidFill>
                <a:latin typeface="Arial" panose="020B0604020202020204" pitchFamily="34" charset="0"/>
                <a:cs typeface="Arial" panose="020B0604020202020204" pitchFamily="34" charset="0"/>
              </a:rPr>
              <a:t>How to Make an “ASK”</a:t>
            </a:r>
            <a:endParaRPr lang="en-US"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990600"/>
            <a:ext cx="9144000" cy="4602163"/>
          </a:xfrm>
        </p:spPr>
        <p:txBody>
          <a:bodyPr/>
          <a:lstStyle/>
          <a:p>
            <a:pPr marL="514350" indent="-514350">
              <a:buFont typeface="+mj-lt"/>
              <a:buAutoNum type="arabicPeriod"/>
            </a:pPr>
            <a:r>
              <a:rPr lang="en-US" sz="2800" dirty="0" smtClean="0">
                <a:latin typeface="Arial" panose="020B0604020202020204" pitchFamily="34" charset="0"/>
                <a:cs typeface="Arial" panose="020B0604020202020204" pitchFamily="34" charset="0"/>
              </a:rPr>
              <a:t>Pleasantries </a:t>
            </a:r>
            <a:r>
              <a:rPr lang="en-US" sz="2400" dirty="0" smtClean="0">
                <a:latin typeface="Arial" panose="020B0604020202020204" pitchFamily="34" charset="0"/>
                <a:cs typeface="Arial" panose="020B0604020202020204" pitchFamily="34" charset="0"/>
              </a:rPr>
              <a:t>(family</a:t>
            </a:r>
            <a:r>
              <a:rPr lang="en-US" sz="2400" dirty="0">
                <a:latin typeface="Arial" panose="020B0604020202020204" pitchFamily="34" charset="0"/>
                <a:cs typeface="Arial" panose="020B0604020202020204" pitchFamily="34" charset="0"/>
              </a:rPr>
              <a:t>, work, </a:t>
            </a:r>
            <a:r>
              <a:rPr lang="en-US" sz="2400" dirty="0" smtClean="0">
                <a:latin typeface="Arial" panose="020B0604020202020204" pitchFamily="34" charset="0"/>
                <a:cs typeface="Arial" panose="020B0604020202020204" pitchFamily="34" charset="0"/>
              </a:rPr>
              <a:t>last </a:t>
            </a:r>
            <a:r>
              <a:rPr lang="en-US" sz="2400" dirty="0">
                <a:latin typeface="Arial" panose="020B0604020202020204" pitchFamily="34" charset="0"/>
                <a:cs typeface="Arial" panose="020B0604020202020204" pitchFamily="34" charset="0"/>
              </a:rPr>
              <a:t>time you saw </a:t>
            </a:r>
            <a:r>
              <a:rPr lang="en-US" sz="2400" dirty="0" smtClean="0">
                <a:latin typeface="Arial" panose="020B0604020202020204" pitchFamily="34" charset="0"/>
                <a:cs typeface="Arial" panose="020B0604020202020204" pitchFamily="34" charset="0"/>
              </a:rPr>
              <a:t>each other)</a:t>
            </a:r>
          </a:p>
          <a:p>
            <a:pPr marL="514350" indent="-514350">
              <a:buFont typeface="+mj-lt"/>
              <a:buAutoNum type="arabicPeriod"/>
            </a:pPr>
            <a:r>
              <a:rPr lang="en-US" sz="2800" dirty="0" smtClean="0">
                <a:latin typeface="Arial" panose="020B0604020202020204" pitchFamily="34" charset="0"/>
                <a:cs typeface="Arial" panose="020B0604020202020204" pitchFamily="34" charset="0"/>
              </a:rPr>
              <a:t>Make </a:t>
            </a:r>
            <a:r>
              <a:rPr lang="en-US" sz="2800" dirty="0">
                <a:latin typeface="Arial" panose="020B0604020202020204" pitchFamily="34" charset="0"/>
                <a:cs typeface="Arial" panose="020B0604020202020204" pitchFamily="34" charset="0"/>
              </a:rPr>
              <a:t>a </a:t>
            </a:r>
            <a:r>
              <a:rPr lang="en-US" sz="2800" dirty="0" smtClean="0">
                <a:latin typeface="Arial" panose="020B0604020202020204" pitchFamily="34" charset="0"/>
                <a:cs typeface="Arial" panose="020B0604020202020204" pitchFamily="34" charset="0"/>
              </a:rPr>
              <a:t>transition </a:t>
            </a:r>
            <a:r>
              <a:rPr lang="en-US" sz="2800" dirty="0">
                <a:latin typeface="Arial" panose="020B0604020202020204" pitchFamily="34" charset="0"/>
                <a:cs typeface="Arial" panose="020B0604020202020204" pitchFamily="34" charset="0"/>
              </a:rPr>
              <a:t>so </a:t>
            </a:r>
            <a:r>
              <a:rPr lang="en-US" sz="2800" dirty="0" smtClean="0">
                <a:latin typeface="Arial" panose="020B0604020202020204" pitchFamily="34" charset="0"/>
                <a:cs typeface="Arial" panose="020B0604020202020204" pitchFamily="34" charset="0"/>
              </a:rPr>
              <a:t>they </a:t>
            </a:r>
            <a:r>
              <a:rPr lang="en-US" sz="2800" dirty="0">
                <a:latin typeface="Arial" panose="020B0604020202020204" pitchFamily="34" charset="0"/>
                <a:cs typeface="Arial" panose="020B0604020202020204" pitchFamily="34" charset="0"/>
              </a:rPr>
              <a:t>know the topic has changed to </a:t>
            </a:r>
            <a:r>
              <a:rPr lang="en-US" sz="2800" dirty="0" smtClean="0">
                <a:latin typeface="Arial" panose="020B0604020202020204" pitchFamily="34" charset="0"/>
                <a:cs typeface="Arial" panose="020B0604020202020204" pitchFamily="34" charset="0"/>
              </a:rPr>
              <a:t>something </a:t>
            </a:r>
            <a:r>
              <a:rPr lang="en-US" sz="2800" dirty="0">
                <a:latin typeface="Arial" panose="020B0604020202020204" pitchFamily="34" charset="0"/>
                <a:cs typeface="Arial" panose="020B0604020202020204" pitchFamily="34" charset="0"/>
              </a:rPr>
              <a:t>more </a:t>
            </a:r>
            <a:r>
              <a:rPr lang="en-US" sz="2800" dirty="0" smtClean="0">
                <a:latin typeface="Arial" panose="020B0604020202020204" pitchFamily="34" charset="0"/>
                <a:cs typeface="Arial" panose="020B0604020202020204" pitchFamily="34" charset="0"/>
              </a:rPr>
              <a:t>serious.</a:t>
            </a:r>
          </a:p>
          <a:p>
            <a:pPr marL="514350" indent="-514350">
              <a:buFont typeface="+mj-lt"/>
              <a:buAutoNum type="arabicPeriod"/>
            </a:pPr>
            <a:r>
              <a:rPr lang="en-US" sz="2800" dirty="0" smtClean="0">
                <a:latin typeface="Arial" panose="020B0604020202020204" pitchFamily="34" charset="0"/>
                <a:cs typeface="Arial" panose="020B0604020202020204" pitchFamily="34" charset="0"/>
              </a:rPr>
              <a:t>Make </a:t>
            </a:r>
            <a:r>
              <a:rPr lang="en-US" sz="2800" dirty="0">
                <a:latin typeface="Arial" panose="020B0604020202020204" pitchFamily="34" charset="0"/>
                <a:cs typeface="Arial" panose="020B0604020202020204" pitchFamily="34" charset="0"/>
              </a:rPr>
              <a:t>the connection. Remind the person of the connection that you both have with the </a:t>
            </a:r>
            <a:r>
              <a:rPr lang="en-US" sz="2800" dirty="0" smtClean="0">
                <a:latin typeface="Arial" panose="020B0604020202020204" pitchFamily="34" charset="0"/>
                <a:cs typeface="Arial" panose="020B0604020202020204" pitchFamily="34" charset="0"/>
              </a:rPr>
              <a:t>library.</a:t>
            </a:r>
          </a:p>
          <a:p>
            <a:pPr marL="514350" indent="-514350">
              <a:buFont typeface="+mj-lt"/>
              <a:buAutoNum type="arabicPeriod"/>
            </a:pPr>
            <a:r>
              <a:rPr lang="en-US" sz="2800" dirty="0" smtClean="0">
                <a:latin typeface="Arial" panose="020B0604020202020204" pitchFamily="34" charset="0"/>
                <a:cs typeface="Arial" panose="020B0604020202020204" pitchFamily="34" charset="0"/>
              </a:rPr>
              <a:t>Appeal to their emotions. Why is the library vital? Use </a:t>
            </a:r>
            <a:r>
              <a:rPr lang="en-US" sz="2800" dirty="0">
                <a:latin typeface="Arial" panose="020B0604020202020204" pitchFamily="34" charset="0"/>
                <a:cs typeface="Arial" panose="020B0604020202020204" pitchFamily="34" charset="0"/>
              </a:rPr>
              <a:t>warm fuzzy stories of who </a:t>
            </a:r>
            <a:r>
              <a:rPr lang="en-US" sz="2800" dirty="0" smtClean="0">
                <a:latin typeface="Arial" panose="020B0604020202020204" pitchFamily="34" charset="0"/>
                <a:cs typeface="Arial" panose="020B0604020202020204" pitchFamily="34" charset="0"/>
              </a:rPr>
              <a:t>has been helped </a:t>
            </a:r>
            <a:r>
              <a:rPr lang="en-US" sz="2800" dirty="0">
                <a:latin typeface="Arial" panose="020B0604020202020204" pitchFamily="34" charset="0"/>
                <a:cs typeface="Arial" panose="020B0604020202020204" pitchFamily="34" charset="0"/>
              </a:rPr>
              <a:t>or tap into their personal memories of the </a:t>
            </a:r>
            <a:r>
              <a:rPr lang="en-US" sz="2800" dirty="0" smtClean="0">
                <a:latin typeface="Arial" panose="020B0604020202020204" pitchFamily="34" charset="0"/>
                <a:cs typeface="Arial" panose="020B0604020202020204" pitchFamily="34" charset="0"/>
              </a:rPr>
              <a:t>library.</a:t>
            </a:r>
          </a:p>
          <a:p>
            <a:pPr marL="514350" indent="-514350">
              <a:buFont typeface="+mj-lt"/>
              <a:buAutoNum type="arabicPeriod"/>
            </a:pPr>
            <a:r>
              <a:rPr lang="en-US" sz="2800" dirty="0" smtClean="0">
                <a:latin typeface="Arial" panose="020B0604020202020204" pitchFamily="34" charset="0"/>
                <a:cs typeface="Arial" panose="020B0604020202020204" pitchFamily="34" charset="0"/>
              </a:rPr>
              <a:t>Tell them the specific need. </a:t>
            </a:r>
            <a:r>
              <a:rPr lang="en-US" sz="2800" dirty="0">
                <a:latin typeface="Arial" panose="020B0604020202020204" pitchFamily="34" charset="0"/>
                <a:cs typeface="Arial" panose="020B0604020202020204" pitchFamily="34" charset="0"/>
              </a:rPr>
              <a:t>This is the background for your </a:t>
            </a:r>
            <a:r>
              <a:rPr lang="en-US" sz="2800" dirty="0" smtClean="0">
                <a:latin typeface="Arial" panose="020B0604020202020204" pitchFamily="34" charset="0"/>
                <a:cs typeface="Arial" panose="020B0604020202020204" pitchFamily="34" charset="0"/>
              </a:rPr>
              <a:t>ask.</a:t>
            </a:r>
          </a:p>
          <a:p>
            <a:pPr marL="514350" indent="-514350">
              <a:buFont typeface="+mj-lt"/>
              <a:buAutoNum type="arabicPeriod"/>
            </a:pPr>
            <a:r>
              <a:rPr lang="en-US" sz="2800" dirty="0" smtClean="0">
                <a:latin typeface="Arial" panose="020B0604020202020204" pitchFamily="34" charset="0"/>
                <a:cs typeface="Arial" panose="020B0604020202020204" pitchFamily="34" charset="0"/>
              </a:rPr>
              <a:t>Make </a:t>
            </a:r>
            <a:r>
              <a:rPr lang="en-US" sz="2800" dirty="0">
                <a:latin typeface="Arial" panose="020B0604020202020204" pitchFamily="34" charset="0"/>
                <a:cs typeface="Arial" panose="020B0604020202020204" pitchFamily="34" charset="0"/>
              </a:rPr>
              <a:t>the "ask." Remember to make it a question, </a:t>
            </a:r>
            <a:r>
              <a:rPr lang="en-US" sz="2800" dirty="0" smtClean="0">
                <a:latin typeface="Arial" panose="020B0604020202020204" pitchFamily="34" charset="0"/>
                <a:cs typeface="Arial" panose="020B0604020202020204" pitchFamily="34" charset="0"/>
              </a:rPr>
              <a:t>and </a:t>
            </a:r>
            <a:r>
              <a:rPr lang="en-US" sz="2800" dirty="0">
                <a:latin typeface="Arial" panose="020B0604020202020204" pitchFamily="34" charset="0"/>
                <a:cs typeface="Arial" panose="020B0604020202020204" pitchFamily="34" charset="0"/>
              </a:rPr>
              <a:t>ask for something concrete and specific.</a:t>
            </a:r>
          </a:p>
        </p:txBody>
      </p:sp>
    </p:spTree>
    <p:extLst>
      <p:ext uri="{BB962C8B-B14F-4D97-AF65-F5344CB8AC3E}">
        <p14:creationId xmlns:p14="http://schemas.microsoft.com/office/powerpoint/2010/main" val="3058686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chemeClr val="accent1"/>
          </a:solidFill>
        </p:spPr>
        <p:txBody>
          <a:bodyPr>
            <a:normAutofit fontScale="90000"/>
          </a:bodyPr>
          <a:lstStyle/>
          <a:p>
            <a:r>
              <a:rPr lang="en-US" b="1" dirty="0" smtClean="0">
                <a:solidFill>
                  <a:schemeClr val="bg1"/>
                </a:solidFill>
                <a:latin typeface="Arial" panose="020B0604020202020204" pitchFamily="34" charset="0"/>
                <a:cs typeface="Arial" panose="020B0604020202020204" pitchFamily="34" charset="0"/>
              </a:rPr>
              <a:t/>
            </a:r>
            <a:br>
              <a:rPr lang="en-US" b="1" dirty="0" smtClean="0">
                <a:solidFill>
                  <a:schemeClr val="bg1"/>
                </a:solidFill>
                <a:latin typeface="Arial" panose="020B0604020202020204" pitchFamily="34" charset="0"/>
                <a:cs typeface="Arial" panose="020B0604020202020204" pitchFamily="34" charset="0"/>
              </a:rPr>
            </a:br>
            <a:r>
              <a:rPr lang="en-US" b="1" dirty="0" smtClean="0">
                <a:solidFill>
                  <a:schemeClr val="bg1"/>
                </a:solidFill>
                <a:latin typeface="Arial" panose="020B0604020202020204" pitchFamily="34" charset="0"/>
                <a:cs typeface="Arial" panose="020B0604020202020204" pitchFamily="34" charset="0"/>
              </a:rPr>
              <a:t>Engage Your Super Supporters</a:t>
            </a:r>
            <a:br>
              <a:rPr lang="en-US" b="1" dirty="0" smtClean="0">
                <a:solidFill>
                  <a:schemeClr val="bg1"/>
                </a:solidFill>
                <a:latin typeface="Arial" panose="020B0604020202020204" pitchFamily="34" charset="0"/>
                <a:cs typeface="Arial" panose="020B0604020202020204" pitchFamily="34" charset="0"/>
              </a:rPr>
            </a:br>
            <a:endParaRPr lang="en-US"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200" y="1219200"/>
            <a:ext cx="8915400" cy="5486400"/>
          </a:xfrm>
        </p:spPr>
        <p:txBody>
          <a:bodyPr>
            <a:noAutofit/>
          </a:bodyPr>
          <a:lstStyle/>
          <a:p>
            <a:pPr>
              <a:buNone/>
            </a:pPr>
            <a:r>
              <a:rPr lang="en-US" sz="2200" dirty="0" smtClean="0"/>
              <a:t>Each super supporter makes the commitment to raise a certain amount. </a:t>
            </a:r>
          </a:p>
          <a:p>
            <a:pPr>
              <a:buNone/>
            </a:pPr>
            <a:r>
              <a:rPr lang="en-US" sz="2200" b="1" dirty="0" smtClean="0"/>
              <a:t>Easy ways to raise $1,000:</a:t>
            </a:r>
          </a:p>
          <a:p>
            <a:r>
              <a:rPr lang="en-US" sz="2200" dirty="0" smtClean="0"/>
              <a:t>They ask 10 people to donate $100.</a:t>
            </a:r>
          </a:p>
          <a:p>
            <a:r>
              <a:rPr lang="en-US" sz="2200" dirty="0" smtClean="0"/>
              <a:t>They donate the entire $1,000 themselves—no added work involved.</a:t>
            </a:r>
          </a:p>
          <a:p>
            <a:r>
              <a:rPr lang="en-US" sz="2200" dirty="0" smtClean="0"/>
              <a:t>They throw dinner parties, and have their guests return the favor. The money multiplies as each guest hosts: For the first party, $25 × 12 guests = $300; three guests have a party, $25 × (12 x 3) = $900; two of their guests have parties, $25 × (12 x 6) = $1,800. Total raised is= $3,000.</a:t>
            </a:r>
          </a:p>
          <a:p>
            <a:r>
              <a:rPr lang="en-US" sz="2200" dirty="0" smtClean="0"/>
              <a:t>Have supporters bring their lunches to work for a week and donate the money saved. They can ask friends to do the same.</a:t>
            </a:r>
          </a:p>
          <a:p>
            <a:r>
              <a:rPr lang="en-US" sz="2200" dirty="0" smtClean="0"/>
              <a:t>The Payson (AZ) Public Library has a Book Wish Tree  they keep up all year, adding needed book titles. </a:t>
            </a:r>
          </a:p>
          <a:p>
            <a:r>
              <a:rPr lang="en-US" sz="2200" dirty="0" smtClean="0"/>
              <a:t>Buy-a-Book Fund. Friends and trustees can ask everyone they know to donate the cost of one book, $25. Include a bookplate that donors can fill out themselves.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10600" cy="4525963"/>
          </a:xfrm>
        </p:spPr>
        <p:txBody>
          <a:bodyPr>
            <a:normAutofit lnSpcReduction="10000"/>
          </a:bodyPr>
          <a:lstStyle/>
          <a:p>
            <a:pPr fontAlgn="base"/>
            <a:r>
              <a:rPr lang="en-US" dirty="0">
                <a:latin typeface="Arial" panose="020B0604020202020204" pitchFamily="34" charset="0"/>
                <a:cs typeface="Arial" panose="020B0604020202020204" pitchFamily="34" charset="0"/>
              </a:rPr>
              <a:t>Focus library fundraising efforts with a clear path to success</a:t>
            </a:r>
          </a:p>
          <a:p>
            <a:pPr fontAlgn="base"/>
            <a:r>
              <a:rPr lang="en-US" dirty="0" smtClean="0">
                <a:latin typeface="Arial" panose="020B0604020202020204" pitchFamily="34" charset="0"/>
                <a:cs typeface="Arial" panose="020B0604020202020204" pitchFamily="34" charset="0"/>
              </a:rPr>
              <a:t>Use quick </a:t>
            </a:r>
            <a:r>
              <a:rPr lang="en-US" dirty="0">
                <a:latin typeface="Arial" panose="020B0604020202020204" pitchFamily="34" charset="0"/>
                <a:cs typeface="Arial" panose="020B0604020202020204" pitchFamily="34" charset="0"/>
              </a:rPr>
              <a:t>and easy fundraising ideas </a:t>
            </a:r>
            <a:r>
              <a:rPr lang="en-US" dirty="0" smtClean="0">
                <a:latin typeface="Arial" panose="020B0604020202020204" pitchFamily="34" charset="0"/>
                <a:cs typeface="Arial" panose="020B0604020202020204" pitchFamily="34" charset="0"/>
              </a:rPr>
              <a:t>immediately</a:t>
            </a:r>
            <a:endParaRPr lang="en-US" dirty="0">
              <a:latin typeface="Arial" panose="020B0604020202020204" pitchFamily="34" charset="0"/>
              <a:cs typeface="Arial" panose="020B0604020202020204" pitchFamily="34" charset="0"/>
            </a:endParaRPr>
          </a:p>
          <a:p>
            <a:pPr fontAlgn="base"/>
            <a:r>
              <a:rPr lang="en-US" dirty="0">
                <a:latin typeface="Arial" panose="020B0604020202020204" pitchFamily="34" charset="0"/>
                <a:cs typeface="Arial" panose="020B0604020202020204" pitchFamily="34" charset="0"/>
              </a:rPr>
              <a:t>Identify resources, methods, and models for easy fundraising</a:t>
            </a:r>
          </a:p>
          <a:p>
            <a:pPr fontAlgn="base"/>
            <a:r>
              <a:rPr lang="en-US" dirty="0">
                <a:latin typeface="Arial" panose="020B0604020202020204" pitchFamily="34" charset="0"/>
                <a:cs typeface="Arial" panose="020B0604020202020204" pitchFamily="34" charset="0"/>
              </a:rPr>
              <a:t>Make the “ask” to the right audience</a:t>
            </a:r>
          </a:p>
          <a:p>
            <a:pPr fontAlgn="base"/>
            <a:r>
              <a:rPr lang="en-US" dirty="0" smtClean="0">
                <a:latin typeface="Arial" panose="020B0604020202020204" pitchFamily="34" charset="0"/>
                <a:cs typeface="Arial" panose="020B0604020202020204" pitchFamily="34" charset="0"/>
              </a:rPr>
              <a:t>Gain </a:t>
            </a:r>
            <a:r>
              <a:rPr lang="en-US" dirty="0">
                <a:latin typeface="Arial" panose="020B0604020202020204" pitchFamily="34" charset="0"/>
                <a:cs typeface="Arial" panose="020B0604020202020204" pitchFamily="34" charset="0"/>
              </a:rPr>
              <a:t>community support and promote the library through fundraising efforts</a:t>
            </a:r>
          </a:p>
          <a:p>
            <a:endParaRPr lang="en-US" dirty="0"/>
          </a:p>
        </p:txBody>
      </p:sp>
      <p:sp>
        <p:nvSpPr>
          <p:cNvPr id="4" name="Title 1"/>
          <p:cNvSpPr txBox="1">
            <a:spLocks/>
          </p:cNvSpPr>
          <p:nvPr/>
        </p:nvSpPr>
        <p:spPr>
          <a:xfrm>
            <a:off x="0" y="0"/>
            <a:ext cx="9144000" cy="1376363"/>
          </a:xfrm>
          <a:prstGeom prst="rect">
            <a:avLst/>
          </a:prstGeom>
          <a:solidFill>
            <a:schemeClr val="accent1"/>
          </a:solidFill>
        </p:spPr>
        <p:txBody>
          <a:bodyPr lIns="91437" tIns="45717" rIns="91437" bIns="45717" anchor="ctr"/>
          <a:lstStyle/>
          <a:p>
            <a:pPr algn="ctr" fontAlgn="auto">
              <a:spcAft>
                <a:spcPts val="0"/>
              </a:spcAft>
              <a:defRPr/>
            </a:pPr>
            <a:r>
              <a:rPr lang="en-US" sz="5000" b="1" dirty="0" smtClean="0">
                <a:solidFill>
                  <a:schemeClr val="bg1"/>
                </a:solidFill>
                <a:latin typeface="Arial" panose="020B0604020202020204" pitchFamily="34" charset="0"/>
                <a:ea typeface="+mj-ea"/>
                <a:cs typeface="Arial" panose="020B0604020202020204" pitchFamily="34" charset="0"/>
              </a:rPr>
              <a:t>You’ll be ready to:</a:t>
            </a:r>
            <a:endParaRPr lang="en-US" sz="5000"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4239094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https://encrypted-tbn2.gstatic.com/images?q=tbn:ANd9GcRugCdUt4UTqcwUTOa5-s-isER9hOuDR8LvClmtd9YFKg4wje9V"/>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3010036"/>
            <a:ext cx="3200400" cy="3356431"/>
          </a:xfrm>
          <a:prstGeom prst="rect">
            <a:avLst/>
          </a:prstGeom>
          <a:noFill/>
        </p:spPr>
      </p:pic>
      <p:sp>
        <p:nvSpPr>
          <p:cNvPr id="2" name="Title 1"/>
          <p:cNvSpPr>
            <a:spLocks noGrp="1"/>
          </p:cNvSpPr>
          <p:nvPr>
            <p:ph type="title"/>
          </p:nvPr>
        </p:nvSpPr>
        <p:spPr>
          <a:xfrm>
            <a:off x="0" y="0"/>
            <a:ext cx="9144000" cy="1143000"/>
          </a:xfrm>
          <a:solidFill>
            <a:schemeClr val="accent1"/>
          </a:solidFill>
        </p:spPr>
        <p:txBody>
          <a:bodyPr/>
          <a:lstStyle/>
          <a:p>
            <a:r>
              <a:rPr lang="en-US" b="1" dirty="0" smtClean="0">
                <a:solidFill>
                  <a:schemeClr val="bg1"/>
                </a:solidFill>
                <a:latin typeface="Arial" panose="020B0604020202020204" pitchFamily="34" charset="0"/>
                <a:cs typeface="Arial" panose="020B0604020202020204" pitchFamily="34" charset="0"/>
              </a:rPr>
              <a:t>Fundraising Activities</a:t>
            </a:r>
            <a:endParaRPr lang="en-US"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491752"/>
            <a:ext cx="7548563" cy="4525963"/>
          </a:xfrm>
        </p:spPr>
        <p:txBody>
          <a:bodyPr/>
          <a:lstStyle/>
          <a:p>
            <a:pPr marL="0" indent="0">
              <a:buNone/>
            </a:pPr>
            <a:r>
              <a:rPr lang="en-US" dirty="0" smtClean="0">
                <a:latin typeface="Arial" panose="020B0604020202020204" pitchFamily="34" charset="0"/>
                <a:cs typeface="Arial" panose="020B0604020202020204" pitchFamily="34" charset="0"/>
              </a:rPr>
              <a:t>What have you tried?</a:t>
            </a:r>
          </a:p>
          <a:p>
            <a:pPr lvl="1"/>
            <a:r>
              <a:rPr lang="en-US" dirty="0" smtClean="0">
                <a:latin typeface="Arial" panose="020B0604020202020204" pitchFamily="34" charset="0"/>
                <a:cs typeface="Arial" panose="020B0604020202020204" pitchFamily="34" charset="0"/>
              </a:rPr>
              <a:t>Sales, raffles, events, non-events, social media, sponsorships, wish lists</a:t>
            </a:r>
          </a:p>
          <a:p>
            <a:pPr lvl="1"/>
            <a:r>
              <a:rPr lang="en-US" dirty="0" smtClean="0">
                <a:latin typeface="Arial" panose="020B0604020202020204" pitchFamily="34" charset="0"/>
                <a:cs typeface="Arial" panose="020B0604020202020204" pitchFamily="34" charset="0"/>
              </a:rPr>
              <a:t>Annual fund, planned giving</a:t>
            </a:r>
            <a:endParaRPr lang="en-US" dirty="0">
              <a:latin typeface="Arial" panose="020B0604020202020204" pitchFamily="34" charset="0"/>
              <a:cs typeface="Arial" panose="020B0604020202020204" pitchFamily="34" charset="0"/>
            </a:endParaRPr>
          </a:p>
        </p:txBody>
      </p:sp>
      <p:pic>
        <p:nvPicPr>
          <p:cNvPr id="8" name="Picture 2" descr="https://encrypted-tbn3.gstatic.com/images?q=tbn:ANd9GcTj1dl70wc1cuEAvydUuZ5Z6htjiRCm-jDKzlewu6u46NT8q5ll"/>
          <p:cNvPicPr>
            <a:picLocks noChangeAspect="1" noChangeArrowheads="1"/>
          </p:cNvPicPr>
          <p:nvPr/>
        </p:nvPicPr>
        <p:blipFill>
          <a:blip r:embed="rId4" cstate="screen"/>
          <a:srcRect/>
          <a:stretch>
            <a:fillRect/>
          </a:stretch>
        </p:blipFill>
        <p:spPr bwMode="auto">
          <a:xfrm>
            <a:off x="2276475" y="3692888"/>
            <a:ext cx="2295525" cy="19907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http://4.bp.blogspot.com/-XxFi2qARtSQ/T2fvnbD_a2I/AAAAAAAAB1E/ceehXynSDTw/s1600/Raffle+ticket+-+front+&amp;+back.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1200" y="0"/>
            <a:ext cx="3352800" cy="2011680"/>
          </a:xfrm>
          <a:prstGeom prst="rect">
            <a:avLst/>
          </a:prstGeom>
          <a:noFill/>
        </p:spPr>
      </p:pic>
      <p:sp>
        <p:nvSpPr>
          <p:cNvPr id="2" name="Title 1"/>
          <p:cNvSpPr>
            <a:spLocks noGrp="1"/>
          </p:cNvSpPr>
          <p:nvPr>
            <p:ph type="title"/>
          </p:nvPr>
        </p:nvSpPr>
        <p:spPr>
          <a:xfrm>
            <a:off x="0" y="0"/>
            <a:ext cx="5791200" cy="1143000"/>
          </a:xfrm>
          <a:solidFill>
            <a:schemeClr val="accent1"/>
          </a:solidFill>
        </p:spPr>
        <p:txBody>
          <a:bodyPr/>
          <a:lstStyle/>
          <a:p>
            <a:r>
              <a:rPr lang="en-US" b="1" dirty="0" smtClean="0">
                <a:solidFill>
                  <a:schemeClr val="bg1"/>
                </a:solidFill>
              </a:rPr>
              <a:t>Raffles</a:t>
            </a:r>
            <a:endParaRPr lang="en-US" b="1" dirty="0">
              <a:solidFill>
                <a:schemeClr val="bg1"/>
              </a:solidFill>
            </a:endParaRPr>
          </a:p>
        </p:txBody>
      </p:sp>
      <p:sp>
        <p:nvSpPr>
          <p:cNvPr id="3" name="Content Placeholder 2"/>
          <p:cNvSpPr>
            <a:spLocks noGrp="1"/>
          </p:cNvSpPr>
          <p:nvPr>
            <p:ph idx="1"/>
          </p:nvPr>
        </p:nvSpPr>
        <p:spPr>
          <a:xfrm>
            <a:off x="76200" y="1524000"/>
            <a:ext cx="8839200" cy="5257800"/>
          </a:xfrm>
        </p:spPr>
        <p:txBody>
          <a:bodyPr>
            <a:noAutofit/>
          </a:bodyPr>
          <a:lstStyle/>
          <a:p>
            <a:r>
              <a:rPr lang="en-US" sz="2200" b="1" dirty="0" smtClean="0">
                <a:latin typeface="Arial" panose="020B0604020202020204" pitchFamily="34" charset="0"/>
                <a:cs typeface="Arial" panose="020B0604020202020204" pitchFamily="34" charset="0"/>
              </a:rPr>
              <a:t>Technology Raffles</a:t>
            </a:r>
          </a:p>
          <a:p>
            <a:pPr marL="457200" lvl="1" indent="0">
              <a:buNone/>
            </a:pPr>
            <a:r>
              <a:rPr lang="en-US" sz="2200" dirty="0">
                <a:latin typeface="Arial" panose="020B0604020202020204" pitchFamily="34" charset="0"/>
                <a:cs typeface="Arial" panose="020B0604020202020204" pitchFamily="34" charset="0"/>
              </a:rPr>
              <a:t>S</a:t>
            </a:r>
            <a:r>
              <a:rPr lang="en-US" sz="2200" dirty="0" smtClean="0">
                <a:latin typeface="Arial" panose="020B0604020202020204" pitchFamily="34" charset="0"/>
                <a:cs typeface="Arial" panose="020B0604020202020204" pitchFamily="34" charset="0"/>
              </a:rPr>
              <a:t>ell enough tickets to cover the cost of the items and make money. For example, sell 250 tickets for $10, purchase an iPad, and you can make a few thousand dollars.</a:t>
            </a:r>
          </a:p>
          <a:p>
            <a:r>
              <a:rPr lang="en-US" sz="2200" b="1" dirty="0" smtClean="0">
                <a:latin typeface="Arial" panose="020B0604020202020204" pitchFamily="34" charset="0"/>
                <a:cs typeface="Arial" panose="020B0604020202020204" pitchFamily="34" charset="0"/>
              </a:rPr>
              <a:t>Gift Basket Raffles</a:t>
            </a:r>
            <a:r>
              <a:rPr lang="en-US" sz="2200" dirty="0" smtClean="0">
                <a:latin typeface="Arial" panose="020B0604020202020204" pitchFamily="34" charset="0"/>
                <a:cs typeface="Arial" panose="020B0604020202020204" pitchFamily="34" charset="0"/>
              </a:rPr>
              <a:t> -fun for trustees and Friends to help out. Themed baskets (cooking, sports, movie time, chocolate lovers, family fun, knitting, etc.) filled with donated items from local stores, restaurants. Display the baskets in the library, and sell tickets to win. This also generates visits to the library as well as excitement when the drawings are held.</a:t>
            </a:r>
          </a:p>
          <a:p>
            <a:r>
              <a:rPr lang="en-US" sz="2200" b="1" dirty="0" smtClean="0">
                <a:latin typeface="Arial" panose="020B0604020202020204" pitchFamily="34" charset="0"/>
                <a:cs typeface="Arial" panose="020B0604020202020204" pitchFamily="34" charset="0"/>
              </a:rPr>
              <a:t>Wine Pull. </a:t>
            </a:r>
            <a:r>
              <a:rPr lang="en-US" sz="2200" dirty="0" smtClean="0">
                <a:latin typeface="Arial" panose="020B0604020202020204" pitchFamily="34" charset="0"/>
                <a:cs typeface="Arial" panose="020B0604020202020204" pitchFamily="34" charset="0"/>
              </a:rPr>
              <a:t>People pay $10 to reach in a box and pull out a number. Each number corresponds to a bottle of wine. If the wine is donated, this is easy money and a quick fundraiser you can do with another event. People are apt to give if they will get some kind of prize. This could be done with items other than wine. </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accent1"/>
          </a:solidFill>
        </p:spPr>
        <p:txBody>
          <a:bodyPr>
            <a:normAutofit/>
          </a:bodyPr>
          <a:lstStyle/>
          <a:p>
            <a:r>
              <a:rPr lang="en-US" b="1" dirty="0" smtClean="0">
                <a:solidFill>
                  <a:schemeClr val="bg1"/>
                </a:solidFill>
                <a:latin typeface="Arial" panose="020B0604020202020204" pitchFamily="34" charset="0"/>
                <a:cs typeface="Arial" panose="020B0604020202020204" pitchFamily="34" charset="0"/>
              </a:rPr>
              <a:t>Quick Online Fundraising</a:t>
            </a:r>
            <a:endParaRPr lang="en-US"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r>
              <a:rPr lang="en-US" b="1" dirty="0" err="1" smtClean="0">
                <a:latin typeface="Arial" panose="020B0604020202020204" pitchFamily="34" charset="0"/>
                <a:cs typeface="Arial" panose="020B0604020202020204" pitchFamily="34" charset="0"/>
              </a:rPr>
              <a:t>eScrip</a:t>
            </a:r>
            <a:r>
              <a:rPr lang="en-US" b="1" dirty="0" smtClean="0">
                <a:latin typeface="Arial" panose="020B0604020202020204" pitchFamily="34" charset="0"/>
                <a:cs typeface="Arial" panose="020B0604020202020204" pitchFamily="34" charset="0"/>
              </a:rPr>
              <a:t> and Gift Cards</a:t>
            </a:r>
          </a:p>
          <a:p>
            <a:r>
              <a:rPr lang="en-US" b="1" dirty="0" smtClean="0">
                <a:latin typeface="Arial" panose="020B0604020202020204" pitchFamily="34" charset="0"/>
                <a:cs typeface="Arial" panose="020B0604020202020204" pitchFamily="34" charset="0"/>
              </a:rPr>
              <a:t>Donate Now button</a:t>
            </a:r>
          </a:p>
          <a:p>
            <a:r>
              <a:rPr lang="en-US" b="1" dirty="0" smtClean="0">
                <a:latin typeface="Arial" panose="020B0604020202020204" pitchFamily="34" charset="0"/>
                <a:cs typeface="Arial" panose="020B0604020202020204" pitchFamily="34" charset="0"/>
              </a:rPr>
              <a:t>Amazon Wish Lists, Purchases, </a:t>
            </a:r>
            <a:r>
              <a:rPr lang="en-US" b="1" dirty="0" err="1" smtClean="0">
                <a:latin typeface="Arial" panose="020B0604020202020204" pitchFamily="34" charset="0"/>
                <a:cs typeface="Arial" panose="020B0604020202020204" pitchFamily="34" charset="0"/>
              </a:rPr>
              <a:t>AmazonSmile</a:t>
            </a:r>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Crowdfunding</a:t>
            </a:r>
          </a:p>
          <a:p>
            <a:pPr lvl="1"/>
            <a:r>
              <a:rPr lang="en-US" dirty="0">
                <a:latin typeface="Arial" panose="020B0604020202020204" pitchFamily="34" charset="0"/>
                <a:cs typeface="Arial" panose="020B0604020202020204" pitchFamily="34" charset="0"/>
                <a:hlinkClick r:id="rId3"/>
              </a:rPr>
              <a:t>Kickstarter</a:t>
            </a:r>
            <a:endParaRPr lang="en-US" dirty="0">
              <a:latin typeface="Arial" panose="020B0604020202020204" pitchFamily="34" charset="0"/>
              <a:cs typeface="Arial" panose="020B0604020202020204" pitchFamily="34" charset="0"/>
            </a:endParaRPr>
          </a:p>
          <a:p>
            <a:pPr lvl="1"/>
            <a:r>
              <a:rPr lang="en-US" dirty="0" err="1">
                <a:latin typeface="Arial" panose="020B0604020202020204" pitchFamily="34" charset="0"/>
                <a:cs typeface="Arial" panose="020B0604020202020204" pitchFamily="34" charset="0"/>
                <a:hlinkClick r:id="rId4"/>
              </a:rPr>
              <a:t>Fundly</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hlinkClick r:id="rId5"/>
              </a:rPr>
              <a:t>Indiegogo</a:t>
            </a:r>
            <a:endParaRPr lang="en-US" dirty="0">
              <a:latin typeface="Arial" panose="020B0604020202020204" pitchFamily="34" charset="0"/>
              <a:cs typeface="Arial" panose="020B0604020202020204" pitchFamily="34" charset="0"/>
            </a:endParaRPr>
          </a:p>
          <a:p>
            <a:pPr lvl="1"/>
            <a:r>
              <a:rPr lang="en-US" dirty="0" err="1">
                <a:latin typeface="Arial" panose="020B0604020202020204" pitchFamily="34" charset="0"/>
                <a:cs typeface="Arial" panose="020B0604020202020204" pitchFamily="34" charset="0"/>
                <a:hlinkClick r:id="rId6"/>
              </a:rPr>
              <a:t>CauseVox</a:t>
            </a:r>
            <a:endParaRPr lang="en-US" dirty="0">
              <a:latin typeface="Arial" panose="020B0604020202020204" pitchFamily="34" charset="0"/>
              <a:cs typeface="Arial" panose="020B0604020202020204" pitchFamily="34" charset="0"/>
            </a:endParaRPr>
          </a:p>
          <a:p>
            <a:pPr lvl="1"/>
            <a:r>
              <a:rPr lang="en-US" dirty="0" err="1">
                <a:latin typeface="Arial" panose="020B0604020202020204" pitchFamily="34" charset="0"/>
                <a:cs typeface="Arial" panose="020B0604020202020204" pitchFamily="34" charset="0"/>
                <a:hlinkClick r:id="rId7"/>
              </a:rPr>
              <a:t>DonorsChoose</a:t>
            </a:r>
            <a:endParaRPr lang="en-US" dirty="0">
              <a:latin typeface="Arial" panose="020B0604020202020204" pitchFamily="34" charset="0"/>
              <a:cs typeface="Arial" panose="020B0604020202020204" pitchFamily="34" charset="0"/>
            </a:endParaRPr>
          </a:p>
          <a:p>
            <a:pPr lvl="1"/>
            <a:endParaRPr lang="en-US" b="1" dirty="0" smtClean="0">
              <a:latin typeface="Arial" panose="020B0604020202020204" pitchFamily="34" charset="0"/>
              <a:cs typeface="Arial" panose="020B0604020202020204" pitchFamily="34" charset="0"/>
            </a:endParaRPr>
          </a:p>
          <a:p>
            <a:endParaRPr lang="en-US" b="1" dirty="0" smtClean="0"/>
          </a:p>
          <a:p>
            <a:endParaRPr lang="en-US" dirty="0"/>
          </a:p>
        </p:txBody>
      </p:sp>
      <p:pic>
        <p:nvPicPr>
          <p:cNvPr id="4" name="Picture 3" descr="kickstarter.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33800" y="3161638"/>
            <a:ext cx="5105400" cy="3162941"/>
          </a:xfrm>
          <a:prstGeom prst="rect">
            <a:avLst/>
          </a:prstGeom>
        </p:spPr>
      </p:pic>
      <p:pic>
        <p:nvPicPr>
          <p:cNvPr id="6" name="Picture 5"/>
          <p:cNvPicPr>
            <a:picLocks noChangeAspect="1"/>
          </p:cNvPicPr>
          <p:nvPr/>
        </p:nvPicPr>
        <p:blipFill>
          <a:blip r:embed="rId9"/>
          <a:stretch>
            <a:fillRect/>
          </a:stretch>
        </p:blipFill>
        <p:spPr>
          <a:xfrm>
            <a:off x="6591300" y="1173480"/>
            <a:ext cx="2095500" cy="10382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a:solidFill>
            <a:schemeClr val="accent1"/>
          </a:solidFill>
        </p:spPr>
        <p:txBody>
          <a:bodyPr>
            <a:noAutofit/>
          </a:bodyPr>
          <a:lstStyle/>
          <a:p>
            <a:pPr algn="l"/>
            <a:r>
              <a:rPr lang="en-US" sz="3500" b="1" dirty="0" smtClean="0">
                <a:solidFill>
                  <a:schemeClr val="bg1"/>
                </a:solidFill>
                <a:latin typeface="Arial" panose="020B0604020202020204" pitchFamily="34" charset="0"/>
                <a:cs typeface="Arial" panose="020B0604020202020204" pitchFamily="34" charset="0"/>
              </a:rPr>
              <a:t/>
            </a:r>
            <a:br>
              <a:rPr lang="en-US" sz="3500" b="1" dirty="0" smtClean="0">
                <a:solidFill>
                  <a:schemeClr val="bg1"/>
                </a:solidFill>
                <a:latin typeface="Arial" panose="020B0604020202020204" pitchFamily="34" charset="0"/>
                <a:cs typeface="Arial" panose="020B0604020202020204" pitchFamily="34" charset="0"/>
              </a:rPr>
            </a:br>
            <a:r>
              <a:rPr lang="en-US" sz="3500" b="1" dirty="0" err="1" smtClean="0">
                <a:solidFill>
                  <a:schemeClr val="bg1"/>
                </a:solidFill>
                <a:latin typeface="Arial" panose="020B0604020202020204" pitchFamily="34" charset="0"/>
                <a:cs typeface="Arial" panose="020B0604020202020204" pitchFamily="34" charset="0"/>
              </a:rPr>
              <a:t>FUNdraising</a:t>
            </a:r>
            <a:r>
              <a:rPr lang="en-US" sz="3500" b="1" dirty="0" smtClean="0">
                <a:solidFill>
                  <a:schemeClr val="bg1"/>
                </a:solidFill>
                <a:latin typeface="Arial" panose="020B0604020202020204" pitchFamily="34" charset="0"/>
                <a:cs typeface="Arial" panose="020B0604020202020204" pitchFamily="34" charset="0"/>
              </a:rPr>
              <a:t> Auctions &amp; Events</a:t>
            </a:r>
            <a:br>
              <a:rPr lang="en-US" sz="3500" b="1" dirty="0" smtClean="0">
                <a:solidFill>
                  <a:schemeClr val="bg1"/>
                </a:solidFill>
                <a:latin typeface="Arial" panose="020B0604020202020204" pitchFamily="34" charset="0"/>
                <a:cs typeface="Arial" panose="020B0604020202020204" pitchFamily="34" charset="0"/>
              </a:rPr>
            </a:br>
            <a:endParaRPr lang="en-US" sz="35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143000"/>
            <a:ext cx="8915400" cy="5410200"/>
          </a:xfrm>
        </p:spPr>
        <p:txBody>
          <a:bodyPr>
            <a:noAutofit/>
          </a:bodyPr>
          <a:lstStyle/>
          <a:p>
            <a:r>
              <a:rPr lang="en-US" sz="2200" b="1" dirty="0" smtClean="0">
                <a:latin typeface="Arial" panose="020B0604020202020204" pitchFamily="34" charset="0"/>
                <a:cs typeface="Arial" panose="020B0604020202020204" pitchFamily="34" charset="0"/>
              </a:rPr>
              <a:t>"Raise the Paddle“</a:t>
            </a:r>
          </a:p>
          <a:p>
            <a:r>
              <a:rPr lang="en-US" sz="2200" b="1" dirty="0" smtClean="0">
                <a:latin typeface="Arial" panose="020B0604020202020204" pitchFamily="34" charset="0"/>
                <a:cs typeface="Arial" panose="020B0604020202020204" pitchFamily="34" charset="0"/>
              </a:rPr>
              <a:t>Walk, Run, or Read-</a:t>
            </a:r>
            <a:r>
              <a:rPr lang="en-US" sz="2200" b="1" dirty="0" err="1" smtClean="0">
                <a:latin typeface="Arial" panose="020B0604020202020204" pitchFamily="34" charset="0"/>
                <a:cs typeface="Arial" panose="020B0604020202020204" pitchFamily="34" charset="0"/>
              </a:rPr>
              <a:t>athon</a:t>
            </a:r>
            <a:endParaRPr lang="en-US" sz="2200" b="1" dirty="0" smtClean="0">
              <a:latin typeface="Arial" panose="020B0604020202020204" pitchFamily="34" charset="0"/>
              <a:cs typeface="Arial" panose="020B0604020202020204" pitchFamily="34" charset="0"/>
            </a:endParaRPr>
          </a:p>
          <a:p>
            <a:r>
              <a:rPr lang="en-US" sz="2200" b="1" dirty="0" smtClean="0">
                <a:latin typeface="Arial" panose="020B0604020202020204" pitchFamily="34" charset="0"/>
                <a:cs typeface="Arial" panose="020B0604020202020204" pitchFamily="34" charset="0"/>
              </a:rPr>
              <a:t>Sales and Theme Parties</a:t>
            </a:r>
          </a:p>
          <a:p>
            <a:r>
              <a:rPr lang="en-US" sz="2200" b="1" dirty="0" smtClean="0">
                <a:latin typeface="Arial" panose="020B0604020202020204" pitchFamily="34" charset="0"/>
                <a:cs typeface="Arial" panose="020B0604020202020204" pitchFamily="34" charset="0"/>
              </a:rPr>
              <a:t>Dine Out and "Taste" Events </a:t>
            </a:r>
          </a:p>
          <a:p>
            <a:pPr lvl="1"/>
            <a:r>
              <a:rPr lang="en-US" sz="2000" b="1" dirty="0" smtClean="0">
                <a:latin typeface="Arial" panose="020B0604020202020204" pitchFamily="34" charset="0"/>
                <a:cs typeface="Arial" panose="020B0604020202020204" pitchFamily="34" charset="0"/>
              </a:rPr>
              <a:t>Pancake breakfasts </a:t>
            </a:r>
            <a:r>
              <a:rPr lang="en-US" sz="1800" b="1" dirty="0" smtClean="0">
                <a:latin typeface="Arial" panose="020B0604020202020204" pitchFamily="34" charset="0"/>
                <a:cs typeface="Arial" panose="020B0604020202020204" pitchFamily="34" charset="0"/>
              </a:rPr>
              <a:t>from Rotary, Kiwanis, etc. Offer match. </a:t>
            </a:r>
          </a:p>
          <a:p>
            <a:pPr lvl="1"/>
            <a:r>
              <a:rPr lang="en-US" sz="2000" b="1" dirty="0" smtClean="0">
                <a:latin typeface="Arial" panose="020B0604020202020204" pitchFamily="34" charset="0"/>
                <a:cs typeface="Arial" panose="020B0604020202020204" pitchFamily="34" charset="0"/>
              </a:rPr>
              <a:t>“Taste of Soup</a:t>
            </a:r>
            <a:r>
              <a:rPr lang="en-US" sz="200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Mary </a:t>
            </a:r>
            <a:r>
              <a:rPr lang="en-US" sz="1800" dirty="0" err="1" smtClean="0">
                <a:latin typeface="Arial" panose="020B0604020202020204" pitchFamily="34" charset="0"/>
                <a:cs typeface="Arial" panose="020B0604020202020204" pitchFamily="34" charset="0"/>
              </a:rPr>
              <a:t>Stenger</a:t>
            </a:r>
            <a:r>
              <a:rPr lang="en-US" sz="1800" dirty="0" smtClean="0">
                <a:latin typeface="Arial" panose="020B0604020202020204" pitchFamily="34" charset="0"/>
                <a:cs typeface="Arial" panose="020B0604020202020204" pitchFamily="34" charset="0"/>
              </a:rPr>
              <a:t>, director of the Southern Area Lib. in Lost Creek, WV</a:t>
            </a:r>
          </a:p>
        </p:txBody>
      </p:sp>
      <p:pic>
        <p:nvPicPr>
          <p:cNvPr id="44034" name="Picture 2" descr="http://cbsq104.files.wordpress.com/2014/03/118.jpg?w=49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01136" y="-1"/>
            <a:ext cx="2342864" cy="2209801"/>
          </a:xfrm>
          <a:prstGeom prst="rect">
            <a:avLst/>
          </a:prstGeom>
          <a:noFill/>
        </p:spPr>
      </p:pic>
      <p:pic>
        <p:nvPicPr>
          <p:cNvPr id="6" name="Picture 7" descr="https://dearteacherloveteacher.files.wordpress.com/2015/09/easy-butto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90800" y="3848100"/>
            <a:ext cx="3578225" cy="2146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210022067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accent1"/>
          </a:solidFill>
        </p:spPr>
        <p:txBody>
          <a:bodyPr/>
          <a:lstStyle/>
          <a:p>
            <a:r>
              <a:rPr lang="en-US" sz="5000" b="1" dirty="0" smtClean="0">
                <a:solidFill>
                  <a:schemeClr val="bg1"/>
                </a:solidFill>
                <a:latin typeface="Arial" panose="020B0604020202020204" pitchFamily="34" charset="0"/>
                <a:cs typeface="Arial" panose="020B0604020202020204" pitchFamily="34" charset="0"/>
              </a:rPr>
              <a:t>Non-events</a:t>
            </a:r>
            <a:endParaRPr lang="en-US" sz="50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219200"/>
            <a:ext cx="8839200" cy="5181600"/>
          </a:xfrm>
        </p:spPr>
        <p:txBody>
          <a:bodyPr>
            <a:noAutofit/>
          </a:bodyPr>
          <a:lstStyle/>
          <a:p>
            <a:r>
              <a:rPr lang="en-US" sz="2100" b="1" dirty="0" smtClean="0">
                <a:latin typeface="Arial" panose="020B0604020202020204" pitchFamily="34" charset="0"/>
                <a:cs typeface="Arial" panose="020B0604020202020204" pitchFamily="34" charset="0"/>
              </a:rPr>
              <a:t>Stay home! </a:t>
            </a:r>
            <a:r>
              <a:rPr lang="en-US" sz="2100" dirty="0" smtClean="0">
                <a:latin typeface="Arial" panose="020B0604020202020204" pitchFamily="34" charset="0"/>
                <a:cs typeface="Arial" panose="020B0604020202020204" pitchFamily="34" charset="0"/>
              </a:rPr>
              <a:t>Invite supporters to stay home and read a book. Mail a tea bag and a card--instead of inviting them to a fundraising dinner, you thought they may like to stay home and read instead. Include an envelope for donations.</a:t>
            </a:r>
          </a:p>
          <a:p>
            <a:r>
              <a:rPr lang="en-US" sz="2100" b="1" dirty="0" smtClean="0">
                <a:latin typeface="Arial" panose="020B0604020202020204" pitchFamily="34" charset="0"/>
                <a:cs typeface="Arial" panose="020B0604020202020204" pitchFamily="34" charset="0"/>
              </a:rPr>
              <a:t> </a:t>
            </a:r>
            <a:r>
              <a:rPr lang="en-US" sz="2100" b="1" dirty="0" smtClean="0">
                <a:latin typeface="Arial" panose="020B0604020202020204" pitchFamily="34" charset="0"/>
                <a:cs typeface="Arial" panose="020B0604020202020204" pitchFamily="34" charset="0"/>
                <a:hlinkClick r:id="rId3"/>
              </a:rPr>
              <a:t>End-of-the-year appeal.</a:t>
            </a:r>
            <a:r>
              <a:rPr lang="en-US" sz="2100" dirty="0" smtClean="0">
                <a:latin typeface="Arial" panose="020B0604020202020204" pitchFamily="34" charset="0"/>
                <a:cs typeface="Arial" panose="020B0604020202020204" pitchFamily="34" charset="0"/>
              </a:rPr>
              <a:t> The majority of money that is given to nonprofits is given at the end of the year. This is when people are thinking about the tax write-offs and are feeling more generous around holidays.</a:t>
            </a:r>
          </a:p>
          <a:p>
            <a:r>
              <a:rPr lang="en-US" sz="2100" b="1" dirty="0" smtClean="0">
                <a:latin typeface="Arial" panose="020B0604020202020204" pitchFamily="34" charset="0"/>
                <a:cs typeface="Arial" panose="020B0604020202020204" pitchFamily="34" charset="0"/>
              </a:rPr>
              <a:t>Passive collection efforts. </a:t>
            </a:r>
            <a:r>
              <a:rPr lang="en-US" sz="2100" dirty="0" smtClean="0">
                <a:latin typeface="Arial" panose="020B0604020202020204" pitchFamily="34" charset="0"/>
                <a:cs typeface="Arial" panose="020B0604020202020204" pitchFamily="34" charset="0"/>
              </a:rPr>
              <a:t>Buy a wishing well, coin funnel, or piggy bank. Children love to put coins in these and will beg their parents for spare change...remember it's for a good cause!</a:t>
            </a:r>
          </a:p>
          <a:p>
            <a:r>
              <a:rPr lang="en-US" sz="2100" b="1" dirty="0" smtClean="0">
                <a:latin typeface="Arial" panose="020B0604020202020204" pitchFamily="34" charset="0"/>
                <a:cs typeface="Arial" panose="020B0604020202020204" pitchFamily="34" charset="0"/>
                <a:hlinkClick r:id="rId4"/>
              </a:rPr>
              <a:t>Poetry vending machine</a:t>
            </a:r>
            <a:r>
              <a:rPr lang="en-US" sz="2100" b="1" dirty="0" smtClean="0">
                <a:latin typeface="Arial" panose="020B0604020202020204" pitchFamily="34" charset="0"/>
                <a:cs typeface="Arial" panose="020B0604020202020204" pitchFamily="34" charset="0"/>
              </a:rPr>
              <a:t>! </a:t>
            </a:r>
            <a:r>
              <a:rPr lang="en-US" sz="2100" dirty="0" smtClean="0">
                <a:latin typeface="Arial" panose="020B0604020202020204" pitchFamily="34" charset="0"/>
                <a:cs typeface="Arial" panose="020B0604020202020204" pitchFamily="34" charset="0"/>
              </a:rPr>
              <a:t>Could be a teen project.</a:t>
            </a:r>
          </a:p>
          <a:p>
            <a:r>
              <a:rPr lang="en-US" sz="2100" b="1" dirty="0" smtClean="0">
                <a:latin typeface="Arial" panose="020B0604020202020204" pitchFamily="34" charset="0"/>
                <a:cs typeface="Arial" panose="020B0604020202020204" pitchFamily="34" charset="0"/>
              </a:rPr>
              <a:t>Recycling</a:t>
            </a:r>
          </a:p>
          <a:p>
            <a:r>
              <a:rPr lang="en-US" sz="2100" b="1" dirty="0" smtClean="0">
                <a:latin typeface="Arial" panose="020B0604020202020204" pitchFamily="34" charset="0"/>
                <a:cs typeface="Arial" panose="020B0604020202020204" pitchFamily="34" charset="0"/>
              </a:rPr>
              <a:t>Coffee cart</a:t>
            </a:r>
          </a:p>
          <a:p>
            <a:r>
              <a:rPr lang="en-US" sz="2100" b="1" dirty="0" smtClean="0">
                <a:latin typeface="Arial" panose="020B0604020202020204" pitchFamily="34" charset="0"/>
                <a:cs typeface="Arial" panose="020B0604020202020204" pitchFamily="34" charset="0"/>
              </a:rPr>
              <a:t>Friends shop</a:t>
            </a:r>
          </a:p>
          <a:p>
            <a:r>
              <a:rPr lang="en-US" sz="2100" b="1" dirty="0" smtClean="0">
                <a:latin typeface="Arial" panose="020B0604020202020204" pitchFamily="34" charset="0"/>
                <a:cs typeface="Arial" panose="020B0604020202020204" pitchFamily="34" charset="0"/>
              </a:rPr>
              <a:t>Sponsorships, Naming rights</a:t>
            </a:r>
          </a:p>
        </p:txBody>
      </p:sp>
      <p:pic>
        <p:nvPicPr>
          <p:cNvPr id="4" name="Content Placeholder 6" descr="opportunities-ahead-sign.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705483" y="4800600"/>
            <a:ext cx="2438517" cy="204520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s://fbcdn-sphotos-b-a.akamaihd.net/hphotos-ak-xfp1/t1.0-9/10372075_716429918396104_2807604282242453534_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3693737" y="1407739"/>
            <a:ext cx="6858002" cy="4042523"/>
          </a:xfrm>
          <a:prstGeom prst="rect">
            <a:avLst/>
          </a:prstGeom>
          <a:noFill/>
        </p:spPr>
      </p:pic>
      <p:pic>
        <p:nvPicPr>
          <p:cNvPr id="5" name="Picture 6" descr="https://scontent-a-sea.xx.fbcdn.net/hphotos-xpf1/t1.0-9/q71/s720x720/10277888_704694529569643_111338285739753165_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828800"/>
            <a:ext cx="4724400" cy="286744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0"/>
            <a:ext cx="9144000" cy="1066800"/>
          </a:xfrm>
          <a:solidFill>
            <a:schemeClr val="accent1"/>
          </a:solidFill>
        </p:spPr>
        <p:txBody>
          <a:bodyPr>
            <a:normAutofit/>
          </a:bodyPr>
          <a:lstStyle/>
          <a:p>
            <a:pPr marL="628650" indent="-628650" algn="ctr" eaLnBrk="1" hangingPunct="1"/>
            <a:r>
              <a:rPr lang="en-US" b="1" dirty="0" smtClean="0">
                <a:solidFill>
                  <a:schemeClr val="bg1"/>
                </a:solidFill>
                <a:latin typeface="Arial" panose="020B0604020202020204" pitchFamily="34" charset="0"/>
                <a:ea typeface="ＭＳ Ｐゴシック" pitchFamily="34" charset="-128"/>
                <a:cs typeface="Arial" panose="020B0604020202020204" pitchFamily="34" charset="0"/>
              </a:rPr>
              <a:t>Write the Winning Grant Proposal</a:t>
            </a:r>
          </a:p>
        </p:txBody>
      </p:sp>
      <p:pic>
        <p:nvPicPr>
          <p:cNvPr id="62467" name="Picture 5" descr="MP90044230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3886200"/>
            <a:ext cx="4000500" cy="2667000"/>
          </a:xfrm>
          <a:prstGeom prst="rect">
            <a:avLst/>
          </a:prstGeom>
          <a:noFill/>
          <a:ln w="9525">
            <a:noFill/>
            <a:miter lim="800000"/>
            <a:headEnd/>
            <a:tailEnd/>
          </a:ln>
        </p:spPr>
      </p:pic>
      <p:pic>
        <p:nvPicPr>
          <p:cNvPr id="62468" name="Picture 6" descr="MP900430494.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35738" y="1290637"/>
            <a:ext cx="2608262" cy="2976563"/>
          </a:xfrm>
          <a:prstGeom prst="rect">
            <a:avLst/>
          </a:prstGeom>
          <a:noFill/>
          <a:ln w="9525">
            <a:noFill/>
            <a:miter lim="800000"/>
            <a:headEnd/>
            <a:tailEnd/>
          </a:ln>
        </p:spPr>
      </p:pic>
      <p:pic>
        <p:nvPicPr>
          <p:cNvPr id="62469" name="Picture 4" descr="MP900430876.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 y="3963988"/>
            <a:ext cx="3886200" cy="2589212"/>
          </a:xfrm>
          <a:prstGeom prst="rect">
            <a:avLst/>
          </a:prstGeom>
          <a:noFill/>
          <a:ln w="9525">
            <a:noFill/>
            <a:miter lim="800000"/>
            <a:headEnd/>
            <a:tailEnd/>
          </a:ln>
        </p:spPr>
      </p:pic>
      <p:sp>
        <p:nvSpPr>
          <p:cNvPr id="58371" name="Rectangle 3"/>
          <p:cNvSpPr>
            <a:spLocks noGrp="1" noChangeArrowheads="1"/>
          </p:cNvSpPr>
          <p:nvPr>
            <p:ph sz="quarter" idx="1"/>
          </p:nvPr>
        </p:nvSpPr>
        <p:spPr>
          <a:xfrm>
            <a:off x="76200" y="838200"/>
            <a:ext cx="8610600" cy="4800600"/>
          </a:xfrm>
        </p:spPr>
        <p:txBody>
          <a:bodyPr/>
          <a:lstStyle/>
          <a:p>
            <a:pPr lvl="1" eaLnBrk="1" hangingPunct="1">
              <a:lnSpc>
                <a:spcPct val="80000"/>
              </a:lnSpc>
              <a:buFont typeface="Wingdings 2" pitchFamily="18" charset="2"/>
              <a:buNone/>
            </a:pPr>
            <a:endParaRPr lang="en-US" sz="2000" dirty="0" smtClean="0">
              <a:latin typeface="Arial" panose="020B0604020202020204" pitchFamily="34" charset="0"/>
              <a:ea typeface="ＭＳ Ｐゴシック" pitchFamily="34" charset="-128"/>
              <a:cs typeface="Arial" panose="020B0604020202020204" pitchFamily="34" charset="0"/>
            </a:endParaRPr>
          </a:p>
          <a:p>
            <a:pPr marL="514350" indent="-514350" eaLnBrk="1" hangingPunct="1">
              <a:lnSpc>
                <a:spcPct val="80000"/>
              </a:lnSpc>
              <a:buFont typeface="Wingdings" pitchFamily="2" charset="2"/>
              <a:buNone/>
            </a:pPr>
            <a:r>
              <a:rPr lang="en-US" sz="3200" dirty="0" smtClean="0">
                <a:latin typeface="Arial" panose="020B0604020202020204" pitchFamily="34" charset="0"/>
                <a:ea typeface="ＭＳ Ｐゴシック" pitchFamily="34" charset="-128"/>
                <a:cs typeface="Arial" panose="020B0604020202020204" pitchFamily="34" charset="0"/>
              </a:rPr>
              <a:t>1. Follow the Directions</a:t>
            </a:r>
          </a:p>
          <a:p>
            <a:pPr marL="514350" indent="-514350" eaLnBrk="1" hangingPunct="1">
              <a:lnSpc>
                <a:spcPct val="80000"/>
              </a:lnSpc>
              <a:buFont typeface="Wingdings" pitchFamily="2" charset="2"/>
              <a:buNone/>
            </a:pPr>
            <a:r>
              <a:rPr lang="en-US" sz="3200" dirty="0" smtClean="0">
                <a:latin typeface="Arial" panose="020B0604020202020204" pitchFamily="34" charset="0"/>
                <a:ea typeface="ＭＳ Ｐゴシック" pitchFamily="34" charset="-128"/>
                <a:cs typeface="Arial" panose="020B0604020202020204" pitchFamily="34" charset="0"/>
              </a:rPr>
              <a:t>2. Tell the story (PASSION and facts)</a:t>
            </a:r>
          </a:p>
          <a:p>
            <a:pPr marL="514350" indent="-514350" eaLnBrk="1" hangingPunct="1">
              <a:lnSpc>
                <a:spcPct val="80000"/>
              </a:lnSpc>
              <a:buFont typeface="Wingdings" pitchFamily="2" charset="2"/>
              <a:buNone/>
            </a:pPr>
            <a:r>
              <a:rPr lang="en-US" dirty="0" smtClean="0">
                <a:latin typeface="Arial" panose="020B0604020202020204" pitchFamily="34" charset="0"/>
                <a:ea typeface="ＭＳ Ｐゴシック" pitchFamily="34" charset="-128"/>
                <a:cs typeface="Arial" panose="020B0604020202020204" pitchFamily="34" charset="0"/>
              </a:rPr>
              <a:t>3. </a:t>
            </a:r>
            <a:r>
              <a:rPr lang="en-US" sz="3200" dirty="0" smtClean="0">
                <a:latin typeface="Arial" panose="020B0604020202020204" pitchFamily="34" charset="0"/>
                <a:ea typeface="ＭＳ Ｐゴシック" pitchFamily="34" charset="-128"/>
                <a:cs typeface="Arial" panose="020B0604020202020204" pitchFamily="34" charset="0"/>
              </a:rPr>
              <a:t>Keep the audience in mind </a:t>
            </a:r>
          </a:p>
          <a:p>
            <a:pPr marL="514350" indent="-514350" eaLnBrk="1" hangingPunct="1">
              <a:lnSpc>
                <a:spcPct val="80000"/>
              </a:lnSpc>
              <a:buFont typeface="Wingdings" pitchFamily="2" charset="2"/>
              <a:buNone/>
            </a:pPr>
            <a:r>
              <a:rPr lang="en-US" dirty="0" smtClean="0">
                <a:latin typeface="Arial" panose="020B0604020202020204" pitchFamily="34" charset="0"/>
                <a:ea typeface="ＭＳ Ｐゴシック" pitchFamily="34" charset="-128"/>
                <a:cs typeface="Arial" panose="020B0604020202020204" pitchFamily="34" charset="0"/>
              </a:rPr>
              <a:t>4</a:t>
            </a:r>
            <a:r>
              <a:rPr lang="en-US" sz="3200" dirty="0" smtClean="0">
                <a:latin typeface="Arial" panose="020B0604020202020204" pitchFamily="34" charset="0"/>
                <a:ea typeface="ＭＳ Ｐゴシック" pitchFamily="34" charset="-128"/>
                <a:cs typeface="Arial" panose="020B0604020202020204" pitchFamily="34" charset="0"/>
              </a:rPr>
              <a:t>. Seek feedback</a:t>
            </a:r>
          </a:p>
          <a:p>
            <a:pPr marL="514350" indent="-514350" eaLnBrk="1" hangingPunct="1">
              <a:lnSpc>
                <a:spcPct val="80000"/>
              </a:lnSpc>
              <a:buFont typeface="Wingdings" pitchFamily="2" charset="2"/>
              <a:buNone/>
            </a:pPr>
            <a:r>
              <a:rPr lang="en-US" dirty="0" smtClean="0">
                <a:latin typeface="Arial" panose="020B0604020202020204" pitchFamily="34" charset="0"/>
                <a:ea typeface="ＭＳ Ｐゴシック" pitchFamily="34" charset="-128"/>
                <a:cs typeface="Arial" panose="020B0604020202020204" pitchFamily="34" charset="0"/>
              </a:rPr>
              <a:t>5</a:t>
            </a:r>
            <a:r>
              <a:rPr lang="en-US" sz="3200" dirty="0" smtClean="0">
                <a:latin typeface="Arial" panose="020B0604020202020204" pitchFamily="34" charset="0"/>
                <a:ea typeface="ＭＳ Ｐゴシック" pitchFamily="34" charset="-128"/>
                <a:cs typeface="Arial" panose="020B0604020202020204" pitchFamily="34" charset="0"/>
              </a:rPr>
              <a:t>. Ask for everything you need</a:t>
            </a:r>
          </a:p>
          <a:p>
            <a:pPr marL="514350" indent="-514350" eaLnBrk="1" hangingPunct="1">
              <a:lnSpc>
                <a:spcPct val="80000"/>
              </a:lnSpc>
              <a:buFont typeface="Wingdings" pitchFamily="2" charset="2"/>
              <a:buNone/>
            </a:pPr>
            <a:endParaRPr lang="en-US" sz="3200" dirty="0" smtClean="0">
              <a:latin typeface="AndrewScript"/>
              <a:ea typeface="ＭＳ Ｐゴシック" pitchFamily="34"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371">
                                            <p:txEl>
                                              <p:pRg st="1" end="1"/>
                                            </p:txEl>
                                          </p:spTgt>
                                        </p:tgtEl>
                                        <p:attrNameLst>
                                          <p:attrName>style.visibility</p:attrName>
                                        </p:attrNameLst>
                                      </p:cBhvr>
                                      <p:to>
                                        <p:strVal val="visible"/>
                                      </p:to>
                                    </p:set>
                                    <p:animEffect transition="in" filter="fade">
                                      <p:cBhvr>
                                        <p:cTn id="7" dur="2000"/>
                                        <p:tgtEl>
                                          <p:spTgt spid="583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371">
                                            <p:txEl>
                                              <p:pRg st="2" end="2"/>
                                            </p:txEl>
                                          </p:spTgt>
                                        </p:tgtEl>
                                        <p:attrNameLst>
                                          <p:attrName>style.visibility</p:attrName>
                                        </p:attrNameLst>
                                      </p:cBhvr>
                                      <p:to>
                                        <p:strVal val="visible"/>
                                      </p:to>
                                    </p:set>
                                    <p:animEffect transition="in" filter="fade">
                                      <p:cBhvr>
                                        <p:cTn id="12" dur="2000"/>
                                        <p:tgtEl>
                                          <p:spTgt spid="583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371">
                                            <p:txEl>
                                              <p:pRg st="3" end="3"/>
                                            </p:txEl>
                                          </p:spTgt>
                                        </p:tgtEl>
                                        <p:attrNameLst>
                                          <p:attrName>style.visibility</p:attrName>
                                        </p:attrNameLst>
                                      </p:cBhvr>
                                      <p:to>
                                        <p:strVal val="visible"/>
                                      </p:to>
                                    </p:set>
                                    <p:animEffect transition="in" filter="fade">
                                      <p:cBhvr>
                                        <p:cTn id="17" dur="2000"/>
                                        <p:tgtEl>
                                          <p:spTgt spid="5837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8371">
                                            <p:txEl>
                                              <p:pRg st="4" end="4"/>
                                            </p:txEl>
                                          </p:spTgt>
                                        </p:tgtEl>
                                        <p:attrNameLst>
                                          <p:attrName>style.visibility</p:attrName>
                                        </p:attrNameLst>
                                      </p:cBhvr>
                                      <p:to>
                                        <p:strVal val="visible"/>
                                      </p:to>
                                    </p:set>
                                    <p:animEffect transition="in" filter="fade">
                                      <p:cBhvr>
                                        <p:cTn id="22" dur="2000"/>
                                        <p:tgtEl>
                                          <p:spTgt spid="5837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8371">
                                            <p:txEl>
                                              <p:pRg st="5" end="5"/>
                                            </p:txEl>
                                          </p:spTgt>
                                        </p:tgtEl>
                                        <p:attrNameLst>
                                          <p:attrName>style.visibility</p:attrName>
                                        </p:attrNameLst>
                                      </p:cBhvr>
                                      <p:to>
                                        <p:strVal val="visible"/>
                                      </p:to>
                                    </p:set>
                                    <p:animEffect transition="in" filter="fade">
                                      <p:cBhvr>
                                        <p:cTn id="27" dur="2000"/>
                                        <p:tgtEl>
                                          <p:spTgt spid="583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36" name="Picture 12" descr="C:\Users\Sephanie\Pictures\Techsoup\2012\clapping.jpg"/>
          <p:cNvPicPr>
            <a:picLocks noChangeAspect="1" noChangeArrowheads="1"/>
          </p:cNvPicPr>
          <p:nvPr/>
        </p:nvPicPr>
        <p:blipFill>
          <a:blip r:embed="rId3" cstate="screen"/>
          <a:srcRect/>
          <a:stretch>
            <a:fillRect/>
          </a:stretch>
        </p:blipFill>
        <p:spPr bwMode="auto">
          <a:xfrm>
            <a:off x="0" y="2894239"/>
            <a:ext cx="2421497" cy="3963761"/>
          </a:xfrm>
          <a:prstGeom prst="rect">
            <a:avLst/>
          </a:prstGeom>
          <a:noFill/>
        </p:spPr>
      </p:pic>
      <p:sp>
        <p:nvSpPr>
          <p:cNvPr id="58370" name="Title 1"/>
          <p:cNvSpPr>
            <a:spLocks noGrp="1"/>
          </p:cNvSpPr>
          <p:nvPr>
            <p:ph type="title"/>
          </p:nvPr>
        </p:nvSpPr>
        <p:spPr>
          <a:xfrm>
            <a:off x="0" y="0"/>
            <a:ext cx="9144000" cy="1143000"/>
          </a:xfrm>
          <a:solidFill>
            <a:schemeClr val="accent1"/>
          </a:solidFill>
        </p:spPr>
        <p:txBody>
          <a:bodyPr>
            <a:normAutofit/>
          </a:bodyPr>
          <a:lstStyle/>
          <a:p>
            <a:r>
              <a:rPr lang="en-US" sz="5000" b="1" dirty="0" smtClean="0">
                <a:solidFill>
                  <a:schemeClr val="bg1"/>
                </a:solidFill>
                <a:latin typeface="Arial" panose="020B0604020202020204" pitchFamily="34" charset="0"/>
                <a:ea typeface="ＭＳ Ｐゴシック" pitchFamily="34" charset="-128"/>
                <a:cs typeface="Arial" panose="020B0604020202020204" pitchFamily="34" charset="0"/>
              </a:rPr>
              <a:t>5 Easy Grants for Beginners</a:t>
            </a:r>
          </a:p>
        </p:txBody>
      </p:sp>
      <p:sp>
        <p:nvSpPr>
          <p:cNvPr id="58371" name="Content Placeholder 8"/>
          <p:cNvSpPr>
            <a:spLocks noGrp="1"/>
          </p:cNvSpPr>
          <p:nvPr>
            <p:ph sz="quarter" idx="1"/>
          </p:nvPr>
        </p:nvSpPr>
        <p:spPr>
          <a:xfrm>
            <a:off x="2133600" y="1219200"/>
            <a:ext cx="7391400" cy="4495800"/>
          </a:xfrm>
        </p:spPr>
        <p:txBody>
          <a:bodyPr/>
          <a:lstStyle/>
          <a:p>
            <a:r>
              <a:rPr lang="en-US" dirty="0" smtClean="0">
                <a:latin typeface="Arial" panose="020B0604020202020204" pitchFamily="34" charset="0"/>
                <a:ea typeface="ＭＳ Ｐゴシック" pitchFamily="34" charset="-128"/>
                <a:cs typeface="Arial" panose="020B0604020202020204" pitchFamily="34" charset="0"/>
              </a:rPr>
              <a:t>Target Store Grants</a:t>
            </a:r>
          </a:p>
          <a:p>
            <a:r>
              <a:rPr lang="en-US" dirty="0" err="1" smtClean="0">
                <a:latin typeface="Arial" panose="020B0604020202020204" pitchFamily="34" charset="0"/>
                <a:ea typeface="ＭＳ Ｐゴシック" pitchFamily="34" charset="-128"/>
                <a:cs typeface="Arial" panose="020B0604020202020204" pitchFamily="34" charset="0"/>
              </a:rPr>
              <a:t>Libri</a:t>
            </a:r>
            <a:r>
              <a:rPr lang="en-US" dirty="0" smtClean="0">
                <a:latin typeface="Arial" panose="020B0604020202020204" pitchFamily="34" charset="0"/>
                <a:ea typeface="ＭＳ Ｐゴシック" pitchFamily="34" charset="-128"/>
                <a:cs typeface="Arial" panose="020B0604020202020204" pitchFamily="34" charset="0"/>
              </a:rPr>
              <a:t> Foundation Books for Children</a:t>
            </a:r>
          </a:p>
          <a:p>
            <a:r>
              <a:rPr lang="en-US" dirty="0" smtClean="0">
                <a:latin typeface="Arial" panose="020B0604020202020204" pitchFamily="34" charset="0"/>
                <a:ea typeface="ＭＳ Ｐゴシック" pitchFamily="34" charset="-128"/>
                <a:cs typeface="Arial" panose="020B0604020202020204" pitchFamily="34" charset="0"/>
              </a:rPr>
              <a:t>Ezra Jack Keats Foundation </a:t>
            </a:r>
            <a:r>
              <a:rPr lang="en-US" dirty="0" err="1" smtClean="0">
                <a:latin typeface="Arial" panose="020B0604020202020204" pitchFamily="34" charset="0"/>
                <a:ea typeface="ＭＳ Ｐゴシック" pitchFamily="34" charset="-128"/>
                <a:cs typeface="Arial" panose="020B0604020202020204" pitchFamily="34" charset="0"/>
              </a:rPr>
              <a:t>Minigrants</a:t>
            </a:r>
            <a:endParaRPr lang="en-US" dirty="0" smtClean="0">
              <a:latin typeface="Arial" panose="020B0604020202020204" pitchFamily="34" charset="0"/>
              <a:ea typeface="ＭＳ Ｐゴシック" pitchFamily="34" charset="-128"/>
              <a:cs typeface="Arial" panose="020B0604020202020204" pitchFamily="34" charset="0"/>
            </a:endParaRPr>
          </a:p>
          <a:p>
            <a:r>
              <a:rPr lang="en-US" dirty="0" smtClean="0">
                <a:latin typeface="Arial" panose="020B0604020202020204" pitchFamily="34" charset="0"/>
                <a:ea typeface="ＭＳ Ｐゴシック" pitchFamily="34" charset="-128"/>
                <a:cs typeface="Arial" panose="020B0604020202020204" pitchFamily="34" charset="0"/>
              </a:rPr>
              <a:t>Dollar General Grants</a:t>
            </a:r>
          </a:p>
          <a:p>
            <a:r>
              <a:rPr lang="en-US" dirty="0" smtClean="0">
                <a:latin typeface="Arial" panose="020B0604020202020204" pitchFamily="34" charset="0"/>
                <a:ea typeface="ＭＳ Ｐゴシック" pitchFamily="34" charset="-128"/>
                <a:cs typeface="Arial" panose="020B0604020202020204" pitchFamily="34" charset="0"/>
              </a:rPr>
              <a:t>Build a Bear Literacy Grants</a:t>
            </a:r>
          </a:p>
        </p:txBody>
      </p:sp>
      <p:sp>
        <p:nvSpPr>
          <p:cNvPr id="154638" name="AutoShape 14" descr="http://www.buildabear.com/images/community/paperbackpupsmall.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0"/>
            <a:ext cx="9144000" cy="990600"/>
          </a:xfrm>
          <a:solidFill>
            <a:schemeClr val="accent1"/>
          </a:solidFill>
        </p:spPr>
        <p:txBody>
          <a:bodyPr>
            <a:normAutofit/>
          </a:bodyPr>
          <a:lstStyle/>
          <a:p>
            <a:pPr marL="342900" indent="-342900"/>
            <a:r>
              <a:rPr lang="en-US" sz="5000" b="1" dirty="0" smtClean="0">
                <a:solidFill>
                  <a:schemeClr val="bg1"/>
                </a:solidFill>
                <a:latin typeface="Arial" panose="020B0604020202020204" pitchFamily="34" charset="0"/>
                <a:ea typeface="ＭＳ Ｐゴシック" pitchFamily="34" charset="-128"/>
                <a:cs typeface="Arial" panose="020B0604020202020204" pitchFamily="34" charset="0"/>
              </a:rPr>
              <a:t>Library Grants Blog </a:t>
            </a:r>
            <a:endParaRPr lang="en-US" sz="5000" dirty="0" smtClean="0">
              <a:solidFill>
                <a:schemeClr val="bg1"/>
              </a:solidFill>
              <a:latin typeface="Arial" panose="020B0604020202020204" pitchFamily="34" charset="0"/>
              <a:ea typeface="ＭＳ Ｐゴシック" pitchFamily="34" charset="-128"/>
              <a:cs typeface="Arial" panose="020B0604020202020204" pitchFamily="34" charset="0"/>
            </a:endParaRPr>
          </a:p>
        </p:txBody>
      </p:sp>
      <p:sp>
        <p:nvSpPr>
          <p:cNvPr id="24579" name="Rectangle 3"/>
          <p:cNvSpPr>
            <a:spLocks noGrp="1" noChangeArrowheads="1"/>
          </p:cNvSpPr>
          <p:nvPr>
            <p:ph sz="quarter" idx="1"/>
          </p:nvPr>
        </p:nvSpPr>
        <p:spPr>
          <a:xfrm>
            <a:off x="381000" y="5943600"/>
            <a:ext cx="8077200" cy="685800"/>
          </a:xfrm>
        </p:spPr>
        <p:txBody>
          <a:bodyPr/>
          <a:lstStyle/>
          <a:p>
            <a:pPr lvl="1" algn="ctr">
              <a:lnSpc>
                <a:spcPct val="90000"/>
              </a:lnSpc>
              <a:buFontTx/>
              <a:buNone/>
              <a:defRPr/>
            </a:pPr>
            <a:r>
              <a:rPr lang="en-US" sz="3600" b="1" dirty="0" smtClean="0">
                <a:solidFill>
                  <a:schemeClr val="tx2">
                    <a:lumMod val="75000"/>
                  </a:schemeClr>
                </a:solidFill>
                <a:latin typeface="Arial" panose="020B0604020202020204" pitchFamily="34" charset="0"/>
                <a:ea typeface="ＭＳ Ｐゴシック" pitchFamily="34" charset="-128"/>
                <a:cs typeface="Arial" panose="020B0604020202020204" pitchFamily="34" charset="0"/>
              </a:rPr>
              <a:t>http://librarygrants.blogspot.com</a:t>
            </a:r>
            <a:endParaRPr lang="en-US" sz="3200" b="1" dirty="0" smtClean="0">
              <a:solidFill>
                <a:schemeClr val="tx2">
                  <a:lumMod val="75000"/>
                </a:schemeClr>
              </a:solidFill>
              <a:latin typeface="Arial" panose="020B0604020202020204" pitchFamily="34" charset="0"/>
              <a:cs typeface="Arial" panose="020B0604020202020204" pitchFamily="34" charset="0"/>
            </a:endParaRPr>
          </a:p>
          <a:p>
            <a:pPr lvl="1">
              <a:lnSpc>
                <a:spcPct val="90000"/>
              </a:lnSpc>
              <a:defRPr/>
            </a:pPr>
            <a:endParaRPr lang="en-US" dirty="0" smtClean="0"/>
          </a:p>
          <a:p>
            <a:pPr>
              <a:lnSpc>
                <a:spcPct val="90000"/>
              </a:lnSpc>
              <a:defRPr/>
            </a:pPr>
            <a:endParaRPr lang="en-US" dirty="0" smtClean="0"/>
          </a:p>
        </p:txBody>
      </p:sp>
      <p:pic>
        <p:nvPicPr>
          <p:cNvPr id="57348"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l="778"/>
          <a:stretch>
            <a:fillRect/>
          </a:stretch>
        </p:blipFill>
        <p:spPr bwMode="auto">
          <a:xfrm>
            <a:off x="990600" y="1143000"/>
            <a:ext cx="7162800" cy="4724400"/>
          </a:xfrm>
          <a:prstGeom prst="rect">
            <a:avLst/>
          </a:prstGeom>
          <a:noFill/>
          <a:ln w="9525">
            <a:noFill/>
            <a:miter lim="800000"/>
            <a:headEnd/>
            <a:tailEnd/>
          </a:ln>
        </p:spPr>
      </p:pic>
      <p:pic>
        <p:nvPicPr>
          <p:cNvPr id="156673"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6800" y="2057400"/>
            <a:ext cx="6172200" cy="37623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525963"/>
          </a:xfrm>
        </p:spPr>
        <p:txBody>
          <a:bodyPr/>
          <a:lstStyle/>
          <a:p>
            <a:pPr marL="0" indent="0" algn="ctr">
              <a:buNone/>
            </a:pPr>
            <a:r>
              <a:rPr lang="en-US" sz="3600" b="1" dirty="0" smtClean="0">
                <a:solidFill>
                  <a:schemeClr val="tx2"/>
                </a:solidFill>
                <a:latin typeface="Arial" panose="020B0604020202020204" pitchFamily="34" charset="0"/>
                <a:cs typeface="Arial" panose="020B0604020202020204" pitchFamily="34" charset="0"/>
              </a:rPr>
              <a:t>Plan Your Fundraising</a:t>
            </a:r>
          </a:p>
          <a:p>
            <a:pPr marL="0" indent="0" algn="ctr">
              <a:buNone/>
            </a:pPr>
            <a:r>
              <a:rPr lang="en-US" sz="3600" b="1" dirty="0" smtClean="0">
                <a:solidFill>
                  <a:schemeClr val="tx2"/>
                </a:solidFill>
                <a:latin typeface="Arial" panose="020B0604020202020204" pitchFamily="34" charset="0"/>
                <a:cs typeface="Arial" panose="020B0604020202020204" pitchFamily="34" charset="0"/>
              </a:rPr>
              <a:t>Friend-raise and Build Partnerships</a:t>
            </a:r>
          </a:p>
          <a:p>
            <a:pPr marL="0" indent="0" algn="ctr">
              <a:buNone/>
            </a:pPr>
            <a:r>
              <a:rPr lang="en-US" sz="3600" b="1" dirty="0" smtClean="0">
                <a:solidFill>
                  <a:schemeClr val="tx2"/>
                </a:solidFill>
                <a:latin typeface="Arial" panose="020B0604020202020204" pitchFamily="34" charset="0"/>
                <a:cs typeface="Arial" panose="020B0604020202020204" pitchFamily="34" charset="0"/>
              </a:rPr>
              <a:t>Implement Easy Activities</a:t>
            </a:r>
          </a:p>
          <a:p>
            <a:pPr algn="ctr"/>
            <a:endParaRPr lang="en-US" dirty="0"/>
          </a:p>
        </p:txBody>
      </p:sp>
      <p:sp>
        <p:nvSpPr>
          <p:cNvPr id="4" name="Heart 3"/>
          <p:cNvSpPr/>
          <p:nvPr/>
        </p:nvSpPr>
        <p:spPr>
          <a:xfrm>
            <a:off x="1579695" y="2438400"/>
            <a:ext cx="5984610" cy="4180523"/>
          </a:xfrm>
          <a:prstGeom prst="heart">
            <a:avLst/>
          </a:prstGeom>
          <a:solidFill>
            <a:srgbClr val="002060"/>
          </a:solidFill>
        </p:spPr>
        <p:txBody>
          <a:bodyPr wrap="none">
            <a:spAutoFit/>
            <a:scene3d>
              <a:camera prst="orthographicFront"/>
              <a:lightRig rig="soft" dir="t">
                <a:rot lat="0" lon="0" rev="10800000"/>
              </a:lightRig>
            </a:scene3d>
            <a:sp3d>
              <a:bevelT w="27940" h="12700"/>
              <a:contourClr>
                <a:srgbClr val="DDDDDD"/>
              </a:contourClr>
            </a:sp3d>
          </a:bodyPr>
          <a:lstStyle/>
          <a:p>
            <a:pPr algn="ctr" eaLnBrk="0" fontAlgn="base" hangingPunct="0">
              <a:spcBef>
                <a:spcPct val="0"/>
              </a:spcBef>
              <a:spcAft>
                <a:spcPct val="0"/>
              </a:spcAft>
              <a:defRPr/>
            </a:pPr>
            <a:r>
              <a:rPr lang="en-US" sz="5400" b="1" spc="150" dirty="0">
                <a:ln w="11430"/>
                <a:solidFill>
                  <a:srgbClr val="F8F8F8"/>
                </a:solidFill>
                <a:effectLst>
                  <a:outerShdw blurRad="25400" algn="tl" rotWithShape="0">
                    <a:srgbClr val="000000">
                      <a:alpha val="43000"/>
                    </a:srgbClr>
                  </a:outerShdw>
                </a:effectLst>
                <a:ea typeface="ＭＳ Ｐゴシック" pitchFamily="34" charset="-128"/>
              </a:rPr>
              <a:t>It’s about </a:t>
            </a:r>
          </a:p>
          <a:p>
            <a:pPr algn="ctr" eaLnBrk="0" fontAlgn="base" hangingPunct="0">
              <a:spcBef>
                <a:spcPct val="0"/>
              </a:spcBef>
              <a:spcAft>
                <a:spcPct val="0"/>
              </a:spcAft>
              <a:defRPr/>
            </a:pPr>
            <a:r>
              <a:rPr lang="en-US" sz="5400" b="1" spc="150" dirty="0">
                <a:ln w="11430"/>
                <a:solidFill>
                  <a:srgbClr val="F8F8F8"/>
                </a:solidFill>
                <a:effectLst>
                  <a:outerShdw blurRad="25400" algn="tl" rotWithShape="0">
                    <a:srgbClr val="000000">
                      <a:alpha val="43000"/>
                    </a:srgbClr>
                  </a:outerShdw>
                </a:effectLst>
                <a:ea typeface="ＭＳ Ｐゴシック" pitchFamily="34" charset="-128"/>
              </a:rPr>
              <a:t>the people.</a:t>
            </a:r>
          </a:p>
        </p:txBody>
      </p:sp>
    </p:spTree>
    <p:extLst>
      <p:ext uri="{BB962C8B-B14F-4D97-AF65-F5344CB8AC3E}">
        <p14:creationId xmlns:p14="http://schemas.microsoft.com/office/powerpoint/2010/main" val="165356660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2" descr="C:\Users\Stephanie\AppData\Local\Microsoft\Windows\Temporary Internet Files\Content.IE5\K0IFKK97\MP90043128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0200" y="1112838"/>
            <a:ext cx="3733800" cy="3382962"/>
          </a:xfrm>
          <a:prstGeom prst="rect">
            <a:avLst/>
          </a:prstGeom>
          <a:noFill/>
          <a:ln w="9525">
            <a:noFill/>
            <a:miter lim="800000"/>
            <a:headEnd/>
            <a:tailEnd/>
          </a:ln>
        </p:spPr>
      </p:pic>
      <p:sp>
        <p:nvSpPr>
          <p:cNvPr id="51203" name="Title 1"/>
          <p:cNvSpPr>
            <a:spLocks noGrp="1"/>
          </p:cNvSpPr>
          <p:nvPr>
            <p:ph type="title"/>
          </p:nvPr>
        </p:nvSpPr>
        <p:spPr>
          <a:xfrm>
            <a:off x="381000" y="0"/>
            <a:ext cx="8153400" cy="990600"/>
          </a:xfrm>
        </p:spPr>
        <p:txBody>
          <a:bodyPr/>
          <a:lstStyle/>
          <a:p>
            <a:r>
              <a:rPr lang="en-US" b="1" dirty="0" smtClean="0">
                <a:latin typeface="Arial" panose="020B0604020202020204" pitchFamily="34" charset="0"/>
                <a:ea typeface="ＭＳ Ｐゴシック" pitchFamily="34" charset="-128"/>
                <a:cs typeface="Arial" panose="020B0604020202020204" pitchFamily="34" charset="0"/>
              </a:rPr>
              <a:t>Local Funding Sources</a:t>
            </a:r>
          </a:p>
        </p:txBody>
      </p:sp>
      <p:sp>
        <p:nvSpPr>
          <p:cNvPr id="51204" name="Content Placeholder 2"/>
          <p:cNvSpPr>
            <a:spLocks noGrp="1"/>
          </p:cNvSpPr>
          <p:nvPr>
            <p:ph sz="quarter" idx="1"/>
          </p:nvPr>
        </p:nvSpPr>
        <p:spPr>
          <a:xfrm>
            <a:off x="228600" y="990600"/>
            <a:ext cx="7391400" cy="3505200"/>
          </a:xfrm>
        </p:spPr>
        <p:txBody>
          <a:bodyPr/>
          <a:lstStyle/>
          <a:p>
            <a:r>
              <a:rPr lang="en-US" sz="3200" dirty="0" smtClean="0">
                <a:latin typeface="Arial" panose="020B0604020202020204" pitchFamily="34" charset="0"/>
                <a:ea typeface="ＭＳ Ｐゴシック" pitchFamily="34" charset="-128"/>
                <a:cs typeface="Arial" panose="020B0604020202020204" pitchFamily="34" charset="0"/>
              </a:rPr>
              <a:t>Foundations </a:t>
            </a:r>
          </a:p>
          <a:p>
            <a:r>
              <a:rPr lang="en-US" sz="3200" dirty="0" smtClean="0">
                <a:latin typeface="Arial" panose="020B0604020202020204" pitchFamily="34" charset="0"/>
                <a:ea typeface="ＭＳ Ｐゴシック" pitchFamily="34" charset="-128"/>
                <a:cs typeface="Arial" panose="020B0604020202020204" pitchFamily="34" charset="0"/>
              </a:rPr>
              <a:t>Corporations</a:t>
            </a:r>
          </a:p>
          <a:p>
            <a:r>
              <a:rPr lang="en-US" sz="3200" dirty="0" smtClean="0">
                <a:latin typeface="Arial" panose="020B0604020202020204" pitchFamily="34" charset="0"/>
                <a:ea typeface="ＭＳ Ｐゴシック" pitchFamily="34" charset="-128"/>
                <a:cs typeface="Arial" panose="020B0604020202020204" pitchFamily="34" charset="0"/>
              </a:rPr>
              <a:t>Clubs and Organizations</a:t>
            </a:r>
          </a:p>
          <a:p>
            <a:r>
              <a:rPr lang="en-US" sz="3200" dirty="0" smtClean="0">
                <a:latin typeface="Arial" panose="020B0604020202020204" pitchFamily="34" charset="0"/>
                <a:ea typeface="ＭＳ Ｐゴシック" pitchFamily="34" charset="-128"/>
                <a:cs typeface="Arial" panose="020B0604020202020204" pitchFamily="34" charset="0"/>
              </a:rPr>
              <a:t>Professional Associations</a:t>
            </a:r>
          </a:p>
          <a:p>
            <a:r>
              <a:rPr lang="en-US" dirty="0" smtClean="0">
                <a:latin typeface="Arial" panose="020B0604020202020204" pitchFamily="34" charset="0"/>
                <a:ea typeface="ＭＳ Ｐゴシック" pitchFamily="34" charset="-128"/>
                <a:cs typeface="Arial" panose="020B0604020202020204" pitchFamily="34" charset="0"/>
              </a:rPr>
              <a:t>Local government</a:t>
            </a:r>
          </a:p>
          <a:p>
            <a:r>
              <a:rPr lang="en-US" sz="3200" dirty="0" smtClean="0">
                <a:latin typeface="Arial" panose="020B0604020202020204" pitchFamily="34" charset="0"/>
                <a:ea typeface="ＭＳ Ｐゴシック" pitchFamily="34" charset="-128"/>
                <a:cs typeface="Arial" panose="020B0604020202020204" pitchFamily="34" charset="0"/>
              </a:rPr>
              <a:t>Local businesses</a:t>
            </a:r>
          </a:p>
          <a:p>
            <a:endParaRPr lang="en-US" dirty="0" smtClean="0">
              <a:ea typeface="ＭＳ Ｐゴシック" pitchFamily="34" charset="-128"/>
            </a:endParaRPr>
          </a:p>
        </p:txBody>
      </p:sp>
      <p:pic>
        <p:nvPicPr>
          <p:cNvPr id="51205" name="Picture 9" descr="rotary.jpg"/>
          <p:cNvPicPr>
            <a:picLocks noChangeAspect="1"/>
          </p:cNvPicPr>
          <p:nvPr/>
        </p:nvPicPr>
        <p:blipFill>
          <a:blip r:embed="rId3" cstate="screen"/>
          <a:srcRect/>
          <a:stretch>
            <a:fillRect/>
          </a:stretch>
        </p:blipFill>
        <p:spPr bwMode="auto">
          <a:xfrm>
            <a:off x="4495800" y="4737100"/>
            <a:ext cx="1574800" cy="1511300"/>
          </a:xfrm>
          <a:prstGeom prst="rect">
            <a:avLst/>
          </a:prstGeom>
          <a:noFill/>
          <a:ln w="9525">
            <a:noFill/>
            <a:miter lim="800000"/>
            <a:headEnd/>
            <a:tailEnd/>
          </a:ln>
        </p:spPr>
      </p:pic>
      <p:pic>
        <p:nvPicPr>
          <p:cNvPr id="51206" name="Picture 7" descr="target.jpg"/>
          <p:cNvPicPr>
            <a:picLocks noChangeAspect="1"/>
          </p:cNvPicPr>
          <p:nvPr/>
        </p:nvPicPr>
        <p:blipFill>
          <a:blip r:embed="rId4" cstate="screen"/>
          <a:srcRect/>
          <a:stretch>
            <a:fillRect/>
          </a:stretch>
        </p:blipFill>
        <p:spPr bwMode="auto">
          <a:xfrm>
            <a:off x="381000" y="4699000"/>
            <a:ext cx="1138238" cy="1397000"/>
          </a:xfrm>
          <a:prstGeom prst="rect">
            <a:avLst/>
          </a:prstGeom>
          <a:noFill/>
          <a:ln w="9525">
            <a:noFill/>
            <a:miter lim="800000"/>
            <a:headEnd/>
            <a:tailEnd/>
          </a:ln>
        </p:spPr>
      </p:pic>
      <p:pic>
        <p:nvPicPr>
          <p:cNvPr id="8" name="Picture 11" descr="mccune_logo copy.jpg"/>
          <p:cNvPicPr>
            <a:picLocks noChangeAspect="1"/>
          </p:cNvPicPr>
          <p:nvPr/>
        </p:nvPicPr>
        <p:blipFill>
          <a:blip r:embed="rId5" cstate="screen"/>
          <a:srcRect/>
          <a:stretch>
            <a:fillRect/>
          </a:stretch>
        </p:blipFill>
        <p:spPr bwMode="auto">
          <a:xfrm>
            <a:off x="6563180" y="4953000"/>
            <a:ext cx="1818820" cy="973137"/>
          </a:xfrm>
          <a:prstGeom prst="rect">
            <a:avLst/>
          </a:prstGeom>
          <a:noFill/>
          <a:ln w="9525">
            <a:noFill/>
            <a:miter lim="800000"/>
            <a:headEnd/>
            <a:tailEnd/>
          </a:ln>
        </p:spPr>
      </p:pic>
      <p:pic>
        <p:nvPicPr>
          <p:cNvPr id="4098" name="Picture 2"/>
          <p:cNvPicPr>
            <a:picLocks noChangeAspect="1" noChangeArrowheads="1"/>
          </p:cNvPicPr>
          <p:nvPr/>
        </p:nvPicPr>
        <p:blipFill>
          <a:blip r:embed="rId6" cstate="screen"/>
          <a:srcRect/>
          <a:stretch>
            <a:fillRect/>
          </a:stretch>
        </p:blipFill>
        <p:spPr bwMode="auto">
          <a:xfrm>
            <a:off x="1981200" y="5715000"/>
            <a:ext cx="1743075" cy="800100"/>
          </a:xfrm>
          <a:prstGeom prst="rect">
            <a:avLst/>
          </a:prstGeom>
          <a:noFill/>
          <a:ln w="9525">
            <a:noFill/>
            <a:miter lim="800000"/>
            <a:headEnd/>
            <a:tailEnd/>
          </a:ln>
        </p:spPr>
      </p:pic>
      <p:pic>
        <p:nvPicPr>
          <p:cNvPr id="4099"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754397" y="4912411"/>
            <a:ext cx="2512803" cy="66923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3048000"/>
            <a:ext cx="9144000" cy="3810000"/>
          </a:xfrm>
          <a:prstGeom prst="rect">
            <a:avLst/>
          </a:prstGeom>
          <a:solidFill>
            <a:schemeClr val="tx2">
              <a:lumMod val="75000"/>
            </a:schemeClr>
          </a:solidFill>
          <a:ln w="9525">
            <a:solidFill>
              <a:srgbClr val="AAB3B3"/>
            </a:solidFill>
            <a:miter lim="800000"/>
            <a:headEnd/>
            <a:tailEnd/>
          </a:ln>
          <a:effectLst>
            <a:outerShdw blurRad="63500" dist="23000" dir="5400000" rotWithShape="0">
              <a:srgbClr val="000000">
                <a:alpha val="34999"/>
              </a:srgbClr>
            </a:outerShdw>
          </a:effectLst>
        </p:spPr>
        <p:txBody>
          <a:bodyPr bIns="91440" anchor="ctr"/>
          <a:lstStyle/>
          <a:p>
            <a:pPr marL="742950" indent="-742950" algn="ctr">
              <a:spcBef>
                <a:spcPct val="0"/>
              </a:spcBef>
              <a:defRPr/>
            </a:pPr>
            <a:r>
              <a:rPr lang="en-US" sz="4400" dirty="0">
                <a:solidFill>
                  <a:srgbClr val="FFFFFF"/>
                </a:solidFill>
                <a:latin typeface="Arial" panose="020B0604020202020204" pitchFamily="34" charset="0"/>
                <a:ea typeface="ＭＳ Ｐゴシック" pitchFamily="34" charset="-128"/>
                <a:cs typeface="Arial" panose="020B0604020202020204" pitchFamily="34" charset="0"/>
              </a:rPr>
              <a:t>What </a:t>
            </a:r>
            <a:r>
              <a:rPr lang="en-US" sz="4400" dirty="0" smtClean="0">
                <a:solidFill>
                  <a:srgbClr val="FFFFFF"/>
                </a:solidFill>
                <a:latin typeface="Arial" panose="020B0604020202020204" pitchFamily="34" charset="0"/>
                <a:ea typeface="ＭＳ Ｐゴシック" pitchFamily="34" charset="-128"/>
                <a:cs typeface="Arial" panose="020B0604020202020204" pitchFamily="34" charset="0"/>
              </a:rPr>
              <a:t>easy fundraising ideas and tips </a:t>
            </a:r>
            <a:r>
              <a:rPr lang="en-US" sz="4400" dirty="0">
                <a:solidFill>
                  <a:srgbClr val="FFFFFF"/>
                </a:solidFill>
                <a:latin typeface="Arial" panose="020B0604020202020204" pitchFamily="34" charset="0"/>
                <a:ea typeface="ＭＳ Ｐゴシック" pitchFamily="34" charset="-128"/>
                <a:cs typeface="Arial" panose="020B0604020202020204" pitchFamily="34" charset="0"/>
              </a:rPr>
              <a:t>do you recommend?</a:t>
            </a:r>
          </a:p>
        </p:txBody>
      </p:sp>
      <p:pic>
        <p:nvPicPr>
          <p:cNvPr id="59395" name="Picture 13" descr="C:\Users\Stephanie\AppData\Local\Microsoft\Windows\Temporary Internet Files\Content.IE5\KBMS4U5V\MP90043955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152400"/>
            <a:ext cx="2644775" cy="2971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8686800" cy="1447800"/>
          </a:xfrm>
          <a:solidFill>
            <a:schemeClr val="accent1"/>
          </a:solidFill>
        </p:spPr>
        <p:txBody>
          <a:bodyPr>
            <a:normAutofit/>
          </a:bodyPr>
          <a:lstStyle/>
          <a:p>
            <a:pPr algn="l" eaLnBrk="1" hangingPunct="1"/>
            <a:r>
              <a:rPr lang="en-US" sz="5000" dirty="0" smtClean="0">
                <a:solidFill>
                  <a:schemeClr val="bg1"/>
                </a:solidFill>
                <a:latin typeface="Arial" panose="020B0604020202020204" pitchFamily="34" charset="0"/>
                <a:cs typeface="Arial" panose="020B0604020202020204" pitchFamily="34" charset="0"/>
              </a:rPr>
              <a:t>    Attitude is important.</a:t>
            </a:r>
          </a:p>
        </p:txBody>
      </p:sp>
      <p:sp>
        <p:nvSpPr>
          <p:cNvPr id="38915" name="Rectangle 3"/>
          <p:cNvSpPr>
            <a:spLocks noGrp="1" noChangeArrowheads="1"/>
          </p:cNvSpPr>
          <p:nvPr>
            <p:ph type="body" idx="1"/>
          </p:nvPr>
        </p:nvSpPr>
        <p:spPr>
          <a:xfrm>
            <a:off x="304800" y="1600200"/>
            <a:ext cx="8610600" cy="4525963"/>
          </a:xfrm>
        </p:spPr>
        <p:txBody>
          <a:bodyPr>
            <a:normAutofit fontScale="92500" lnSpcReduction="10000"/>
          </a:bodyPr>
          <a:lstStyle/>
          <a:p>
            <a:r>
              <a:rPr lang="en-US" dirty="0" smtClean="0"/>
              <a:t>Unshakable conviction in the value of your library</a:t>
            </a:r>
          </a:p>
          <a:p>
            <a:pPr lvl="1"/>
            <a:r>
              <a:rPr lang="en-US" dirty="0" smtClean="0"/>
              <a:t>“My library is important and deserving of support!”</a:t>
            </a:r>
          </a:p>
          <a:p>
            <a:r>
              <a:rPr lang="en-US" dirty="0" smtClean="0"/>
              <a:t>Belief that people are willing to give</a:t>
            </a:r>
          </a:p>
          <a:p>
            <a:pPr lvl="1"/>
            <a:r>
              <a:rPr lang="en-US" dirty="0" smtClean="0"/>
              <a:t>“There are people in my community very willing to support my library!”</a:t>
            </a:r>
          </a:p>
          <a:p>
            <a:r>
              <a:rPr lang="en-US" dirty="0" smtClean="0"/>
              <a:t>Belief that, even in bad times, wealth exists in your community</a:t>
            </a:r>
          </a:p>
          <a:p>
            <a:pPr lvl="1"/>
            <a:r>
              <a:rPr lang="en-US" dirty="0" smtClean="0"/>
              <a:t>“We can successfully move our library ahead!”</a:t>
            </a:r>
          </a:p>
          <a:p>
            <a:r>
              <a:rPr lang="en-US" dirty="0" smtClean="0"/>
              <a:t>Willingness to step outside your comfort zone</a:t>
            </a:r>
          </a:p>
          <a:p>
            <a:pPr lvl="1"/>
            <a:r>
              <a:rPr lang="en-US" dirty="0" smtClean="0"/>
              <a:t>“We can do it!”</a:t>
            </a:r>
          </a:p>
          <a:p>
            <a:endParaRPr lang="en-US" dirty="0" smtClean="0"/>
          </a:p>
          <a:p>
            <a:pPr lvl="1"/>
            <a:endParaRPr lang="en-US" dirty="0" smtClean="0"/>
          </a:p>
          <a:p>
            <a:pPr lvl="1" eaLnBrk="1" hangingPunct="1"/>
            <a:endParaRPr lang="en-US" dirty="0" smtClean="0"/>
          </a:p>
        </p:txBody>
      </p:sp>
      <p:pic>
        <p:nvPicPr>
          <p:cNvPr id="28683" name="Picture 11" descr="C:\Users\Sephanie\Documents\My Dropbox\COSLA\images\happ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46620" y="-30480"/>
            <a:ext cx="1973580" cy="147828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sz="3200" dirty="0">
                <a:latin typeface="Arial" panose="020B0604020202020204" pitchFamily="34" charset="0"/>
                <a:cs typeface="Arial" panose="020B0604020202020204" pitchFamily="34" charset="0"/>
              </a:rPr>
              <a:t>Visibility</a:t>
            </a:r>
          </a:p>
          <a:p>
            <a:pPr lvl="1"/>
            <a:r>
              <a:rPr lang="en-US" sz="3200" dirty="0" smtClean="0">
                <a:latin typeface="Arial" panose="020B0604020202020204" pitchFamily="34" charset="0"/>
                <a:cs typeface="Arial" panose="020B0604020202020204" pitchFamily="34" charset="0"/>
              </a:rPr>
              <a:t>Community Support</a:t>
            </a:r>
            <a:endParaRPr lang="en-US" sz="3200" dirty="0">
              <a:latin typeface="Arial" panose="020B0604020202020204" pitchFamily="34" charset="0"/>
              <a:cs typeface="Arial" panose="020B0604020202020204" pitchFamily="34" charset="0"/>
            </a:endParaRPr>
          </a:p>
          <a:p>
            <a:pPr lvl="1"/>
            <a:r>
              <a:rPr lang="en-US" sz="3200" dirty="0">
                <a:latin typeface="Arial" panose="020B0604020202020204" pitchFamily="34" charset="0"/>
                <a:cs typeface="Arial" panose="020B0604020202020204" pitchFamily="34" charset="0"/>
              </a:rPr>
              <a:t>Easy </a:t>
            </a:r>
            <a:r>
              <a:rPr lang="en-US" sz="3200" dirty="0" smtClean="0">
                <a:latin typeface="Arial" panose="020B0604020202020204" pitchFamily="34" charset="0"/>
                <a:cs typeface="Arial" panose="020B0604020202020204" pitchFamily="34" charset="0"/>
              </a:rPr>
              <a:t>Advocacy</a:t>
            </a:r>
          </a:p>
          <a:p>
            <a:pPr lvl="1"/>
            <a:r>
              <a:rPr lang="en-US" sz="3200" dirty="0" smtClean="0">
                <a:latin typeface="Arial" panose="020B0604020202020204" pitchFamily="34" charset="0"/>
                <a:cs typeface="Arial" panose="020B0604020202020204" pitchFamily="34" charset="0"/>
              </a:rPr>
              <a:t>New Partnerships</a:t>
            </a:r>
            <a:endParaRPr lang="en-US" sz="3200" dirty="0">
              <a:latin typeface="Arial" panose="020B0604020202020204" pitchFamily="34" charset="0"/>
              <a:cs typeface="Arial" panose="020B0604020202020204" pitchFamily="34" charset="0"/>
            </a:endParaRPr>
          </a:p>
          <a:p>
            <a:endParaRPr lang="en-US" dirty="0"/>
          </a:p>
        </p:txBody>
      </p:sp>
      <p:sp>
        <p:nvSpPr>
          <p:cNvPr id="4" name="Rectangle 2"/>
          <p:cNvSpPr txBox="1">
            <a:spLocks noChangeArrowheads="1"/>
          </p:cNvSpPr>
          <p:nvPr/>
        </p:nvSpPr>
        <p:spPr>
          <a:xfrm>
            <a:off x="0" y="0"/>
            <a:ext cx="9144000" cy="14478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rPr>
              <a:t>Bonus Results</a:t>
            </a:r>
            <a:endParaRPr lang="en-US" sz="5000" dirty="0" smtClean="0">
              <a:solidFill>
                <a:schemeClr val="bg1"/>
              </a:solidFill>
              <a:latin typeface="Arial" panose="020B0604020202020204" pitchFamily="34" charset="0"/>
              <a:cs typeface="Arial" panose="020B0604020202020204" pitchFamily="34" charset="0"/>
            </a:endParaRPr>
          </a:p>
        </p:txBody>
      </p:sp>
      <p:pic>
        <p:nvPicPr>
          <p:cNvPr id="1028" name="Picture 4" descr="http://www.axiomfinancial.com/img/user_images/695/blog_images/m_695_f206b74afa829c563e5c65592495899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8800" y="3863181"/>
            <a:ext cx="4492625" cy="2882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026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3999" cy="6858000"/>
          </a:xfrm>
          <a:prstGeom prst="rect">
            <a:avLst/>
          </a:prstGeom>
        </p:spPr>
      </p:pic>
    </p:spTree>
    <p:extLst>
      <p:ext uri="{BB962C8B-B14F-4D97-AF65-F5344CB8AC3E}">
        <p14:creationId xmlns:p14="http://schemas.microsoft.com/office/powerpoint/2010/main" val="346085417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345409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37644"/>
            <a:ext cx="7772400" cy="1470025"/>
          </a:xfrm>
        </p:spPr>
        <p:txBody>
          <a:bodyPr/>
          <a:lstStyle/>
          <a:p>
            <a:r>
              <a:rPr lang="en-US" dirty="0" smtClean="0"/>
              <a:t>Great to meet you all!</a:t>
            </a:r>
            <a:endParaRPr lang="en-US" dirty="0"/>
          </a:p>
        </p:txBody>
      </p:sp>
      <p:pic>
        <p:nvPicPr>
          <p:cNvPr id="4" name="Picture 3" descr="COHS_mrktg_logo_hdr_COH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556" y="421644"/>
            <a:ext cx="2946400" cy="1016000"/>
          </a:xfrm>
          <a:prstGeom prst="rect">
            <a:avLst/>
          </a:prstGeom>
        </p:spPr>
      </p:pic>
      <p:pic>
        <p:nvPicPr>
          <p:cNvPr id="5" name="Picture 4" descr="COHS_mrktg_logo_hdr_Ga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254" y="428030"/>
            <a:ext cx="3365500" cy="1016000"/>
          </a:xfrm>
          <a:prstGeom prst="rect">
            <a:avLst/>
          </a:prstGeom>
        </p:spPr>
      </p:pic>
      <p:pic>
        <p:nvPicPr>
          <p:cNvPr id="6" name="Picture 5" descr="givingdesign_letterhead_header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2556" y="4864550"/>
            <a:ext cx="6476198" cy="1641406"/>
          </a:xfrm>
          <a:prstGeom prst="rect">
            <a:avLst/>
          </a:prstGeom>
        </p:spPr>
      </p:pic>
      <p:sp>
        <p:nvSpPr>
          <p:cNvPr id="8" name="Subtitle 7"/>
          <p:cNvSpPr>
            <a:spLocks noGrp="1"/>
          </p:cNvSpPr>
          <p:nvPr>
            <p:ph type="subTitle" idx="1"/>
          </p:nvPr>
        </p:nvSpPr>
        <p:spPr>
          <a:xfrm>
            <a:off x="762000" y="2788266"/>
            <a:ext cx="7772400" cy="1752600"/>
          </a:xfrm>
        </p:spPr>
        <p:txBody>
          <a:bodyPr>
            <a:normAutofit fontScale="62500" lnSpcReduction="20000"/>
          </a:bodyPr>
          <a:lstStyle/>
          <a:p>
            <a:r>
              <a:rPr lang="en-US" sz="4600" dirty="0" smtClean="0">
                <a:solidFill>
                  <a:srgbClr val="000000"/>
                </a:solidFill>
              </a:rPr>
              <a:t>David Baker, JD</a:t>
            </a:r>
          </a:p>
          <a:p>
            <a:r>
              <a:rPr lang="en-US" dirty="0" smtClean="0">
                <a:solidFill>
                  <a:srgbClr val="000000"/>
                </a:solidFill>
              </a:rPr>
              <a:t>LA Based Fundraising Consultant</a:t>
            </a:r>
          </a:p>
          <a:p>
            <a:r>
              <a:rPr lang="en-US" dirty="0" smtClean="0">
                <a:solidFill>
                  <a:srgbClr val="000000"/>
                </a:solidFill>
              </a:rPr>
              <a:t>13+ years engaged in library fundraising &amp; library foundation development</a:t>
            </a:r>
          </a:p>
          <a:p>
            <a:r>
              <a:rPr lang="en-US" dirty="0" smtClean="0">
                <a:solidFill>
                  <a:srgbClr val="000000"/>
                </a:solidFill>
              </a:rPr>
              <a:t>At Your </a:t>
            </a:r>
            <a:r>
              <a:rPr lang="en-US" dirty="0">
                <a:solidFill>
                  <a:srgbClr val="000000"/>
                </a:solidFill>
              </a:rPr>
              <a:t>S</a:t>
            </a:r>
            <a:r>
              <a:rPr lang="en-US" dirty="0" smtClean="0">
                <a:solidFill>
                  <a:srgbClr val="000000"/>
                </a:solidFill>
              </a:rPr>
              <a:t>ervice</a:t>
            </a:r>
          </a:p>
          <a:p>
            <a:pPr marL="457200" indent="-457200">
              <a:buFont typeface="Arial"/>
              <a:buChar char="•"/>
            </a:pPr>
            <a:endParaRPr lang="en-US" dirty="0" smtClean="0"/>
          </a:p>
          <a:p>
            <a:pPr marL="457200" indent="-457200">
              <a:buFont typeface="Arial"/>
              <a:buChar char="•"/>
            </a:pPr>
            <a:endParaRPr lang="en-US" dirty="0"/>
          </a:p>
        </p:txBody>
      </p:sp>
    </p:spTree>
    <p:extLst>
      <p:ext uri="{BB962C8B-B14F-4D97-AF65-F5344CB8AC3E}">
        <p14:creationId xmlns:p14="http://schemas.microsoft.com/office/powerpoint/2010/main" val="123961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Everything Stephanie said . . .</a:t>
            </a:r>
            <a:endParaRPr lang="en-US" dirty="0"/>
          </a:p>
        </p:txBody>
      </p:sp>
      <p:sp>
        <p:nvSpPr>
          <p:cNvPr id="5" name="Content Placeholder 4"/>
          <p:cNvSpPr>
            <a:spLocks noGrp="1"/>
          </p:cNvSpPr>
          <p:nvPr>
            <p:ph idx="1"/>
          </p:nvPr>
        </p:nvSpPr>
        <p:spPr/>
        <p:txBody>
          <a:bodyPr>
            <a:normAutofit/>
          </a:bodyPr>
          <a:lstStyle/>
          <a:p>
            <a:r>
              <a:rPr lang="en-US" dirty="0" smtClean="0"/>
              <a:t>Focus on the </a:t>
            </a:r>
            <a:r>
              <a:rPr lang="en-US" b="1" dirty="0"/>
              <a:t>F</a:t>
            </a:r>
            <a:r>
              <a:rPr lang="en-US" b="1" dirty="0" smtClean="0"/>
              <a:t>olks</a:t>
            </a:r>
            <a:r>
              <a:rPr lang="en-US" dirty="0" smtClean="0"/>
              <a:t> (72% + 8% = 80%)</a:t>
            </a:r>
          </a:p>
          <a:p>
            <a:r>
              <a:rPr lang="en-US" dirty="0" smtClean="0"/>
              <a:t>Leverage your </a:t>
            </a:r>
            <a:r>
              <a:rPr lang="en-US" b="1" dirty="0" smtClean="0"/>
              <a:t>Friends</a:t>
            </a:r>
            <a:r>
              <a:rPr lang="en-US" dirty="0" smtClean="0"/>
              <a:t> and </a:t>
            </a:r>
            <a:r>
              <a:rPr lang="en-US" b="1" dirty="0" smtClean="0"/>
              <a:t>Foundation</a:t>
            </a:r>
          </a:p>
          <a:p>
            <a:pPr lvl="1"/>
            <a:r>
              <a:rPr lang="en-US" dirty="0" smtClean="0"/>
              <a:t>Prospect identification</a:t>
            </a:r>
          </a:p>
          <a:p>
            <a:pPr lvl="1"/>
            <a:r>
              <a:rPr lang="en-US" dirty="0" smtClean="0"/>
              <a:t>Matching gift opportunity</a:t>
            </a:r>
          </a:p>
          <a:p>
            <a:pPr lvl="1"/>
            <a:r>
              <a:rPr lang="en-US" dirty="0" smtClean="0"/>
              <a:t>Challenge your Foundation to own the scholarships</a:t>
            </a:r>
          </a:p>
          <a:p>
            <a:pPr lvl="1"/>
            <a:r>
              <a:rPr lang="en-US" dirty="0" smtClean="0"/>
              <a:t>Don’t forget IRA Rollovers</a:t>
            </a:r>
          </a:p>
          <a:p>
            <a:r>
              <a:rPr lang="en-US" b="1" dirty="0" smtClean="0"/>
              <a:t>Stories</a:t>
            </a:r>
            <a:r>
              <a:rPr lang="en-US" dirty="0" smtClean="0"/>
              <a:t> win (outputs vs. outcomes)</a:t>
            </a:r>
            <a:endParaRPr lang="en-US" dirty="0"/>
          </a:p>
        </p:txBody>
      </p:sp>
    </p:spTree>
    <p:extLst>
      <p:ext uri="{BB962C8B-B14F-4D97-AF65-F5344CB8AC3E}">
        <p14:creationId xmlns:p14="http://schemas.microsoft.com/office/powerpoint/2010/main" val="836852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Let’s chat!</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sz="3600" dirty="0" err="1" smtClean="0"/>
              <a:t>david.baker@givingdesign.com</a:t>
            </a:r>
            <a:endParaRPr lang="en-US" sz="3600" dirty="0" smtClean="0"/>
          </a:p>
          <a:p>
            <a:pPr marL="0" indent="0" algn="ctr">
              <a:buNone/>
            </a:pPr>
            <a:endParaRPr lang="en-US" sz="3600" dirty="0" smtClean="0"/>
          </a:p>
          <a:p>
            <a:pPr marL="0" indent="0" algn="ctr">
              <a:buNone/>
            </a:pPr>
            <a:r>
              <a:rPr lang="en-US" sz="3600" dirty="0" smtClean="0"/>
              <a:t>818-533-8316</a:t>
            </a:r>
            <a:endParaRPr lang="en-US" sz="3600" dirty="0"/>
          </a:p>
        </p:txBody>
      </p:sp>
      <p:pic>
        <p:nvPicPr>
          <p:cNvPr id="5" name="Picture 4" descr="givingdesign_letterhead_head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4809065"/>
            <a:ext cx="6842760" cy="1734312"/>
          </a:xfrm>
          <a:prstGeom prst="rect">
            <a:avLst/>
          </a:prstGeom>
        </p:spPr>
      </p:pic>
    </p:spTree>
    <p:extLst>
      <p:ext uri="{BB962C8B-B14F-4D97-AF65-F5344CB8AC3E}">
        <p14:creationId xmlns:p14="http://schemas.microsoft.com/office/powerpoint/2010/main" val="2503722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p:cNvSpPr>
            <a:spLocks noGrp="1"/>
          </p:cNvSpPr>
          <p:nvPr>
            <p:ph idx="1"/>
          </p:nvPr>
        </p:nvSpPr>
        <p:spPr>
          <a:xfrm>
            <a:off x="1447800" y="4419600"/>
            <a:ext cx="6324600" cy="1866900"/>
          </a:xfrm>
        </p:spPr>
        <p:txBody>
          <a:bodyPr anchor="ctr"/>
          <a:lstStyle/>
          <a:p>
            <a:pPr marL="0" indent="0" algn="just">
              <a:buNone/>
            </a:pPr>
            <a:r>
              <a:rPr lang="en-US" sz="1400" dirty="0" err="1"/>
              <a:t>Infopeople</a:t>
            </a:r>
            <a:r>
              <a:rPr lang="en-US" sz="1400" dirty="0"/>
              <a:t>, a grant project of the </a:t>
            </a:r>
            <a:r>
              <a:rPr lang="en-US" sz="1400" dirty="0" err="1"/>
              <a:t>Califa</a:t>
            </a:r>
            <a:r>
              <a:rPr lang="en-US" sz="1400" dirty="0"/>
              <a:t> </a:t>
            </a:r>
            <a:r>
              <a:rPr lang="en-US" sz="1400" dirty="0" smtClean="0"/>
              <a:t>Group, </a:t>
            </a:r>
            <a:r>
              <a:rPr lang="en-US" sz="1400" dirty="0"/>
              <a:t>is supported in part by the U.S. Institute of Museum and Library Services under the provisions of the Library Services and Technology Act, administered in California by the State Librarian. </a:t>
            </a:r>
            <a:endParaRPr lang="en-US" sz="1400" dirty="0">
              <a:latin typeface="Arial" charset="0"/>
            </a:endParaRPr>
          </a:p>
        </p:txBody>
      </p:sp>
      <p:pic>
        <p:nvPicPr>
          <p:cNvPr id="2" name="Picture 1" descr="IFP logo 2012_outline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049" y="2154756"/>
            <a:ext cx="7365944" cy="872078"/>
          </a:xfrm>
          <a:prstGeom prst="rect">
            <a:avLst/>
          </a:prstGeom>
        </p:spPr>
      </p:pic>
    </p:spTree>
    <p:extLst>
      <p:ext uri="{BB962C8B-B14F-4D97-AF65-F5344CB8AC3E}">
        <p14:creationId xmlns:p14="http://schemas.microsoft.com/office/powerpoint/2010/main" val="4107229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a:solidFill>
            <a:schemeClr val="accent1"/>
          </a:solidFill>
        </p:spPr>
        <p:txBody>
          <a:bodyPr>
            <a:normAutofit/>
          </a:bodyPr>
          <a:lstStyle/>
          <a:p>
            <a:r>
              <a:rPr lang="en-US" b="1" dirty="0" smtClean="0">
                <a:solidFill>
                  <a:schemeClr val="bg1"/>
                </a:solidFill>
                <a:latin typeface="Arial" panose="020B0604020202020204" pitchFamily="34" charset="0"/>
                <a:cs typeface="Arial" panose="020B0604020202020204" pitchFamily="34" charset="0"/>
              </a:rPr>
              <a:t>If You Don't Ask, You Won't Get</a:t>
            </a:r>
            <a:endParaRPr lang="en-US"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Does your community know that your roof leaks? Or that your book budget is only 10 cents per person? They can't help if they don't know that help is needed.</a:t>
            </a:r>
          </a:p>
        </p:txBody>
      </p:sp>
      <p:pic>
        <p:nvPicPr>
          <p:cNvPr id="4" name="Picture 2" descr="C:\Users\Sephanie\Downloads\MP90042212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4600" y="3721298"/>
            <a:ext cx="4114800" cy="2709982"/>
          </a:xfrm>
          <a:prstGeom prst="rect">
            <a:avLst/>
          </a:prstGeom>
          <a:ln>
            <a:noFill/>
          </a:ln>
          <a:effectLst>
            <a:softEdge rad="112500"/>
          </a:effectLst>
        </p:spPr>
      </p:pic>
    </p:spTree>
    <p:extLst>
      <p:ext uri="{BB962C8B-B14F-4D97-AF65-F5344CB8AC3E}">
        <p14:creationId xmlns:p14="http://schemas.microsoft.com/office/powerpoint/2010/main" val="39473820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11808"/>
          </a:xfrm>
          <a:solidFill>
            <a:schemeClr val="accent1"/>
          </a:solidFill>
        </p:spPr>
        <p:txBody>
          <a:bodyPr>
            <a:normAutofit/>
          </a:bodyPr>
          <a:lstStyle/>
          <a:p>
            <a:r>
              <a:rPr lang="en-US" sz="3400" b="1" dirty="0" smtClean="0">
                <a:solidFill>
                  <a:schemeClr val="bg1"/>
                </a:solidFill>
                <a:latin typeface="Arial" panose="020B0604020202020204" pitchFamily="34" charset="0"/>
                <a:cs typeface="Arial" panose="020B0604020202020204" pitchFamily="34" charset="0"/>
              </a:rPr>
              <a:t>And…you might get more than you ask for!</a:t>
            </a:r>
            <a:endParaRPr lang="en-US" sz="3400" b="1" dirty="0">
              <a:solidFill>
                <a:schemeClr val="bg1"/>
              </a:solidFill>
              <a:latin typeface="Arial" panose="020B0604020202020204" pitchFamily="34" charset="0"/>
              <a:cs typeface="Arial" panose="020B0604020202020204" pitchFamily="34" charset="0"/>
            </a:endParaRPr>
          </a:p>
        </p:txBody>
      </p:sp>
      <p:pic>
        <p:nvPicPr>
          <p:cNvPr id="4" name="Picture 6" descr="Library Fairy by Mark Coggins">
            <a:hlinkClick r:id="rId2" tooltip="Library Fairy by Mark Coggins"/>
          </p:cNvPr>
          <p:cNvPicPr>
            <a:picLocks noChangeAspect="1" noChangeArrowheads="1"/>
          </p:cNvPicPr>
          <p:nvPr/>
        </p:nvPicPr>
        <p:blipFill>
          <a:blip r:embed="rId3" cstate="print"/>
          <a:srcRect/>
          <a:stretch>
            <a:fillRect/>
          </a:stretch>
        </p:blipFill>
        <p:spPr bwMode="auto">
          <a:xfrm>
            <a:off x="1981200" y="2057400"/>
            <a:ext cx="4743351" cy="4664296"/>
          </a:xfrm>
          <a:prstGeom prst="roundRect">
            <a:avLst/>
          </a:prstGeom>
          <a:noFill/>
          <a:ln w="9525">
            <a:noFill/>
            <a:miter lim="800000"/>
            <a:headEnd/>
            <a:tailEnd/>
          </a:ln>
        </p:spPr>
      </p:pic>
    </p:spTree>
    <p:extLst>
      <p:ext uri="{BB962C8B-B14F-4D97-AF65-F5344CB8AC3E}">
        <p14:creationId xmlns:p14="http://schemas.microsoft.com/office/powerpoint/2010/main" val="33468536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chemeClr val="accent1"/>
          </a:solidFill>
        </p:spPr>
        <p:txBody>
          <a:bodyPr>
            <a:normAutofit/>
          </a:bodyPr>
          <a:lstStyle/>
          <a:p>
            <a:r>
              <a:rPr lang="en-US" sz="5000" b="1" dirty="0" smtClean="0">
                <a:solidFill>
                  <a:schemeClr val="bg1"/>
                </a:solidFill>
                <a:latin typeface="Arial" panose="020B0604020202020204" pitchFamily="34" charset="0"/>
                <a:cs typeface="Arial" panose="020B0604020202020204" pitchFamily="34" charset="0"/>
              </a:rPr>
              <a:t>Plan Your Fundraising</a:t>
            </a:r>
            <a:endParaRPr lang="en-US" sz="50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514350" indent="-514350">
              <a:buFont typeface="+mj-lt"/>
              <a:buAutoNum type="arabicPeriod"/>
            </a:pPr>
            <a:r>
              <a:rPr lang="en-US" b="1" dirty="0" smtClean="0">
                <a:latin typeface="Arial" panose="020B0604020202020204" pitchFamily="34" charset="0"/>
                <a:cs typeface="Arial" panose="020B0604020202020204" pitchFamily="34" charset="0"/>
              </a:rPr>
              <a:t>Determine your top library and community needs</a:t>
            </a:r>
            <a:r>
              <a:rPr lang="en-US" dirty="0" smtClean="0">
                <a:latin typeface="Arial" panose="020B0604020202020204" pitchFamily="34" charset="0"/>
                <a:cs typeface="Arial" panose="020B0604020202020204" pitchFamily="34" charset="0"/>
              </a:rPr>
              <a:t> </a:t>
            </a:r>
          </a:p>
        </p:txBody>
      </p:sp>
      <p:sp>
        <p:nvSpPr>
          <p:cNvPr id="4" name="TextBox 3"/>
          <p:cNvSpPr txBox="1"/>
          <p:nvPr/>
        </p:nvSpPr>
        <p:spPr>
          <a:xfrm>
            <a:off x="838200" y="5415290"/>
            <a:ext cx="7620000" cy="1046440"/>
          </a:xfrm>
          <a:prstGeom prst="rect">
            <a:avLst/>
          </a:prstGeom>
          <a:solidFill>
            <a:schemeClr val="accent4">
              <a:lumMod val="75000"/>
            </a:schemeClr>
          </a:solidFill>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gn="ctr"/>
            <a:r>
              <a:rPr lang="en-US" sz="4400" b="1" dirty="0" smtClean="0">
                <a:solidFill>
                  <a:schemeClr val="bg1"/>
                </a:solidFill>
              </a:rPr>
              <a:t>Focus on success, not survival!</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7" descr="C:\Users\Sephanie\Downloads\MP90042221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38400" y="79375"/>
            <a:ext cx="4267200" cy="6397625"/>
          </a:xfrm>
          <a:prstGeom prst="rect">
            <a:avLst/>
          </a:prstGeom>
          <a:noFill/>
          <a:ln w="9525">
            <a:noFill/>
            <a:miter lim="800000"/>
            <a:headEnd/>
            <a:tailEnd/>
          </a:ln>
        </p:spPr>
      </p:pic>
      <p:sp>
        <p:nvSpPr>
          <p:cNvPr id="70659" name="Title 1"/>
          <p:cNvSpPr>
            <a:spLocks noGrp="1"/>
          </p:cNvSpPr>
          <p:nvPr>
            <p:ph type="title"/>
          </p:nvPr>
        </p:nvSpPr>
        <p:spPr>
          <a:xfrm>
            <a:off x="1905000" y="5791200"/>
            <a:ext cx="6477000" cy="990600"/>
          </a:xfrm>
          <a:solidFill>
            <a:schemeClr val="bg1"/>
          </a:solidFill>
        </p:spPr>
        <p:txBody>
          <a:bodyPr/>
          <a:lstStyle/>
          <a:p>
            <a:r>
              <a:rPr lang="en-US" dirty="0" smtClean="0">
                <a:latin typeface="Arial" panose="020B0604020202020204" pitchFamily="34" charset="0"/>
                <a:ea typeface="ＭＳ Ｐゴシック" pitchFamily="34" charset="-128"/>
                <a:cs typeface="Arial" panose="020B0604020202020204" pitchFamily="34" charset="0"/>
              </a:rPr>
              <a:t>Community Priorities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chemeClr val="accent1"/>
          </a:solidFill>
        </p:spPr>
        <p:txBody>
          <a:bodyPr>
            <a:normAutofit/>
          </a:bodyPr>
          <a:lstStyle/>
          <a:p>
            <a:r>
              <a:rPr lang="en-US" sz="5000" b="1" dirty="0" smtClean="0">
                <a:solidFill>
                  <a:schemeClr val="bg1"/>
                </a:solidFill>
                <a:latin typeface="Arial" panose="020B0604020202020204" pitchFamily="34" charset="0"/>
                <a:cs typeface="Arial" panose="020B0604020202020204" pitchFamily="34" charset="0"/>
              </a:rPr>
              <a:t>Plan Your Fundraising</a:t>
            </a:r>
            <a:endParaRPr lang="en-US" sz="50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514350" indent="-514350">
              <a:buFont typeface="+mj-lt"/>
              <a:buAutoNum type="arabicPeriod"/>
            </a:pPr>
            <a:r>
              <a:rPr lang="en-US" b="1" dirty="0" smtClean="0">
                <a:latin typeface="Arial" panose="020B0604020202020204" pitchFamily="34" charset="0"/>
                <a:cs typeface="Arial" panose="020B0604020202020204" pitchFamily="34" charset="0"/>
              </a:rPr>
              <a:t>Determine your top library and community needs</a:t>
            </a:r>
            <a:r>
              <a:rPr lang="en-US" dirty="0" smtClean="0">
                <a:latin typeface="Arial" panose="020B0604020202020204" pitchFamily="34" charset="0"/>
                <a:cs typeface="Arial" panose="020B0604020202020204" pitchFamily="34" charset="0"/>
              </a:rPr>
              <a:t> </a:t>
            </a:r>
          </a:p>
          <a:p>
            <a:pPr marL="514350" indent="-514350">
              <a:buFont typeface="+mj-lt"/>
              <a:buAutoNum type="arabicPeriod"/>
            </a:pPr>
            <a:r>
              <a:rPr lang="en-US" b="1" dirty="0" smtClean="0">
                <a:latin typeface="Arial" panose="020B0604020202020204" pitchFamily="34" charset="0"/>
                <a:cs typeface="Arial" panose="020B0604020202020204" pitchFamily="34" charset="0"/>
              </a:rPr>
              <a:t>Set your goals/wishes and share why you selected them! Make a wish list!</a:t>
            </a:r>
            <a:endParaRPr lang="en-US" dirty="0" smtClean="0">
              <a:latin typeface="Arial" panose="020B0604020202020204" pitchFamily="34" charset="0"/>
              <a:cs typeface="Arial" panose="020B0604020202020204" pitchFamily="34" charset="0"/>
            </a:endParaRPr>
          </a:p>
          <a:p>
            <a:pPr marL="514350" indent="-514350">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52400"/>
            <a:ext cx="8306119" cy="6229590"/>
          </a:xfrm>
          <a:prstGeom prst="rect">
            <a:avLst/>
          </a:prstGeom>
        </p:spPr>
      </p:pic>
    </p:spTree>
    <p:extLst>
      <p:ext uri="{BB962C8B-B14F-4D97-AF65-F5344CB8AC3E}">
        <p14:creationId xmlns:p14="http://schemas.microsoft.com/office/powerpoint/2010/main" val="3511498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Design">
  <a:themeElements>
    <a:clrScheme name="Default Design 13">
      <a:dk1>
        <a:srgbClr val="1B3A66"/>
      </a:dk1>
      <a:lt1>
        <a:srgbClr val="FFFFFF"/>
      </a:lt1>
      <a:dk2>
        <a:srgbClr val="E76E34"/>
      </a:dk2>
      <a:lt2>
        <a:srgbClr val="808080"/>
      </a:lt2>
      <a:accent1>
        <a:srgbClr val="57B5E0"/>
      </a:accent1>
      <a:accent2>
        <a:srgbClr val="521C78"/>
      </a:accent2>
      <a:accent3>
        <a:srgbClr val="FFFFFF"/>
      </a:accent3>
      <a:accent4>
        <a:srgbClr val="153056"/>
      </a:accent4>
      <a:accent5>
        <a:srgbClr val="B4D7ED"/>
      </a:accent5>
      <a:accent6>
        <a:srgbClr val="49186C"/>
      </a:accent6>
      <a:hlink>
        <a:srgbClr val="009645"/>
      </a:hlink>
      <a:folHlink>
        <a:srgbClr val="F7E017"/>
      </a:folHlink>
    </a:clrScheme>
    <a:fontScheme name="Default Design">
      <a:majorFont>
        <a:latin typeface="Goudy Old Style"/>
        <a:ea typeface=""/>
        <a:cs typeface=""/>
      </a:majorFont>
      <a:minorFont>
        <a:latin typeface="Goudy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1B3A66"/>
        </a:dk1>
        <a:lt1>
          <a:srgbClr val="FFFFFF"/>
        </a:lt1>
        <a:dk2>
          <a:srgbClr val="E76E34"/>
        </a:dk2>
        <a:lt2>
          <a:srgbClr val="808080"/>
        </a:lt2>
        <a:accent1>
          <a:srgbClr val="57B5E0"/>
        </a:accent1>
        <a:accent2>
          <a:srgbClr val="521C78"/>
        </a:accent2>
        <a:accent3>
          <a:srgbClr val="FFFFFF"/>
        </a:accent3>
        <a:accent4>
          <a:srgbClr val="153056"/>
        </a:accent4>
        <a:accent5>
          <a:srgbClr val="B4D7ED"/>
        </a:accent5>
        <a:accent6>
          <a:srgbClr val="49186C"/>
        </a:accent6>
        <a:hlink>
          <a:srgbClr val="009645"/>
        </a:hlink>
        <a:folHlink>
          <a:srgbClr val="F7E01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9765</TotalTime>
  <Words>2363</Words>
  <Application>Microsoft Macintosh PowerPoint</Application>
  <PresentationFormat>On-screen Show (4:3)</PresentationFormat>
  <Paragraphs>226</Paragraphs>
  <Slides>39</Slides>
  <Notes>23</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Office Theme</vt:lpstr>
      <vt:lpstr>4_Default Design</vt:lpstr>
      <vt:lpstr>Quick Wins for COHS and other Smaller Projects</vt:lpstr>
      <vt:lpstr>PowerPoint Presentation</vt:lpstr>
      <vt:lpstr>PowerPoint Presentation</vt:lpstr>
      <vt:lpstr>If You Don't Ask, You Won't Get</vt:lpstr>
      <vt:lpstr>And…you might get more than you ask for!</vt:lpstr>
      <vt:lpstr>Plan Your Fundraising</vt:lpstr>
      <vt:lpstr>Community Priorities</vt:lpstr>
      <vt:lpstr>Plan Your Fundraising</vt:lpstr>
      <vt:lpstr>PowerPoint Presentation</vt:lpstr>
      <vt:lpstr>Plan Your Fundraising</vt:lpstr>
      <vt:lpstr>Baby Steps are OK</vt:lpstr>
      <vt:lpstr>Plan Your Fundraising</vt:lpstr>
      <vt:lpstr>Friend-raise &amp; Build Partners</vt:lpstr>
      <vt:lpstr>Who is your next new partner?</vt:lpstr>
      <vt:lpstr>Who to Ask and Why They'll Give</vt:lpstr>
      <vt:lpstr>Individuals Give the Most</vt:lpstr>
      <vt:lpstr>Easy Ways to Ask</vt:lpstr>
      <vt:lpstr>How to Make an “ASK”</vt:lpstr>
      <vt:lpstr> Engage Your Super Supporters </vt:lpstr>
      <vt:lpstr>Fundraising Activities</vt:lpstr>
      <vt:lpstr>Raffles</vt:lpstr>
      <vt:lpstr>Quick Online Fundraising</vt:lpstr>
      <vt:lpstr> FUNdraising Auctions &amp; Events </vt:lpstr>
      <vt:lpstr>PowerPoint Presentation</vt:lpstr>
      <vt:lpstr>Non-events</vt:lpstr>
      <vt:lpstr>PowerPoint Presentation</vt:lpstr>
      <vt:lpstr>Write the Winning Grant Proposal</vt:lpstr>
      <vt:lpstr>5 Easy Grants for Beginners</vt:lpstr>
      <vt:lpstr>Library Grants Blog </vt:lpstr>
      <vt:lpstr>Local Funding Sources</vt:lpstr>
      <vt:lpstr>PowerPoint Presentation</vt:lpstr>
      <vt:lpstr>    Attitude is important.</vt:lpstr>
      <vt:lpstr>PowerPoint Presentation</vt:lpstr>
      <vt:lpstr>PowerPoint Presentation</vt:lpstr>
      <vt:lpstr>PowerPoint Presentation</vt:lpstr>
      <vt:lpstr>Great to meet you all!</vt:lpstr>
      <vt:lpstr>Everything Stephanie said . . .</vt:lpstr>
      <vt:lpstr>Let’s chat!</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Easy Fundraising for Public Libraries</dc:title>
  <dc:creator>Stephanie</dc:creator>
  <cp:lastModifiedBy>Jennifer Jacobs</cp:lastModifiedBy>
  <cp:revision>122</cp:revision>
  <dcterms:created xsi:type="dcterms:W3CDTF">2014-06-07T21:34:57Z</dcterms:created>
  <dcterms:modified xsi:type="dcterms:W3CDTF">2016-02-24T23:41:09Z</dcterms:modified>
</cp:coreProperties>
</file>