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tmp" ContentType="image/p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580" r:id="rId2"/>
    <p:sldId id="696" r:id="rId3"/>
    <p:sldId id="836" r:id="rId4"/>
    <p:sldId id="768" r:id="rId5"/>
    <p:sldId id="747" r:id="rId6"/>
    <p:sldId id="806" r:id="rId7"/>
    <p:sldId id="765" r:id="rId8"/>
    <p:sldId id="808" r:id="rId9"/>
    <p:sldId id="766" r:id="rId10"/>
    <p:sldId id="835" r:id="rId11"/>
    <p:sldId id="804" r:id="rId12"/>
    <p:sldId id="805" r:id="rId13"/>
    <p:sldId id="708" r:id="rId14"/>
    <p:sldId id="769" r:id="rId15"/>
    <p:sldId id="802" r:id="rId16"/>
    <p:sldId id="803" r:id="rId17"/>
    <p:sldId id="834" r:id="rId18"/>
    <p:sldId id="799" r:id="rId19"/>
    <p:sldId id="770" r:id="rId20"/>
    <p:sldId id="771" r:id="rId21"/>
    <p:sldId id="792" r:id="rId22"/>
    <p:sldId id="793" r:id="rId23"/>
    <p:sldId id="794" r:id="rId24"/>
    <p:sldId id="795" r:id="rId25"/>
    <p:sldId id="796" r:id="rId26"/>
    <p:sldId id="797" r:id="rId27"/>
    <p:sldId id="800" r:id="rId28"/>
    <p:sldId id="798" r:id="rId29"/>
    <p:sldId id="809" r:id="rId30"/>
    <p:sldId id="810" r:id="rId31"/>
    <p:sldId id="811" r:id="rId32"/>
    <p:sldId id="812" r:id="rId33"/>
    <p:sldId id="813" r:id="rId34"/>
    <p:sldId id="801" r:id="rId35"/>
    <p:sldId id="725" r:id="rId36"/>
    <p:sldId id="732" r:id="rId37"/>
    <p:sldId id="737" r:id="rId38"/>
    <p:sldId id="738" r:id="rId39"/>
    <p:sldId id="739" r:id="rId40"/>
    <p:sldId id="740" r:id="rId41"/>
    <p:sldId id="772" r:id="rId42"/>
    <p:sldId id="748" r:id="rId43"/>
    <p:sldId id="749" r:id="rId44"/>
    <p:sldId id="764" r:id="rId45"/>
    <p:sldId id="751" r:id="rId46"/>
    <p:sldId id="752" r:id="rId47"/>
    <p:sldId id="753" r:id="rId48"/>
    <p:sldId id="759" r:id="rId49"/>
    <p:sldId id="760" r:id="rId50"/>
    <p:sldId id="773" r:id="rId51"/>
    <p:sldId id="741" r:id="rId52"/>
    <p:sldId id="774" r:id="rId53"/>
    <p:sldId id="733" r:id="rId54"/>
    <p:sldId id="775" r:id="rId55"/>
    <p:sldId id="776" r:id="rId56"/>
    <p:sldId id="777" r:id="rId57"/>
    <p:sldId id="727" r:id="rId58"/>
    <p:sldId id="734" r:id="rId59"/>
    <p:sldId id="726" r:id="rId60"/>
    <p:sldId id="742" r:id="rId61"/>
    <p:sldId id="743" r:id="rId62"/>
    <p:sldId id="778" r:id="rId63"/>
    <p:sldId id="744" r:id="rId64"/>
    <p:sldId id="745" r:id="rId65"/>
    <p:sldId id="779" r:id="rId66"/>
    <p:sldId id="781" r:id="rId67"/>
    <p:sldId id="780" r:id="rId68"/>
    <p:sldId id="728" r:id="rId69"/>
    <p:sldId id="783" r:id="rId70"/>
    <p:sldId id="782" r:id="rId71"/>
    <p:sldId id="784" r:id="rId72"/>
    <p:sldId id="785" r:id="rId73"/>
    <p:sldId id="731" r:id="rId74"/>
    <p:sldId id="786" r:id="rId75"/>
    <p:sldId id="787" r:id="rId76"/>
    <p:sldId id="788" r:id="rId77"/>
    <p:sldId id="789" r:id="rId78"/>
    <p:sldId id="790" r:id="rId79"/>
    <p:sldId id="814" r:id="rId80"/>
    <p:sldId id="815" r:id="rId81"/>
    <p:sldId id="816" r:id="rId82"/>
    <p:sldId id="817" r:id="rId83"/>
    <p:sldId id="818" r:id="rId84"/>
    <p:sldId id="819" r:id="rId85"/>
    <p:sldId id="820" r:id="rId86"/>
    <p:sldId id="730" r:id="rId87"/>
    <p:sldId id="736" r:id="rId88"/>
    <p:sldId id="821" r:id="rId89"/>
    <p:sldId id="822" r:id="rId90"/>
    <p:sldId id="823" r:id="rId91"/>
    <p:sldId id="824" r:id="rId92"/>
    <p:sldId id="825" r:id="rId93"/>
    <p:sldId id="826" r:id="rId94"/>
    <p:sldId id="827" r:id="rId95"/>
    <p:sldId id="828" r:id="rId96"/>
    <p:sldId id="829" r:id="rId97"/>
    <p:sldId id="830" r:id="rId98"/>
    <p:sldId id="831" r:id="rId99"/>
    <p:sldId id="832" r:id="rId100"/>
    <p:sldId id="833" r:id="rId101"/>
    <p:sldId id="735" r:id="rId102"/>
    <p:sldId id="746" r:id="rId103"/>
    <p:sldId id="336" r:id="rId104"/>
    <p:sldId id="837" r:id="rId10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71" autoAdjust="0"/>
    <p:restoredTop sz="93672"/>
  </p:normalViewPr>
  <p:slideViewPr>
    <p:cSldViewPr snapToGrid="0" snapToObjects="1">
      <p:cViewPr varScale="1">
        <p:scale>
          <a:sx n="93" d="100"/>
          <a:sy n="93" d="100"/>
        </p:scale>
        <p:origin x="-184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notesMaster" Target="notesMasters/notesMaster1.xml"/><Relationship Id="rId107"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presProps" Target="presProps.xml"/><Relationship Id="rId109"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theme" Target="theme/theme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E7F9B3-D1B5-AC44-9DA4-5C354CDB1E4D}" type="datetimeFigureOut">
              <a:rPr lang="en-US" smtClean="0"/>
              <a:t>4/27/16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B0114E-A89D-8B48-8BF6-6F960F8FCB2C}" type="slidenum">
              <a:rPr lang="en-US" smtClean="0"/>
              <a:t>‹#›</a:t>
            </a:fld>
            <a:endParaRPr lang="en-US"/>
          </a:p>
        </p:txBody>
      </p:sp>
    </p:spTree>
    <p:extLst>
      <p:ext uri="{BB962C8B-B14F-4D97-AF65-F5344CB8AC3E}">
        <p14:creationId xmlns:p14="http://schemas.microsoft.com/office/powerpoint/2010/main" val="27148709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10"/>
          </p:nvPr>
        </p:nvSpPr>
        <p:spPr/>
        <p:txBody>
          <a:bodyPr/>
          <a:lstStyle/>
          <a:p>
            <a:fld id="{619BB78C-D681-43D3-8136-5051D839A2EE}" type="slidenum">
              <a:rPr lang="en-US" smtClean="0"/>
              <a:t>4</a:t>
            </a:fld>
            <a:endParaRPr lang="en-US"/>
          </a:p>
        </p:txBody>
      </p:sp>
    </p:spTree>
    <p:extLst>
      <p:ext uri="{BB962C8B-B14F-4D97-AF65-F5344CB8AC3E}">
        <p14:creationId xmlns:p14="http://schemas.microsoft.com/office/powerpoint/2010/main" val="3381629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baseline="0" dirty="0" smtClean="0"/>
              <a:t>ALA: http://</a:t>
            </a:r>
            <a:r>
              <a:rPr lang="en-US" baseline="0" dirty="0" err="1" smtClean="0"/>
              <a:t>www.langleyconcretegroup.com</a:t>
            </a:r>
            <a:r>
              <a:rPr lang="en-US" baseline="0" dirty="0" smtClean="0"/>
              <a:t>/</a:t>
            </a:r>
            <a:r>
              <a:rPr lang="en-US" baseline="0" dirty="0" err="1" smtClean="0"/>
              <a:t>index.php?mact</a:t>
            </a:r>
            <a:r>
              <a:rPr lang="en-US" baseline="0" dirty="0" smtClean="0"/>
              <a:t>=Gallery,m6e73e,default,1&amp;m6e73edir=South%2520Surrey%2520Interceptor%2520-%2520Metro%25203050mm%2520PVC%2520lined%2520concrete%2520pipe&amp;m6e73ereturnid=19&amp;page=19</a:t>
            </a:r>
          </a:p>
        </p:txBody>
      </p:sp>
      <p:sp>
        <p:nvSpPr>
          <p:cNvPr id="4" name="Slide Number Placeholder 3"/>
          <p:cNvSpPr>
            <a:spLocks noGrp="1"/>
          </p:cNvSpPr>
          <p:nvPr>
            <p:ph type="sldNum" sz="quarter" idx="10"/>
          </p:nvPr>
        </p:nvSpPr>
        <p:spPr/>
        <p:txBody>
          <a:bodyPr/>
          <a:lstStyle/>
          <a:p>
            <a:fld id="{619BB78C-D681-43D3-8136-5051D839A2EE}" type="slidenum">
              <a:rPr lang="en-US" smtClean="0"/>
              <a:t>46</a:t>
            </a:fld>
            <a:endParaRPr lang="en-US"/>
          </a:p>
        </p:txBody>
      </p:sp>
    </p:spTree>
    <p:extLst>
      <p:ext uri="{BB962C8B-B14F-4D97-AF65-F5344CB8AC3E}">
        <p14:creationId xmlns:p14="http://schemas.microsoft.com/office/powerpoint/2010/main" val="657893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sngStrike" dirty="0" smtClean="0"/>
              <a:t>Monica: URLS</a:t>
            </a:r>
            <a:r>
              <a:rPr lang="en-US" strike="sngStrike" baseline="0" dirty="0" smtClean="0"/>
              <a:t> and graphics </a:t>
            </a:r>
            <a:r>
              <a:rPr lang="en-US" strike="sngStrike" baseline="0" dirty="0" err="1" smtClean="0"/>
              <a:t>fortop</a:t>
            </a:r>
            <a:r>
              <a:rPr lang="en-US" strike="sngStrike" baseline="0" dirty="0" smtClean="0"/>
              <a:t> 2 speed tests (ask me)</a:t>
            </a:r>
          </a:p>
        </p:txBody>
      </p:sp>
      <p:sp>
        <p:nvSpPr>
          <p:cNvPr id="4" name="Slide Number Placeholder 3"/>
          <p:cNvSpPr>
            <a:spLocks noGrp="1"/>
          </p:cNvSpPr>
          <p:nvPr>
            <p:ph type="sldNum" sz="quarter" idx="10"/>
          </p:nvPr>
        </p:nvSpPr>
        <p:spPr/>
        <p:txBody>
          <a:bodyPr/>
          <a:lstStyle/>
          <a:p>
            <a:fld id="{619BB78C-D681-43D3-8136-5051D839A2EE}" type="slidenum">
              <a:rPr lang="en-US" smtClean="0"/>
              <a:t>47</a:t>
            </a:fld>
            <a:endParaRPr lang="en-US"/>
          </a:p>
        </p:txBody>
      </p:sp>
    </p:spTree>
    <p:extLst>
      <p:ext uri="{BB962C8B-B14F-4D97-AF65-F5344CB8AC3E}">
        <p14:creationId xmlns:p14="http://schemas.microsoft.com/office/powerpoint/2010/main" val="3878904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effectLst/>
              </a:rPr>
              <a:t>Playalong</a:t>
            </a:r>
            <a:r>
              <a:rPr lang="en-GB" dirty="0" smtClean="0">
                <a:effectLst/>
              </a:rPr>
              <a:t> para </a:t>
            </a:r>
            <a:r>
              <a:rPr lang="en-GB" dirty="0" err="1" smtClean="0">
                <a:effectLst/>
              </a:rPr>
              <a:t>Bateria</a:t>
            </a:r>
            <a:r>
              <a:rPr lang="en-GB" dirty="0" smtClean="0">
                <a:effectLst/>
              </a:rPr>
              <a:t> de “Rebel Yell” - Billy Idol</a:t>
            </a:r>
            <a:r>
              <a:rPr lang="en-GB" dirty="0" smtClean="0"/>
              <a:t>500 x 500 · 45 kB · jpegdanielbatera.com.br</a:t>
            </a:r>
          </a:p>
          <a:p>
            <a:endParaRPr lang="en-US" strike="sngStrike" dirty="0"/>
          </a:p>
        </p:txBody>
      </p:sp>
      <p:sp>
        <p:nvSpPr>
          <p:cNvPr id="4" name="Slide Number Placeholder 3"/>
          <p:cNvSpPr>
            <a:spLocks noGrp="1"/>
          </p:cNvSpPr>
          <p:nvPr>
            <p:ph type="sldNum" sz="quarter" idx="10"/>
          </p:nvPr>
        </p:nvSpPr>
        <p:spPr/>
        <p:txBody>
          <a:bodyPr/>
          <a:lstStyle/>
          <a:p>
            <a:fld id="{619BB78C-D681-43D3-8136-5051D839A2EE}" type="slidenum">
              <a:rPr lang="en-US" smtClean="0"/>
              <a:t>48</a:t>
            </a:fld>
            <a:endParaRPr lang="en-US"/>
          </a:p>
        </p:txBody>
      </p:sp>
    </p:spTree>
    <p:extLst>
      <p:ext uri="{BB962C8B-B14F-4D97-AF65-F5344CB8AC3E}">
        <p14:creationId xmlns:p14="http://schemas.microsoft.com/office/powerpoint/2010/main" val="3087648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smtClean="0"/>
              <a:t>Spend</a:t>
            </a:r>
            <a:r>
              <a:rPr lang="en-US" strike="noStrike" baseline="0" dirty="0" smtClean="0"/>
              <a:t> a little more time explaining scalability  - and we will reinforce this later.</a:t>
            </a:r>
            <a:endParaRPr lang="en-US" strike="noStrike" dirty="0"/>
          </a:p>
        </p:txBody>
      </p:sp>
      <p:sp>
        <p:nvSpPr>
          <p:cNvPr id="4" name="Slide Number Placeholder 3"/>
          <p:cNvSpPr>
            <a:spLocks noGrp="1"/>
          </p:cNvSpPr>
          <p:nvPr>
            <p:ph type="sldNum" sz="quarter" idx="10"/>
          </p:nvPr>
        </p:nvSpPr>
        <p:spPr/>
        <p:txBody>
          <a:bodyPr/>
          <a:lstStyle/>
          <a:p>
            <a:fld id="{619BB78C-D681-43D3-8136-5051D839A2EE}" type="slidenum">
              <a:rPr lang="en-US" smtClean="0"/>
              <a:t>49</a:t>
            </a:fld>
            <a:endParaRPr lang="en-US"/>
          </a:p>
        </p:txBody>
      </p:sp>
    </p:spTree>
    <p:extLst>
      <p:ext uri="{BB962C8B-B14F-4D97-AF65-F5344CB8AC3E}">
        <p14:creationId xmlns:p14="http://schemas.microsoft.com/office/powerpoint/2010/main" val="1768651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B0114E-A89D-8B48-8BF6-6F960F8FCB2C}" type="slidenum">
              <a:rPr lang="en-US" smtClean="0"/>
              <a:t>61</a:t>
            </a:fld>
            <a:endParaRPr lang="en-US"/>
          </a:p>
        </p:txBody>
      </p:sp>
    </p:spTree>
    <p:extLst>
      <p:ext uri="{BB962C8B-B14F-4D97-AF65-F5344CB8AC3E}">
        <p14:creationId xmlns:p14="http://schemas.microsoft.com/office/powerpoint/2010/main" val="1896304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B0114E-A89D-8B48-8BF6-6F960F8FCB2C}" type="slidenum">
              <a:rPr lang="en-US" smtClean="0"/>
              <a:t>62</a:t>
            </a:fld>
            <a:endParaRPr lang="en-US"/>
          </a:p>
        </p:txBody>
      </p:sp>
    </p:spTree>
    <p:extLst>
      <p:ext uri="{BB962C8B-B14F-4D97-AF65-F5344CB8AC3E}">
        <p14:creationId xmlns:p14="http://schemas.microsoft.com/office/powerpoint/2010/main" val="1896304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Monica – please split these into separate slides – perhaps multiple slides for each example?</a:t>
            </a:r>
            <a:endParaRPr lang="en-US" dirty="0"/>
          </a:p>
        </p:txBody>
      </p:sp>
      <p:sp>
        <p:nvSpPr>
          <p:cNvPr id="4" name="Slide Number Placeholder 3"/>
          <p:cNvSpPr>
            <a:spLocks noGrp="1"/>
          </p:cNvSpPr>
          <p:nvPr>
            <p:ph type="sldNum" sz="quarter" idx="10"/>
          </p:nvPr>
        </p:nvSpPr>
        <p:spPr/>
        <p:txBody>
          <a:bodyPr/>
          <a:lstStyle/>
          <a:p>
            <a:fld id="{A9B0114E-A89D-8B48-8BF6-6F960F8FCB2C}" type="slidenum">
              <a:rPr lang="en-US" smtClean="0"/>
              <a:t>67</a:t>
            </a:fld>
            <a:endParaRPr lang="en-US"/>
          </a:p>
        </p:txBody>
      </p:sp>
    </p:spTree>
    <p:extLst>
      <p:ext uri="{BB962C8B-B14F-4D97-AF65-F5344CB8AC3E}">
        <p14:creationId xmlns:p14="http://schemas.microsoft.com/office/powerpoint/2010/main" val="2269795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Monica – please split these into separate slides – perhaps multiple slides for each example?</a:t>
            </a:r>
            <a:endParaRPr lang="en-US" dirty="0"/>
          </a:p>
        </p:txBody>
      </p:sp>
      <p:sp>
        <p:nvSpPr>
          <p:cNvPr id="4" name="Slide Number Placeholder 3"/>
          <p:cNvSpPr>
            <a:spLocks noGrp="1"/>
          </p:cNvSpPr>
          <p:nvPr>
            <p:ph type="sldNum" sz="quarter" idx="10"/>
          </p:nvPr>
        </p:nvSpPr>
        <p:spPr/>
        <p:txBody>
          <a:bodyPr/>
          <a:lstStyle/>
          <a:p>
            <a:fld id="{A9B0114E-A89D-8B48-8BF6-6F960F8FCB2C}" type="slidenum">
              <a:rPr lang="en-US" smtClean="0"/>
              <a:t>68</a:t>
            </a:fld>
            <a:endParaRPr lang="en-US"/>
          </a:p>
        </p:txBody>
      </p:sp>
    </p:spTree>
    <p:extLst>
      <p:ext uri="{BB962C8B-B14F-4D97-AF65-F5344CB8AC3E}">
        <p14:creationId xmlns:p14="http://schemas.microsoft.com/office/powerpoint/2010/main" val="2269795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Monica – please split these into separate slides – perhaps multiple slides for each example?</a:t>
            </a:r>
            <a:endParaRPr lang="en-US" dirty="0"/>
          </a:p>
        </p:txBody>
      </p:sp>
      <p:sp>
        <p:nvSpPr>
          <p:cNvPr id="4" name="Slide Number Placeholder 3"/>
          <p:cNvSpPr>
            <a:spLocks noGrp="1"/>
          </p:cNvSpPr>
          <p:nvPr>
            <p:ph type="sldNum" sz="quarter" idx="10"/>
          </p:nvPr>
        </p:nvSpPr>
        <p:spPr/>
        <p:txBody>
          <a:bodyPr/>
          <a:lstStyle/>
          <a:p>
            <a:fld id="{A9B0114E-A89D-8B48-8BF6-6F960F8FCB2C}" type="slidenum">
              <a:rPr lang="en-US" smtClean="0"/>
              <a:t>69</a:t>
            </a:fld>
            <a:endParaRPr lang="en-US"/>
          </a:p>
        </p:txBody>
      </p:sp>
    </p:spTree>
    <p:extLst>
      <p:ext uri="{BB962C8B-B14F-4D97-AF65-F5344CB8AC3E}">
        <p14:creationId xmlns:p14="http://schemas.microsoft.com/office/powerpoint/2010/main" val="2269795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Monica – please split these into separate slides – perhaps multiple slides for each example?</a:t>
            </a:r>
            <a:endParaRPr lang="en-US" dirty="0"/>
          </a:p>
        </p:txBody>
      </p:sp>
      <p:sp>
        <p:nvSpPr>
          <p:cNvPr id="4" name="Slide Number Placeholder 3"/>
          <p:cNvSpPr>
            <a:spLocks noGrp="1"/>
          </p:cNvSpPr>
          <p:nvPr>
            <p:ph type="sldNum" sz="quarter" idx="10"/>
          </p:nvPr>
        </p:nvSpPr>
        <p:spPr/>
        <p:txBody>
          <a:bodyPr/>
          <a:lstStyle/>
          <a:p>
            <a:fld id="{A9B0114E-A89D-8B48-8BF6-6F960F8FCB2C}" type="slidenum">
              <a:rPr lang="en-US" smtClean="0"/>
              <a:t>70</a:t>
            </a:fld>
            <a:endParaRPr lang="en-US"/>
          </a:p>
        </p:txBody>
      </p:sp>
    </p:spTree>
    <p:extLst>
      <p:ext uri="{BB962C8B-B14F-4D97-AF65-F5344CB8AC3E}">
        <p14:creationId xmlns:p14="http://schemas.microsoft.com/office/powerpoint/2010/main" val="2269795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ffectLst/>
              </a:rPr>
              <a:t>external image show-and-tell.jpg</a:t>
            </a:r>
            <a:r>
              <a:rPr lang="en-GB" dirty="0" smtClean="0"/>
              <a:t>284 x 320 · 20 kB · jpeg</a:t>
            </a:r>
            <a:r>
              <a:rPr lang="en-GB" baseline="0" dirty="0" smtClean="0"/>
              <a:t>       http://</a:t>
            </a:r>
            <a:r>
              <a:rPr lang="en-GB" dirty="0" smtClean="0"/>
              <a:t>english-pia-moia.wikispaces.com</a:t>
            </a:r>
          </a:p>
          <a:p>
            <a:endParaRPr lang="en-GB" dirty="0" smtClean="0">
              <a:effectLst/>
            </a:endParaRPr>
          </a:p>
          <a:p>
            <a:r>
              <a:rPr lang="en-GB" dirty="0" smtClean="0">
                <a:effectLst/>
              </a:rPr>
              <a:t>Filed under: Exhibitions , Interactive , Motion , Works451 x 338 · 131 kB · jpeg        tomtor.com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19BB78C-D681-43D3-8136-5051D839A2EE}" type="slidenum">
              <a:rPr lang="en-US" smtClean="0"/>
              <a:t>5</a:t>
            </a:fld>
            <a:endParaRPr lang="en-US"/>
          </a:p>
        </p:txBody>
      </p:sp>
    </p:spTree>
    <p:extLst>
      <p:ext uri="{BB962C8B-B14F-4D97-AF65-F5344CB8AC3E}">
        <p14:creationId xmlns:p14="http://schemas.microsoft.com/office/powerpoint/2010/main" val="1763861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B0114E-A89D-8B48-8BF6-6F960F8FCB2C}" type="slidenum">
              <a:rPr lang="en-US" smtClean="0"/>
              <a:t>72</a:t>
            </a:fld>
            <a:endParaRPr lang="en-US"/>
          </a:p>
        </p:txBody>
      </p:sp>
    </p:spTree>
    <p:extLst>
      <p:ext uri="{BB962C8B-B14F-4D97-AF65-F5344CB8AC3E}">
        <p14:creationId xmlns:p14="http://schemas.microsoft.com/office/powerpoint/2010/main" val="2269795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Monica: Please create multiple slides around the paragraph breaks (please</a:t>
            </a:r>
            <a:r>
              <a:rPr lang="en-GB" baseline="0" dirty="0" smtClean="0"/>
              <a:t> see the hard copy_</a:t>
            </a:r>
            <a:endParaRPr lang="en-GB" dirty="0"/>
          </a:p>
        </p:txBody>
      </p:sp>
      <p:sp>
        <p:nvSpPr>
          <p:cNvPr id="4" name="Slide Number Placeholder 3"/>
          <p:cNvSpPr>
            <a:spLocks noGrp="1"/>
          </p:cNvSpPr>
          <p:nvPr>
            <p:ph type="sldNum" sz="quarter" idx="10"/>
          </p:nvPr>
        </p:nvSpPr>
        <p:spPr/>
        <p:txBody>
          <a:bodyPr/>
          <a:lstStyle/>
          <a:p>
            <a:fld id="{A9B0114E-A89D-8B48-8BF6-6F960F8FCB2C}" type="slidenum">
              <a:rPr lang="en-US" smtClean="0"/>
              <a:t>73</a:t>
            </a:fld>
            <a:endParaRPr lang="en-US"/>
          </a:p>
        </p:txBody>
      </p:sp>
    </p:spTree>
    <p:extLst>
      <p:ext uri="{BB962C8B-B14F-4D97-AF65-F5344CB8AC3E}">
        <p14:creationId xmlns:p14="http://schemas.microsoft.com/office/powerpoint/2010/main" val="967137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Monica: Please create multiple slides around the paragraph breaks (please</a:t>
            </a:r>
            <a:r>
              <a:rPr lang="en-GB" baseline="0" dirty="0" smtClean="0"/>
              <a:t> see the hard copy_</a:t>
            </a:r>
            <a:endParaRPr lang="en-GB" dirty="0"/>
          </a:p>
        </p:txBody>
      </p:sp>
      <p:sp>
        <p:nvSpPr>
          <p:cNvPr id="4" name="Slide Number Placeholder 3"/>
          <p:cNvSpPr>
            <a:spLocks noGrp="1"/>
          </p:cNvSpPr>
          <p:nvPr>
            <p:ph type="sldNum" sz="quarter" idx="10"/>
          </p:nvPr>
        </p:nvSpPr>
        <p:spPr/>
        <p:txBody>
          <a:bodyPr/>
          <a:lstStyle/>
          <a:p>
            <a:fld id="{A9B0114E-A89D-8B48-8BF6-6F960F8FCB2C}" type="slidenum">
              <a:rPr lang="en-US" smtClean="0"/>
              <a:t>74</a:t>
            </a:fld>
            <a:endParaRPr lang="en-US"/>
          </a:p>
        </p:txBody>
      </p:sp>
    </p:spTree>
    <p:extLst>
      <p:ext uri="{BB962C8B-B14F-4D97-AF65-F5344CB8AC3E}">
        <p14:creationId xmlns:p14="http://schemas.microsoft.com/office/powerpoint/2010/main" val="967137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Monica: Please create multiple slides around the paragraph breaks (please</a:t>
            </a:r>
            <a:r>
              <a:rPr lang="en-GB" baseline="0" dirty="0" smtClean="0"/>
              <a:t> see the hard copy_</a:t>
            </a:r>
            <a:endParaRPr lang="en-GB" dirty="0"/>
          </a:p>
        </p:txBody>
      </p:sp>
      <p:sp>
        <p:nvSpPr>
          <p:cNvPr id="4" name="Slide Number Placeholder 3"/>
          <p:cNvSpPr>
            <a:spLocks noGrp="1"/>
          </p:cNvSpPr>
          <p:nvPr>
            <p:ph type="sldNum" sz="quarter" idx="10"/>
          </p:nvPr>
        </p:nvSpPr>
        <p:spPr/>
        <p:txBody>
          <a:bodyPr/>
          <a:lstStyle/>
          <a:p>
            <a:fld id="{A9B0114E-A89D-8B48-8BF6-6F960F8FCB2C}" type="slidenum">
              <a:rPr lang="en-US" smtClean="0"/>
              <a:t>75</a:t>
            </a:fld>
            <a:endParaRPr lang="en-US"/>
          </a:p>
        </p:txBody>
      </p:sp>
    </p:spTree>
    <p:extLst>
      <p:ext uri="{BB962C8B-B14F-4D97-AF65-F5344CB8AC3E}">
        <p14:creationId xmlns:p14="http://schemas.microsoft.com/office/powerpoint/2010/main" val="967137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B0114E-A89D-8B48-8BF6-6F960F8FCB2C}" type="slidenum">
              <a:rPr lang="en-US" smtClean="0"/>
              <a:t>76</a:t>
            </a:fld>
            <a:endParaRPr lang="en-US"/>
          </a:p>
        </p:txBody>
      </p:sp>
    </p:spTree>
    <p:extLst>
      <p:ext uri="{BB962C8B-B14F-4D97-AF65-F5344CB8AC3E}">
        <p14:creationId xmlns:p14="http://schemas.microsoft.com/office/powerpoint/2010/main" val="967137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ready to engage slide from TSLAC</a:t>
            </a:r>
            <a:endParaRPr lang="en-US" dirty="0"/>
          </a:p>
        </p:txBody>
      </p:sp>
      <p:sp>
        <p:nvSpPr>
          <p:cNvPr id="4" name="Slide Number Placeholder 3"/>
          <p:cNvSpPr>
            <a:spLocks noGrp="1"/>
          </p:cNvSpPr>
          <p:nvPr>
            <p:ph type="sldNum" sz="quarter" idx="10"/>
          </p:nvPr>
        </p:nvSpPr>
        <p:spPr/>
        <p:txBody>
          <a:bodyPr/>
          <a:lstStyle/>
          <a:p>
            <a:fld id="{A9B0114E-A89D-8B48-8BF6-6F960F8FCB2C}" type="slidenum">
              <a:rPr lang="en-US" smtClean="0"/>
              <a:t>83</a:t>
            </a:fld>
            <a:endParaRPr lang="en-US"/>
          </a:p>
        </p:txBody>
      </p:sp>
    </p:spTree>
    <p:extLst>
      <p:ext uri="{BB962C8B-B14F-4D97-AF65-F5344CB8AC3E}">
        <p14:creationId xmlns:p14="http://schemas.microsoft.com/office/powerpoint/2010/main" val="1185947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ready to engage slide from TSLAC</a:t>
            </a:r>
            <a:endParaRPr lang="en-US" dirty="0"/>
          </a:p>
        </p:txBody>
      </p:sp>
      <p:sp>
        <p:nvSpPr>
          <p:cNvPr id="4" name="Slide Number Placeholder 3"/>
          <p:cNvSpPr>
            <a:spLocks noGrp="1"/>
          </p:cNvSpPr>
          <p:nvPr>
            <p:ph type="sldNum" sz="quarter" idx="10"/>
          </p:nvPr>
        </p:nvSpPr>
        <p:spPr/>
        <p:txBody>
          <a:bodyPr/>
          <a:lstStyle/>
          <a:p>
            <a:fld id="{A9B0114E-A89D-8B48-8BF6-6F960F8FCB2C}" type="slidenum">
              <a:rPr lang="en-US" smtClean="0"/>
              <a:t>84</a:t>
            </a:fld>
            <a:endParaRPr lang="en-US"/>
          </a:p>
        </p:txBody>
      </p:sp>
    </p:spTree>
    <p:extLst>
      <p:ext uri="{BB962C8B-B14F-4D97-AF65-F5344CB8AC3E}">
        <p14:creationId xmlns:p14="http://schemas.microsoft.com/office/powerpoint/2010/main" val="1689301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ready to engage slide from TSLAC</a:t>
            </a:r>
            <a:endParaRPr lang="en-US" dirty="0"/>
          </a:p>
        </p:txBody>
      </p:sp>
      <p:sp>
        <p:nvSpPr>
          <p:cNvPr id="4" name="Slide Number Placeholder 3"/>
          <p:cNvSpPr>
            <a:spLocks noGrp="1"/>
          </p:cNvSpPr>
          <p:nvPr>
            <p:ph type="sldNum" sz="quarter" idx="10"/>
          </p:nvPr>
        </p:nvSpPr>
        <p:spPr/>
        <p:txBody>
          <a:bodyPr/>
          <a:lstStyle/>
          <a:p>
            <a:fld id="{A9B0114E-A89D-8B48-8BF6-6F960F8FCB2C}" type="slidenum">
              <a:rPr lang="en-US" smtClean="0"/>
              <a:t>85</a:t>
            </a:fld>
            <a:endParaRPr lang="en-US"/>
          </a:p>
        </p:txBody>
      </p:sp>
    </p:spTree>
    <p:extLst>
      <p:ext uri="{BB962C8B-B14F-4D97-AF65-F5344CB8AC3E}">
        <p14:creationId xmlns:p14="http://schemas.microsoft.com/office/powerpoint/2010/main" val="3599840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thehrcafe.wordpress.com</a:t>
            </a:r>
            <a:r>
              <a:rPr lang="en-US" dirty="0" smtClean="0"/>
              <a:t>/tag/smart-goals/</a:t>
            </a:r>
            <a:endParaRPr lang="en-US" dirty="0"/>
          </a:p>
        </p:txBody>
      </p:sp>
      <p:sp>
        <p:nvSpPr>
          <p:cNvPr id="4" name="Slide Number Placeholder 3"/>
          <p:cNvSpPr>
            <a:spLocks noGrp="1"/>
          </p:cNvSpPr>
          <p:nvPr>
            <p:ph type="sldNum" sz="quarter" idx="10"/>
          </p:nvPr>
        </p:nvSpPr>
        <p:spPr/>
        <p:txBody>
          <a:bodyPr/>
          <a:lstStyle/>
          <a:p>
            <a:fld id="{A9B0114E-A89D-8B48-8BF6-6F960F8FCB2C}" type="slidenum">
              <a:rPr lang="en-US" smtClean="0"/>
              <a:t>95</a:t>
            </a:fld>
            <a:endParaRPr lang="en-US"/>
          </a:p>
        </p:txBody>
      </p:sp>
    </p:spTree>
    <p:extLst>
      <p:ext uri="{BB962C8B-B14F-4D97-AF65-F5344CB8AC3E}">
        <p14:creationId xmlns:p14="http://schemas.microsoft.com/office/powerpoint/2010/main" val="1379682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http://blog.ketchum.com/wp-content/uploads/2014/05/tumblr_mu4xnwuglm1qij315o1_1280-300x204.jpg</a:t>
            </a:r>
            <a:endParaRPr lang="en-US" dirty="0"/>
          </a:p>
        </p:txBody>
      </p:sp>
      <p:sp>
        <p:nvSpPr>
          <p:cNvPr id="4" name="Slide Number Placeholder 3"/>
          <p:cNvSpPr>
            <a:spLocks noGrp="1"/>
          </p:cNvSpPr>
          <p:nvPr>
            <p:ph type="sldNum" sz="quarter" idx="10"/>
          </p:nvPr>
        </p:nvSpPr>
        <p:spPr/>
        <p:txBody>
          <a:bodyPr/>
          <a:lstStyle/>
          <a:p>
            <a:fld id="{A9B0114E-A89D-8B48-8BF6-6F960F8FCB2C}" type="slidenum">
              <a:rPr lang="en-US" smtClean="0"/>
              <a:t>14</a:t>
            </a:fld>
            <a:endParaRPr lang="en-US"/>
          </a:p>
        </p:txBody>
      </p:sp>
    </p:spTree>
    <p:extLst>
      <p:ext uri="{BB962C8B-B14F-4D97-AF65-F5344CB8AC3E}">
        <p14:creationId xmlns:p14="http://schemas.microsoft.com/office/powerpoint/2010/main" val="3563666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B0114E-A89D-8B48-8BF6-6F960F8FCB2C}" type="slidenum">
              <a:rPr lang="en-US" smtClean="0"/>
              <a:t>16</a:t>
            </a:fld>
            <a:endParaRPr lang="en-US"/>
          </a:p>
        </p:txBody>
      </p:sp>
    </p:spTree>
    <p:extLst>
      <p:ext uri="{BB962C8B-B14F-4D97-AF65-F5344CB8AC3E}">
        <p14:creationId xmlns:p14="http://schemas.microsoft.com/office/powerpoint/2010/main" val="3555098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B0114E-A89D-8B48-8BF6-6F960F8FCB2C}" type="slidenum">
              <a:rPr lang="en-US" smtClean="0"/>
              <a:t>35</a:t>
            </a:fld>
            <a:endParaRPr lang="en-US"/>
          </a:p>
        </p:txBody>
      </p:sp>
    </p:spTree>
    <p:extLst>
      <p:ext uri="{BB962C8B-B14F-4D97-AF65-F5344CB8AC3E}">
        <p14:creationId xmlns:p14="http://schemas.microsoft.com/office/powerpoint/2010/main" val="1525157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B0114E-A89D-8B48-8BF6-6F960F8FCB2C}" type="slidenum">
              <a:rPr lang="en-US" smtClean="0"/>
              <a:t>36</a:t>
            </a:fld>
            <a:endParaRPr lang="en-US"/>
          </a:p>
        </p:txBody>
      </p:sp>
    </p:spTree>
    <p:extLst>
      <p:ext uri="{BB962C8B-B14F-4D97-AF65-F5344CB8AC3E}">
        <p14:creationId xmlns:p14="http://schemas.microsoft.com/office/powerpoint/2010/main" val="3387460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baseline="0" dirty="0" smtClean="0"/>
              <a:t>ALA’s OITP’s and Merriam-Webster</a:t>
            </a:r>
          </a:p>
          <a:p>
            <a:r>
              <a:rPr lang="en-US" dirty="0" smtClean="0"/>
              <a:t>http://www.ala.org/offices/oitp/publications</a:t>
            </a:r>
            <a:endParaRPr lang="en-US" dirty="0"/>
          </a:p>
        </p:txBody>
      </p:sp>
      <p:sp>
        <p:nvSpPr>
          <p:cNvPr id="4" name="Slide Number Placeholder 3"/>
          <p:cNvSpPr>
            <a:spLocks noGrp="1"/>
          </p:cNvSpPr>
          <p:nvPr>
            <p:ph type="sldNum" sz="quarter" idx="10"/>
          </p:nvPr>
        </p:nvSpPr>
        <p:spPr/>
        <p:txBody>
          <a:bodyPr/>
          <a:lstStyle/>
          <a:p>
            <a:fld id="{619BB78C-D681-43D3-8136-5051D839A2EE}" type="slidenum">
              <a:rPr lang="en-US" smtClean="0"/>
              <a:t>42</a:t>
            </a:fld>
            <a:endParaRPr lang="en-US"/>
          </a:p>
        </p:txBody>
      </p:sp>
    </p:spTree>
    <p:extLst>
      <p:ext uri="{BB962C8B-B14F-4D97-AF65-F5344CB8AC3E}">
        <p14:creationId xmlns:p14="http://schemas.microsoft.com/office/powerpoint/2010/main" val="657893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baseline="0" dirty="0" smtClean="0"/>
              <a:t>ALA: http://www.ala.org/advocacy/telecom/broadband</a:t>
            </a:r>
          </a:p>
        </p:txBody>
      </p:sp>
      <p:sp>
        <p:nvSpPr>
          <p:cNvPr id="4" name="Slide Number Placeholder 3"/>
          <p:cNvSpPr>
            <a:spLocks noGrp="1"/>
          </p:cNvSpPr>
          <p:nvPr>
            <p:ph type="sldNum" sz="quarter" idx="10"/>
          </p:nvPr>
        </p:nvSpPr>
        <p:spPr/>
        <p:txBody>
          <a:bodyPr/>
          <a:lstStyle/>
          <a:p>
            <a:fld id="{619BB78C-D681-43D3-8136-5051D839A2EE}" type="slidenum">
              <a:rPr lang="en-US" smtClean="0"/>
              <a:t>43</a:t>
            </a:fld>
            <a:endParaRPr lang="en-US"/>
          </a:p>
        </p:txBody>
      </p:sp>
    </p:spTree>
    <p:extLst>
      <p:ext uri="{BB962C8B-B14F-4D97-AF65-F5344CB8AC3E}">
        <p14:creationId xmlns:p14="http://schemas.microsoft.com/office/powerpoint/2010/main" val="657893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baseline="0" dirty="0" smtClean="0"/>
              <a:t>ALA: http://www.ala.org/advocacy/telecom/broadband</a:t>
            </a:r>
          </a:p>
          <a:p>
            <a:r>
              <a:rPr lang="en-US" baseline="0" dirty="0" smtClean="0"/>
              <a:t>http://impact.ischool.washington.edu/documents/edge_bandwidth.pdf</a:t>
            </a:r>
          </a:p>
          <a:p>
            <a:r>
              <a:rPr lang="en-US" baseline="0" dirty="0" smtClean="0"/>
              <a:t>http://impact.ischool.uw.edu/calc.html</a:t>
            </a:r>
          </a:p>
        </p:txBody>
      </p:sp>
      <p:sp>
        <p:nvSpPr>
          <p:cNvPr id="4" name="Slide Number Placeholder 3"/>
          <p:cNvSpPr>
            <a:spLocks noGrp="1"/>
          </p:cNvSpPr>
          <p:nvPr>
            <p:ph type="sldNum" sz="quarter" idx="10"/>
          </p:nvPr>
        </p:nvSpPr>
        <p:spPr/>
        <p:txBody>
          <a:bodyPr/>
          <a:lstStyle/>
          <a:p>
            <a:fld id="{619BB78C-D681-43D3-8136-5051D839A2EE}" type="slidenum">
              <a:rPr lang="en-US" smtClean="0"/>
              <a:t>45</a:t>
            </a:fld>
            <a:endParaRPr lang="en-US"/>
          </a:p>
        </p:txBody>
      </p:sp>
    </p:spTree>
    <p:extLst>
      <p:ext uri="{BB962C8B-B14F-4D97-AF65-F5344CB8AC3E}">
        <p14:creationId xmlns:p14="http://schemas.microsoft.com/office/powerpoint/2010/main" val="657893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90F066-0113-FD40-9F75-02D1EE2099F5}" type="slidenum">
              <a:rPr lang="en-US"/>
              <a:pPr>
                <a:defRPr/>
              </a:pPr>
              <a:t>‹#›</a:t>
            </a:fld>
            <a:endParaRPr lang="en-US"/>
          </a:p>
        </p:txBody>
      </p:sp>
    </p:spTree>
    <p:extLst>
      <p:ext uri="{BB962C8B-B14F-4D97-AF65-F5344CB8AC3E}">
        <p14:creationId xmlns:p14="http://schemas.microsoft.com/office/powerpoint/2010/main" val="364718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4/27/16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4/27/16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4/27/16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4/27/16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4/27/16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4/27/16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ibrarylandtech@gmail.com" TargetMode="External"/><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hyperlink" Target="http://www.carsonblock.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creativecommons.org/licenses/by-nc-sa/4.0/" TargetMode="External"/><Relationship Id="rId3" Type="http://schemas.openxmlformats.org/officeDocument/2006/relationships/image" Target="../media/image6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upload.wikimedia.org/wikipedia/commons/f/fd/DesignThinking.ogv"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4" Type="http://schemas.microsoft.com/office/2007/relationships/hdphoto" Target="../media/hdphoto1.wdp"/><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7.tmp"/><Relationship Id="rId4"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impact.ischool.uw.edu/calc.html" TargetMode="External"/><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 Id="rId3" Type="http://schemas.openxmlformats.org/officeDocument/2006/relationships/image" Target="../media/image42.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4.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5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52.png"/></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4" Type="http://schemas.microsoft.com/office/2007/relationships/hdphoto" Target="../media/hdphoto2.wdp"/><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5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5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5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58.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5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6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 Id="rId3" Type="http://schemas.openxmlformats.org/officeDocument/2006/relationships/image" Target="../media/image6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gi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gi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510" y="819272"/>
            <a:ext cx="8458712" cy="1327493"/>
          </a:xfrm>
        </p:spPr>
        <p:txBody>
          <a:bodyPr>
            <a:normAutofit/>
          </a:bodyPr>
          <a:lstStyle/>
          <a:p>
            <a:r>
              <a:rPr lang="en-US" sz="4800" dirty="0" smtClean="0">
                <a:solidFill>
                  <a:srgbClr val="FFFF00"/>
                </a:solidFill>
              </a:rPr>
              <a:t>Future-Proofing Library Spaces</a:t>
            </a:r>
            <a:endParaRPr lang="en-US" sz="4800" dirty="0">
              <a:solidFill>
                <a:srgbClr val="FFFF00"/>
              </a:solidFill>
            </a:endParaRPr>
          </a:p>
        </p:txBody>
      </p:sp>
      <p:sp>
        <p:nvSpPr>
          <p:cNvPr id="3" name="Subtitle 2"/>
          <p:cNvSpPr>
            <a:spLocks noGrp="1"/>
          </p:cNvSpPr>
          <p:nvPr>
            <p:ph type="subTitle" idx="1"/>
          </p:nvPr>
        </p:nvSpPr>
        <p:spPr>
          <a:xfrm>
            <a:off x="5018162" y="4854222"/>
            <a:ext cx="3773060" cy="2003778"/>
          </a:xfrm>
        </p:spPr>
        <p:txBody>
          <a:bodyPr>
            <a:normAutofit/>
          </a:bodyPr>
          <a:lstStyle/>
          <a:p>
            <a:endParaRPr lang="en-US" dirty="0" smtClean="0"/>
          </a:p>
          <a:p>
            <a:r>
              <a:rPr lang="en-US" sz="2200" dirty="0" smtClean="0">
                <a:solidFill>
                  <a:srgbClr val="FFFF00"/>
                </a:solidFill>
                <a:hlinkClick r:id="rId2"/>
              </a:rPr>
              <a:t>http://www.carsonblock.com</a:t>
            </a:r>
            <a:endParaRPr lang="en-US" sz="2200" dirty="0" smtClean="0">
              <a:solidFill>
                <a:srgbClr val="FFFF00"/>
              </a:solidFill>
            </a:endParaRPr>
          </a:p>
          <a:p>
            <a:r>
              <a:rPr lang="en-US" sz="2200" dirty="0" smtClean="0">
                <a:solidFill>
                  <a:srgbClr val="FFFF00"/>
                </a:solidFill>
                <a:hlinkClick r:id="rId3"/>
              </a:rPr>
              <a:t>librarylandtech@gmail.com</a:t>
            </a:r>
            <a:endParaRPr lang="en-US" sz="2200" dirty="0" smtClean="0">
              <a:solidFill>
                <a:srgbClr val="FFFF00"/>
              </a:solidFill>
            </a:endParaRPr>
          </a:p>
          <a:p>
            <a:r>
              <a:rPr lang="en-US" sz="2200" dirty="0" smtClean="0"/>
              <a:t>@</a:t>
            </a:r>
            <a:r>
              <a:rPr lang="en-US" sz="2200" dirty="0" err="1" smtClean="0"/>
              <a:t>CarsonBlock</a:t>
            </a:r>
            <a:endParaRPr lang="en-US" sz="2200" dirty="0" smtClean="0"/>
          </a:p>
          <a:p>
            <a:endParaRPr lang="en-US" dirty="0" smtClean="0"/>
          </a:p>
          <a:p>
            <a:endParaRPr lang="en-US" dirty="0" smtClean="0"/>
          </a:p>
          <a:p>
            <a:endParaRPr lang="en-US" dirty="0"/>
          </a:p>
        </p:txBody>
      </p:sp>
      <p:pic>
        <p:nvPicPr>
          <p:cNvPr id="5" name="Picture 4" descr="Carson Block Consulting Inc 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163" y="5560899"/>
            <a:ext cx="3104908" cy="1047906"/>
          </a:xfrm>
          <a:prstGeom prst="rect">
            <a:avLst/>
          </a:prstGeom>
        </p:spPr>
      </p:pic>
      <p:sp>
        <p:nvSpPr>
          <p:cNvPr id="4" name="TextBox 3"/>
          <p:cNvSpPr txBox="1"/>
          <p:nvPr/>
        </p:nvSpPr>
        <p:spPr>
          <a:xfrm>
            <a:off x="999009" y="2146765"/>
            <a:ext cx="7317131" cy="1200329"/>
          </a:xfrm>
          <a:prstGeom prst="rect">
            <a:avLst/>
          </a:prstGeom>
          <a:noFill/>
        </p:spPr>
        <p:txBody>
          <a:bodyPr wrap="square" rtlCol="0">
            <a:spAutoFit/>
          </a:bodyPr>
          <a:lstStyle/>
          <a:p>
            <a:pPr algn="ctr"/>
            <a:r>
              <a:rPr lang="en-US" sz="3600" dirty="0" smtClean="0"/>
              <a:t>Learn the essentials of making your library environment future-friendly</a:t>
            </a:r>
            <a:endParaRPr lang="en-US" sz="3600" dirty="0"/>
          </a:p>
        </p:txBody>
      </p:sp>
      <p:sp>
        <p:nvSpPr>
          <p:cNvPr id="6" name="TextBox 5"/>
          <p:cNvSpPr txBox="1"/>
          <p:nvPr/>
        </p:nvSpPr>
        <p:spPr>
          <a:xfrm>
            <a:off x="2649148" y="3710177"/>
            <a:ext cx="3195365" cy="707886"/>
          </a:xfrm>
          <a:prstGeom prst="rect">
            <a:avLst/>
          </a:prstGeom>
          <a:noFill/>
        </p:spPr>
        <p:txBody>
          <a:bodyPr wrap="square" rtlCol="0">
            <a:spAutoFit/>
          </a:bodyPr>
          <a:lstStyle/>
          <a:p>
            <a:pPr algn="ctr"/>
            <a:r>
              <a:rPr lang="en-US" sz="2000" dirty="0" smtClean="0"/>
              <a:t>An Infopeople Webinar Wednesday </a:t>
            </a:r>
            <a:r>
              <a:rPr lang="en-US" sz="2000" dirty="0" smtClean="0"/>
              <a:t>May 11, 2016</a:t>
            </a:r>
            <a:endParaRPr lang="en-US" sz="2000" dirty="0"/>
          </a:p>
        </p:txBody>
      </p:sp>
    </p:spTree>
    <p:extLst>
      <p:ext uri="{BB962C8B-B14F-4D97-AF65-F5344CB8AC3E}">
        <p14:creationId xmlns:p14="http://schemas.microsoft.com/office/powerpoint/2010/main" val="8552051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235019"/>
          </a:xfrm>
        </p:spPr>
        <p:txBody>
          <a:bodyPr>
            <a:normAutofit/>
          </a:bodyPr>
          <a:lstStyle/>
          <a:p>
            <a:r>
              <a:rPr lang="en-US" dirty="0" smtClean="0"/>
              <a:t>Introducing Mobile Devices and Design Thinking</a:t>
            </a:r>
            <a:endParaRPr lang="en-US" dirty="0"/>
          </a:p>
        </p:txBody>
      </p:sp>
    </p:spTree>
    <p:extLst>
      <p:ext uri="{BB962C8B-B14F-4D97-AF65-F5344CB8AC3E}">
        <p14:creationId xmlns:p14="http://schemas.microsoft.com/office/powerpoint/2010/main" val="2265285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2960914"/>
          </a:xfrm>
        </p:spPr>
        <p:txBody>
          <a:bodyPr>
            <a:normAutofit/>
          </a:bodyPr>
          <a:lstStyle/>
          <a:p>
            <a:r>
              <a:rPr lang="en-US" dirty="0" smtClean="0">
                <a:solidFill>
                  <a:srgbClr val="FFFF00"/>
                </a:solidFill>
              </a:rPr>
              <a:t>Are you done?</a:t>
            </a:r>
            <a:br>
              <a:rPr lang="en-US" dirty="0" smtClean="0">
                <a:solidFill>
                  <a:srgbClr val="FFFF00"/>
                </a:solidFill>
              </a:rPr>
            </a:br>
            <a:r>
              <a:rPr lang="en-US" i="1" dirty="0" smtClean="0"/>
              <a:t>Hint: You’re never done! </a:t>
            </a:r>
            <a:r>
              <a:rPr lang="en-US" dirty="0" smtClean="0"/>
              <a:t>:0)</a:t>
            </a:r>
            <a:endParaRPr lang="en-US" b="1" i="1" dirty="0">
              <a:solidFill>
                <a:srgbClr val="FFFF00"/>
              </a:solidFill>
            </a:endParaRPr>
          </a:p>
        </p:txBody>
      </p:sp>
    </p:spTree>
    <p:extLst>
      <p:ext uri="{BB962C8B-B14F-4D97-AF65-F5344CB8AC3E}">
        <p14:creationId xmlns:p14="http://schemas.microsoft.com/office/powerpoint/2010/main" val="2334335774"/>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What’s Next?</a:t>
            </a:r>
            <a:endParaRPr lang="en-US" dirty="0">
              <a:solidFill>
                <a:srgbClr val="FFFF00"/>
              </a:solidFill>
            </a:endParaRPr>
          </a:p>
        </p:txBody>
      </p:sp>
      <p:sp>
        <p:nvSpPr>
          <p:cNvPr id="3" name="Content Placeholder 2"/>
          <p:cNvSpPr>
            <a:spLocks noGrp="1"/>
          </p:cNvSpPr>
          <p:nvPr>
            <p:ph idx="1"/>
          </p:nvPr>
        </p:nvSpPr>
        <p:spPr/>
        <p:txBody>
          <a:bodyPr>
            <a:normAutofit lnSpcReduction="10000"/>
          </a:bodyPr>
          <a:lstStyle/>
          <a:p>
            <a:r>
              <a:rPr lang="en-US" dirty="0"/>
              <a:t>Going forward, one of the greatest emerging technology needs -- and one that applies to all areas of the library -- is coming from the further evolution of "BYOD" (Bring Your Own Device) where patrons and staff bring their own equipment to use with the library's wireless access.  Today, BYOD generally refers to laptop computers, tablets, </a:t>
            </a:r>
            <a:r>
              <a:rPr lang="en-US" dirty="0" err="1"/>
              <a:t>eReaders</a:t>
            </a:r>
            <a:r>
              <a:rPr lang="en-US" dirty="0"/>
              <a:t> and other similar devices.  But those are just the beginning.</a:t>
            </a:r>
            <a:endParaRPr lang="en-GB" dirty="0"/>
          </a:p>
          <a:p>
            <a:endParaRPr lang="en-GB" dirty="0"/>
          </a:p>
        </p:txBody>
      </p:sp>
    </p:spTree>
    <p:extLst>
      <p:ext uri="{BB962C8B-B14F-4D97-AF65-F5344CB8AC3E}">
        <p14:creationId xmlns:p14="http://schemas.microsoft.com/office/powerpoint/2010/main" val="2334838406"/>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06 at 1.29.40 PM.png"/>
          <p:cNvPicPr>
            <a:picLocks noChangeAspect="1"/>
          </p:cNvPicPr>
          <p:nvPr/>
        </p:nvPicPr>
        <p:blipFill rotWithShape="1">
          <a:blip r:embed="rId2" cstate="email">
            <a:extLst>
              <a:ext uri="{28A0092B-C50C-407E-A947-70E740481C1C}">
                <a14:useLocalDpi xmlns:a14="http://schemas.microsoft.com/office/drawing/2010/main" val="0"/>
              </a:ext>
            </a:extLst>
          </a:blip>
          <a:srcRect t="12808"/>
          <a:stretch/>
        </p:blipFill>
        <p:spPr>
          <a:xfrm>
            <a:off x="0" y="1121228"/>
            <a:ext cx="9144000" cy="5558091"/>
          </a:xfrm>
          <a:prstGeom prst="rect">
            <a:avLst/>
          </a:prstGeom>
        </p:spPr>
      </p:pic>
      <p:sp>
        <p:nvSpPr>
          <p:cNvPr id="5" name="Title 4"/>
          <p:cNvSpPr>
            <a:spLocks noGrp="1"/>
          </p:cNvSpPr>
          <p:nvPr>
            <p:ph type="title"/>
          </p:nvPr>
        </p:nvSpPr>
        <p:spPr/>
        <p:txBody>
          <a:bodyPr/>
          <a:lstStyle/>
          <a:p>
            <a:r>
              <a:rPr lang="en-US" dirty="0" smtClean="0"/>
              <a:t>The Internet of Things is here now!</a:t>
            </a:r>
            <a:endParaRPr lang="en-US" dirty="0"/>
          </a:p>
        </p:txBody>
      </p:sp>
    </p:spTree>
    <p:extLst>
      <p:ext uri="{BB962C8B-B14F-4D97-AF65-F5344CB8AC3E}">
        <p14:creationId xmlns:p14="http://schemas.microsoft.com/office/powerpoint/2010/main" val="3647442757"/>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12807"/>
          </a:xfrm>
        </p:spPr>
        <p:txBody>
          <a:bodyPr>
            <a:normAutofit fontScale="90000"/>
          </a:bodyPr>
          <a:lstStyle/>
          <a:p>
            <a:r>
              <a:rPr lang="en-US" dirty="0" smtClean="0">
                <a:solidFill>
                  <a:srgbClr val="FFFF00"/>
                </a:solidFill>
              </a:rPr>
              <a:t>Questions?</a:t>
            </a:r>
            <a:br>
              <a:rPr lang="en-US" dirty="0" smtClean="0">
                <a:solidFill>
                  <a:srgbClr val="FFFF00"/>
                </a:solidFill>
              </a:rPr>
            </a:br>
            <a:r>
              <a:rPr lang="en-US" dirty="0" smtClean="0">
                <a:solidFill>
                  <a:srgbClr val="FFFF00"/>
                </a:solidFill>
              </a:rPr>
              <a:t/>
            </a:r>
            <a:br>
              <a:rPr lang="en-US" dirty="0" smtClean="0">
                <a:solidFill>
                  <a:srgbClr val="FFFF00"/>
                </a:solidFill>
              </a:rPr>
            </a:br>
            <a:r>
              <a:rPr lang="en-US" dirty="0" smtClean="0">
                <a:solidFill>
                  <a:srgbClr val="FFFF00"/>
                </a:solidFill>
              </a:rPr>
              <a:t>Thank You!</a:t>
            </a:r>
            <a:br>
              <a:rPr lang="en-US" dirty="0" smtClean="0">
                <a:solidFill>
                  <a:srgbClr val="FFFF00"/>
                </a:solidFill>
              </a:rPr>
            </a:br>
            <a:r>
              <a:rPr lang="en-US" dirty="0" smtClean="0"/>
              <a:t/>
            </a:r>
            <a:br>
              <a:rPr lang="en-US" dirty="0" smtClean="0"/>
            </a:br>
            <a:endParaRPr lang="en-US" sz="3200" dirty="0"/>
          </a:p>
        </p:txBody>
      </p:sp>
      <p:sp>
        <p:nvSpPr>
          <p:cNvPr id="3" name="Content Placeholder 2"/>
          <p:cNvSpPr>
            <a:spLocks noGrp="1"/>
          </p:cNvSpPr>
          <p:nvPr>
            <p:ph idx="1"/>
          </p:nvPr>
        </p:nvSpPr>
        <p:spPr>
          <a:xfrm>
            <a:off x="4851401" y="5334001"/>
            <a:ext cx="3835399" cy="1320799"/>
          </a:xfrm>
        </p:spPr>
        <p:txBody>
          <a:bodyPr>
            <a:normAutofit fontScale="92500"/>
          </a:bodyPr>
          <a:lstStyle/>
          <a:p>
            <a:pPr marL="0" indent="0" algn="r">
              <a:buNone/>
            </a:pPr>
            <a:r>
              <a:rPr lang="en-US" dirty="0" smtClean="0">
                <a:solidFill>
                  <a:srgbClr val="FFFF00"/>
                </a:solidFill>
              </a:rPr>
              <a:t>@</a:t>
            </a:r>
            <a:r>
              <a:rPr lang="en-US" dirty="0" err="1" smtClean="0">
                <a:solidFill>
                  <a:srgbClr val="FFFF00"/>
                </a:solidFill>
              </a:rPr>
              <a:t>CarsonBlock</a:t>
            </a:r>
            <a:endParaRPr lang="en-US" dirty="0">
              <a:solidFill>
                <a:srgbClr val="FFFF00"/>
              </a:solidFill>
            </a:endParaRPr>
          </a:p>
          <a:p>
            <a:pPr marL="0" indent="0" algn="r">
              <a:buNone/>
            </a:pPr>
            <a:r>
              <a:rPr lang="en-US" dirty="0" err="1" smtClean="0">
                <a:solidFill>
                  <a:srgbClr val="FFFF00"/>
                </a:solidFill>
              </a:rPr>
              <a:t>www.carsonblock.com</a:t>
            </a:r>
            <a:endParaRPr lang="en-US" dirty="0">
              <a:solidFill>
                <a:srgbClr val="FFFF00"/>
              </a:solidFill>
            </a:endParaRPr>
          </a:p>
        </p:txBody>
      </p:sp>
      <p:pic>
        <p:nvPicPr>
          <p:cNvPr id="4" name="Picture 3" descr="Carson Block Consulting Inc logo.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5065889"/>
            <a:ext cx="4560962" cy="1539324"/>
          </a:xfrm>
          <a:prstGeom prst="rect">
            <a:avLst/>
          </a:prstGeom>
        </p:spPr>
      </p:pic>
    </p:spTree>
    <p:extLst>
      <p:ext uri="{BB962C8B-B14F-4D97-AF65-F5344CB8AC3E}">
        <p14:creationId xmlns:p14="http://schemas.microsoft.com/office/powerpoint/2010/main" val="2848110361"/>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5" name="Content Placeholder 2"/>
          <p:cNvSpPr>
            <a:spLocks noGrp="1"/>
          </p:cNvSpPr>
          <p:nvPr>
            <p:ph idx="1"/>
          </p:nvPr>
        </p:nvSpPr>
        <p:spPr>
          <a:xfrm>
            <a:off x="1447800" y="4419600"/>
            <a:ext cx="6324600" cy="1327150"/>
          </a:xfrm>
        </p:spPr>
        <p:txBody>
          <a:bodyPr/>
          <a:lstStyle/>
          <a:p>
            <a:pPr marL="0" indent="0" algn="ctr">
              <a:buNone/>
            </a:pPr>
            <a:r>
              <a:rPr lang="en-US" sz="1400" dirty="0">
                <a:solidFill>
                  <a:schemeClr val="bg1"/>
                </a:solidFill>
              </a:rPr>
              <a:t>Infopeople, a grant project of the </a:t>
            </a:r>
            <a:r>
              <a:rPr lang="en-US" sz="1400" dirty="0" err="1">
                <a:solidFill>
                  <a:schemeClr val="bg1"/>
                </a:solidFill>
              </a:rPr>
              <a:t>Califa</a:t>
            </a:r>
            <a:r>
              <a:rPr lang="en-US" sz="1400" dirty="0">
                <a:solidFill>
                  <a:schemeClr val="bg1"/>
                </a:solidFill>
              </a:rPr>
              <a:t> Group, is supported in part by the U.S. Institute of Museum and Library Services under the provisions of the Library Services and Technology Act, administered in California by the State Librarian. This material is covered by a </a:t>
            </a:r>
            <a:r>
              <a:rPr lang="en-US" sz="1400" dirty="0">
                <a:solidFill>
                  <a:schemeClr val="bg1"/>
                </a:solidFill>
                <a:hlinkClick r:id="rId2"/>
              </a:rPr>
              <a:t>Creative Commons 4.0 </a:t>
            </a:r>
            <a:r>
              <a:rPr lang="en-US" sz="1400" dirty="0">
                <a:solidFill>
                  <a:schemeClr val="bg1"/>
                </a:solidFill>
              </a:rPr>
              <a:t>Non-commercial Share Alike license.  Any use of this material should credit the funding source.</a:t>
            </a:r>
          </a:p>
          <a:p>
            <a:pPr marL="0" indent="0" algn="ctr">
              <a:buFontTx/>
              <a:buNone/>
            </a:pPr>
            <a:endParaRPr lang="en-US" sz="1400" dirty="0">
              <a:latin typeface="Arial" charset="0"/>
            </a:endParaRPr>
          </a:p>
        </p:txBody>
      </p:sp>
      <p:pic>
        <p:nvPicPr>
          <p:cNvPr id="2" name="Picture 1" descr="IFP logo 2012_outlines.eps"/>
          <p:cNvPicPr>
            <a:picLocks noChangeAspect="1"/>
          </p:cNvPicPr>
          <p:nvPr/>
        </p:nvPicPr>
        <p:blipFill>
          <a:blip r:embed="rId3">
            <a:lum bright="2000" contrast="65000"/>
            <a:extLst>
              <a:ext uri="{28A0092B-C50C-407E-A947-70E740481C1C}">
                <a14:useLocalDpi xmlns:a14="http://schemas.microsoft.com/office/drawing/2010/main" val="0"/>
              </a:ext>
            </a:extLst>
          </a:blip>
          <a:stretch>
            <a:fillRect/>
          </a:stretch>
        </p:blipFill>
        <p:spPr>
          <a:xfrm>
            <a:off x="908049" y="2154756"/>
            <a:ext cx="7365944" cy="872078"/>
          </a:xfrm>
          <a:prstGeom prst="rect">
            <a:avLst/>
          </a:prstGeom>
        </p:spPr>
      </p:pic>
    </p:spTree>
    <p:extLst>
      <p:ext uri="{BB962C8B-B14F-4D97-AF65-F5344CB8AC3E}">
        <p14:creationId xmlns:p14="http://schemas.microsoft.com/office/powerpoint/2010/main" val="4107229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32578"/>
          </a:xfrm>
        </p:spPr>
        <p:txBody>
          <a:bodyPr>
            <a:normAutofit/>
          </a:bodyPr>
          <a:lstStyle/>
          <a:p>
            <a:r>
              <a:rPr lang="en-US" dirty="0" smtClean="0"/>
              <a:t>Let’s start with a buzz-killing acronym…</a:t>
            </a:r>
            <a:endParaRPr lang="en-US" dirty="0"/>
          </a:p>
        </p:txBody>
      </p:sp>
    </p:spTree>
    <p:extLst>
      <p:ext uri="{BB962C8B-B14F-4D97-AF65-F5344CB8AC3E}">
        <p14:creationId xmlns:p14="http://schemas.microsoft.com/office/powerpoint/2010/main" val="311362519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5789653"/>
          </a:xfrm>
        </p:spPr>
        <p:txBody>
          <a:bodyPr/>
          <a:lstStyle/>
          <a:p>
            <a:r>
              <a:rPr lang="en-US" dirty="0" smtClean="0"/>
              <a:t>BYOD</a:t>
            </a:r>
            <a:endParaRPr lang="en-US" dirty="0"/>
          </a:p>
        </p:txBody>
      </p:sp>
    </p:spTree>
    <p:extLst>
      <p:ext uri="{BB962C8B-B14F-4D97-AF65-F5344CB8AC3E}">
        <p14:creationId xmlns:p14="http://schemas.microsoft.com/office/powerpoint/2010/main" val="19575390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2"/>
            <a:ext cx="8229600" cy="1143000"/>
          </a:xfrm>
        </p:spPr>
        <p:txBody>
          <a:bodyPr/>
          <a:lstStyle/>
          <a:p>
            <a:r>
              <a:rPr lang="en-US" dirty="0" smtClean="0">
                <a:solidFill>
                  <a:srgbClr val="FFFF00"/>
                </a:solidFill>
              </a:rPr>
              <a:t>What are mobile devices?</a:t>
            </a:r>
            <a:endParaRPr lang="en-US" dirty="0">
              <a:solidFill>
                <a:srgbClr val="FFFF00"/>
              </a:solidFill>
            </a:endParaRPr>
          </a:p>
        </p:txBody>
      </p:sp>
      <p:pic>
        <p:nvPicPr>
          <p:cNvPr id="5" name="yui_3_5_1_5_1411485360228_769" descr="https://sp.yimg.com/ib/th?id=HN.608050675144065971&amp;pid=15.1&amp;P=0"/>
          <p:cNvPicPr>
            <a:picLocks noGrp="1"/>
          </p:cNvPicPr>
          <p:nvPr>
            <p:ph idx="1"/>
          </p:nvPr>
        </p:nvPicPr>
        <p:blipFill>
          <a:blip r:embed="rId2"/>
          <a:srcRect/>
          <a:stretch>
            <a:fillRect/>
          </a:stretch>
        </p:blipFill>
        <p:spPr bwMode="auto">
          <a:xfrm>
            <a:off x="0" y="561143"/>
            <a:ext cx="9144000" cy="5927525"/>
          </a:xfrm>
          <a:prstGeom prst="rect">
            <a:avLst/>
          </a:prstGeom>
          <a:noFill/>
          <a:ln w="9525">
            <a:noFill/>
            <a:miter lim="800000"/>
            <a:headEnd/>
            <a:tailEnd/>
          </a:ln>
        </p:spPr>
      </p:pic>
      <p:sp>
        <p:nvSpPr>
          <p:cNvPr id="6" name="TextBox 5"/>
          <p:cNvSpPr txBox="1"/>
          <p:nvPr/>
        </p:nvSpPr>
        <p:spPr>
          <a:xfrm>
            <a:off x="2016252" y="6488668"/>
            <a:ext cx="5111496" cy="369332"/>
          </a:xfrm>
          <a:prstGeom prst="rect">
            <a:avLst/>
          </a:prstGeom>
          <a:noFill/>
        </p:spPr>
        <p:txBody>
          <a:bodyPr wrap="square" rtlCol="0">
            <a:spAutoFit/>
          </a:bodyPr>
          <a:lstStyle/>
          <a:p>
            <a:pPr algn="ctr"/>
            <a:r>
              <a:rPr lang="en-GB" dirty="0" smtClean="0"/>
              <a:t>Some Images Courtesy of </a:t>
            </a:r>
            <a:r>
              <a:rPr lang="en-GB" dirty="0" err="1" smtClean="0"/>
              <a:t>Demco</a:t>
            </a:r>
            <a:r>
              <a:rPr lang="en-GB" dirty="0" smtClean="0"/>
              <a:t> Interiors</a:t>
            </a:r>
            <a:endParaRPr lang="en-GB" dirty="0"/>
          </a:p>
        </p:txBody>
      </p:sp>
    </p:spTree>
    <p:extLst>
      <p:ext uri="{BB962C8B-B14F-4D97-AF65-F5344CB8AC3E}">
        <p14:creationId xmlns:p14="http://schemas.microsoft.com/office/powerpoint/2010/main" val="42654323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635793"/>
            <a:ext cx="9144000" cy="622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64185"/>
            <a:ext cx="8229600" cy="699978"/>
          </a:xfrm>
        </p:spPr>
        <p:txBody>
          <a:bodyPr>
            <a:normAutofit fontScale="90000"/>
          </a:bodyPr>
          <a:lstStyle/>
          <a:p>
            <a:r>
              <a:rPr lang="en-US" dirty="0" smtClean="0">
                <a:solidFill>
                  <a:srgbClr val="FFFF00"/>
                </a:solidFill>
              </a:rPr>
              <a:t>What about wearables?</a:t>
            </a:r>
            <a:endParaRPr lang="en-US" dirty="0">
              <a:solidFill>
                <a:srgbClr val="FFFF00"/>
              </a:solidFill>
            </a:endParaRPr>
          </a:p>
        </p:txBody>
      </p:sp>
    </p:spTree>
    <p:extLst>
      <p:ext uri="{BB962C8B-B14F-4D97-AF65-F5344CB8AC3E}">
        <p14:creationId xmlns:p14="http://schemas.microsoft.com/office/powerpoint/2010/main" val="49877244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This one talks directly to the Internet</a:t>
            </a:r>
            <a:endParaRPr lang="en-US" dirty="0"/>
          </a:p>
        </p:txBody>
      </p:sp>
      <p:pic>
        <p:nvPicPr>
          <p:cNvPr id="5" name="Picture 4"/>
          <p:cNvPicPr>
            <a:picLocks noChangeAspect="1"/>
          </p:cNvPicPr>
          <p:nvPr/>
        </p:nvPicPr>
        <p:blipFill>
          <a:blip r:embed="rId2"/>
          <a:stretch>
            <a:fillRect/>
          </a:stretch>
        </p:blipFill>
        <p:spPr>
          <a:xfrm>
            <a:off x="0" y="1876362"/>
            <a:ext cx="9144000" cy="4981258"/>
          </a:xfrm>
          <a:prstGeom prst="rect">
            <a:avLst/>
          </a:prstGeom>
        </p:spPr>
      </p:pic>
    </p:spTree>
    <p:extLst>
      <p:ext uri="{BB962C8B-B14F-4D97-AF65-F5344CB8AC3E}">
        <p14:creationId xmlns:p14="http://schemas.microsoft.com/office/powerpoint/2010/main" val="12619151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does this one…</a:t>
            </a:r>
            <a:endParaRPr lang="en-US" dirty="0"/>
          </a:p>
        </p:txBody>
      </p:sp>
      <p:pic>
        <p:nvPicPr>
          <p:cNvPr id="4" name="Content Placeholder 3"/>
          <p:cNvPicPr>
            <a:picLocks noGrp="1" noChangeAspect="1"/>
          </p:cNvPicPr>
          <p:nvPr>
            <p:ph idx="1"/>
          </p:nvPr>
        </p:nvPicPr>
        <p:blipFill>
          <a:blip r:embed="rId3"/>
          <a:srcRect t="2177" b="2177"/>
          <a:stretch>
            <a:fillRect/>
          </a:stretch>
        </p:blipFill>
        <p:spPr>
          <a:xfrm>
            <a:off x="-36858" y="1808882"/>
            <a:ext cx="9180858" cy="5049118"/>
          </a:xfrm>
        </p:spPr>
      </p:pic>
    </p:spTree>
    <p:extLst>
      <p:ext uri="{BB962C8B-B14F-4D97-AF65-F5344CB8AC3E}">
        <p14:creationId xmlns:p14="http://schemas.microsoft.com/office/powerpoint/2010/main" val="34086822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06 at 1.29.40 PM.png"/>
          <p:cNvPicPr>
            <a:picLocks noChangeAspect="1"/>
          </p:cNvPicPr>
          <p:nvPr/>
        </p:nvPicPr>
        <p:blipFill rotWithShape="1">
          <a:blip r:embed="rId2" cstate="email">
            <a:extLst>
              <a:ext uri="{28A0092B-C50C-407E-A947-70E740481C1C}">
                <a14:useLocalDpi xmlns:a14="http://schemas.microsoft.com/office/drawing/2010/main" val="0"/>
              </a:ext>
            </a:extLst>
          </a:blip>
          <a:srcRect t="12808"/>
          <a:stretch/>
        </p:blipFill>
        <p:spPr>
          <a:xfrm>
            <a:off x="0" y="1121228"/>
            <a:ext cx="9144000" cy="5558091"/>
          </a:xfrm>
          <a:prstGeom prst="rect">
            <a:avLst/>
          </a:prstGeom>
        </p:spPr>
      </p:pic>
      <p:sp>
        <p:nvSpPr>
          <p:cNvPr id="5" name="Title 4"/>
          <p:cNvSpPr>
            <a:spLocks noGrp="1"/>
          </p:cNvSpPr>
          <p:nvPr>
            <p:ph type="title"/>
          </p:nvPr>
        </p:nvSpPr>
        <p:spPr/>
        <p:txBody>
          <a:bodyPr/>
          <a:lstStyle/>
          <a:p>
            <a:r>
              <a:rPr lang="en-US" dirty="0" smtClean="0"/>
              <a:t>The Internet of Things is here now!</a:t>
            </a:r>
            <a:endParaRPr lang="en-US" dirty="0"/>
          </a:p>
        </p:txBody>
      </p:sp>
    </p:spTree>
    <p:extLst>
      <p:ext uri="{BB962C8B-B14F-4D97-AF65-F5344CB8AC3E}">
        <p14:creationId xmlns:p14="http://schemas.microsoft.com/office/powerpoint/2010/main" val="42508981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6494"/>
          </a:xfrm>
        </p:spPr>
        <p:txBody>
          <a:bodyPr>
            <a:normAutofit/>
          </a:bodyPr>
          <a:lstStyle/>
          <a:p>
            <a:r>
              <a:rPr lang="en-US" dirty="0" smtClean="0"/>
              <a:t>While there are several key things we can do to make our libraries mobile friendly….</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208391255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This is what we want to avoid:</a:t>
            </a:r>
            <a:endParaRPr lang="en-US" dirty="0">
              <a:solidFill>
                <a:srgbClr val="FFFF00"/>
              </a:solidFill>
            </a:endParaRPr>
          </a:p>
        </p:txBody>
      </p:sp>
      <p:pic>
        <p:nvPicPr>
          <p:cNvPr id="4" name="Content Placeholder 3"/>
          <p:cNvPicPr>
            <a:picLocks noGrp="1" noChangeAspect="1"/>
          </p:cNvPicPr>
          <p:nvPr>
            <p:ph idx="1"/>
          </p:nvPr>
        </p:nvPicPr>
        <p:blipFill>
          <a:blip r:embed="rId2"/>
          <a:srcRect t="8712" b="8712"/>
          <a:stretch>
            <a:fillRect/>
          </a:stretch>
        </p:blipFill>
        <p:spPr/>
      </p:pic>
      <p:sp>
        <p:nvSpPr>
          <p:cNvPr id="5" name="TextBox 4"/>
          <p:cNvSpPr txBox="1"/>
          <p:nvPr/>
        </p:nvSpPr>
        <p:spPr>
          <a:xfrm>
            <a:off x="1975350" y="6300702"/>
            <a:ext cx="5468164" cy="261610"/>
          </a:xfrm>
          <a:prstGeom prst="rect">
            <a:avLst/>
          </a:prstGeom>
          <a:noFill/>
        </p:spPr>
        <p:txBody>
          <a:bodyPr wrap="none" rtlCol="0">
            <a:spAutoFit/>
          </a:bodyPr>
          <a:lstStyle/>
          <a:p>
            <a:r>
              <a:rPr lang="en-US" sz="1100" dirty="0"/>
              <a:t>Photo credit</a:t>
            </a:r>
            <a:r>
              <a:rPr lang="en-US" sz="1100" dirty="0" smtClean="0"/>
              <a:t>: https</a:t>
            </a:r>
            <a:r>
              <a:rPr lang="en-US" sz="1100" dirty="0"/>
              <a:t>://</a:t>
            </a:r>
            <a:r>
              <a:rPr lang="en-US" sz="1100" dirty="0" err="1"/>
              <a:t>www.flickr.com</a:t>
            </a:r>
            <a:r>
              <a:rPr lang="en-US" sz="1100" dirty="0"/>
              <a:t>/photos/</a:t>
            </a:r>
            <a:r>
              <a:rPr lang="en-US" sz="1100" dirty="0" err="1"/>
              <a:t>ishane</a:t>
            </a:r>
            <a:r>
              <a:rPr lang="en-US" sz="1100" dirty="0"/>
              <a:t>/1082814771/sizes/m/in/</a:t>
            </a:r>
            <a:r>
              <a:rPr lang="en-US" sz="1100" dirty="0" err="1"/>
              <a:t>photostream</a:t>
            </a:r>
            <a:r>
              <a:rPr lang="en-US" sz="1100" dirty="0"/>
              <a:t>/  </a:t>
            </a:r>
          </a:p>
        </p:txBody>
      </p:sp>
    </p:spTree>
    <p:extLst>
      <p:ext uri="{BB962C8B-B14F-4D97-AF65-F5344CB8AC3E}">
        <p14:creationId xmlns:p14="http://schemas.microsoft.com/office/powerpoint/2010/main" val="23485149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Our Purpose</a:t>
            </a:r>
            <a:endParaRPr lang="en-US" dirty="0">
              <a:solidFill>
                <a:srgbClr val="FFFF00"/>
              </a:solidFill>
            </a:endParaRPr>
          </a:p>
        </p:txBody>
      </p:sp>
      <p:sp>
        <p:nvSpPr>
          <p:cNvPr id="3" name="Content Placeholder 2"/>
          <p:cNvSpPr>
            <a:spLocks noGrp="1"/>
          </p:cNvSpPr>
          <p:nvPr>
            <p:ph idx="1"/>
          </p:nvPr>
        </p:nvSpPr>
        <p:spPr>
          <a:xfrm>
            <a:off x="5078027" y="2041865"/>
            <a:ext cx="3808521" cy="4296791"/>
          </a:xfrm>
        </p:spPr>
        <p:txBody>
          <a:bodyPr>
            <a:normAutofit fontScale="92500" lnSpcReduction="10000"/>
          </a:bodyPr>
          <a:lstStyle/>
          <a:p>
            <a:pPr marL="0" indent="0">
              <a:buNone/>
            </a:pPr>
            <a:r>
              <a:rPr lang="en-US" dirty="0"/>
              <a:t>There's no question of whether technology impacts your library—the question is, how does it impact your library now, and how will it change in the future? What can you do at your library to keep up?</a:t>
            </a:r>
            <a:endParaRPr lang="en-US" dirty="0">
              <a:solidFill>
                <a:srgbClr val="FFFFFF"/>
              </a:solidFill>
            </a:endParaRPr>
          </a:p>
        </p:txBody>
      </p:sp>
      <p:pic>
        <p:nvPicPr>
          <p:cNvPr id="4" name="Picture 3"/>
          <p:cNvPicPr>
            <a:picLocks noChangeAspect="1"/>
          </p:cNvPicPr>
          <p:nvPr/>
        </p:nvPicPr>
        <p:blipFill>
          <a:blip r:embed="rId2"/>
          <a:stretch>
            <a:fillRect/>
          </a:stretch>
        </p:blipFill>
        <p:spPr>
          <a:xfrm>
            <a:off x="237068" y="2455334"/>
            <a:ext cx="4673600" cy="3115733"/>
          </a:xfrm>
          <a:prstGeom prst="rect">
            <a:avLst/>
          </a:prstGeom>
        </p:spPr>
      </p:pic>
    </p:spTree>
    <p:extLst>
      <p:ext uri="{BB962C8B-B14F-4D97-AF65-F5344CB8AC3E}">
        <p14:creationId xmlns:p14="http://schemas.microsoft.com/office/powerpoint/2010/main" val="21001287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633150"/>
            <a:ext cx="8229600" cy="1709610"/>
          </a:xfrm>
        </p:spPr>
        <p:txBody>
          <a:bodyPr>
            <a:normAutofit/>
          </a:bodyPr>
          <a:lstStyle/>
          <a:p>
            <a:r>
              <a:rPr lang="en-US" dirty="0" smtClean="0"/>
              <a:t>We can do better!</a:t>
            </a:r>
            <a:endParaRPr lang="en-GB" dirty="0"/>
          </a:p>
        </p:txBody>
      </p:sp>
      <p:sp>
        <p:nvSpPr>
          <p:cNvPr id="4" name="TextBox 3"/>
          <p:cNvSpPr txBox="1"/>
          <p:nvPr/>
        </p:nvSpPr>
        <p:spPr>
          <a:xfrm>
            <a:off x="354438" y="6221792"/>
            <a:ext cx="184666" cy="369332"/>
          </a:xfrm>
          <a:prstGeom prst="rect">
            <a:avLst/>
          </a:prstGeom>
          <a:noFill/>
        </p:spPr>
        <p:txBody>
          <a:bodyPr wrap="none" rtlCol="0">
            <a:spAutoFit/>
          </a:bodyPr>
          <a:lstStyle/>
          <a:p>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067" y="909306"/>
            <a:ext cx="5241866" cy="642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192055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5946611"/>
          </a:xfrm>
        </p:spPr>
        <p:txBody>
          <a:bodyPr>
            <a:normAutofit/>
          </a:bodyPr>
          <a:lstStyle/>
          <a:p>
            <a:r>
              <a:rPr lang="en-US" dirty="0" smtClean="0"/>
              <a:t>How do we do better?</a:t>
            </a:r>
            <a:br>
              <a:rPr lang="en-US" dirty="0" smtClean="0"/>
            </a:br>
            <a:r>
              <a:rPr lang="en-US" dirty="0" smtClean="0"/>
              <a:t>Let’s consider what a library is today…</a:t>
            </a:r>
            <a:endParaRPr lang="en-US" dirty="0"/>
          </a:p>
        </p:txBody>
      </p:sp>
    </p:spTree>
    <p:extLst>
      <p:ext uri="{BB962C8B-B14F-4D97-AF65-F5344CB8AC3E}">
        <p14:creationId xmlns:p14="http://schemas.microsoft.com/office/powerpoint/2010/main" val="26281046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8430"/>
            <a:ext cx="8229600" cy="5941445"/>
          </a:xfrm>
        </p:spPr>
        <p:txBody>
          <a:bodyPr>
            <a:normAutofit/>
          </a:bodyPr>
          <a:lstStyle/>
          <a:p>
            <a:r>
              <a:rPr lang="en-US" dirty="0" smtClean="0">
                <a:solidFill>
                  <a:srgbClr val="FFFFFF"/>
                </a:solidFill>
              </a:rPr>
              <a:t>Inside</a:t>
            </a:r>
            <a:br>
              <a:rPr lang="en-US" dirty="0" smtClean="0">
                <a:solidFill>
                  <a:srgbClr val="FFFFFF"/>
                </a:solidFill>
              </a:rPr>
            </a:br>
            <a:r>
              <a:rPr lang="en-US" dirty="0" smtClean="0">
                <a:solidFill>
                  <a:srgbClr val="FFFFFF"/>
                </a:solidFill>
              </a:rPr>
              <a:t>Outside</a:t>
            </a:r>
            <a:br>
              <a:rPr lang="en-US" dirty="0" smtClean="0">
                <a:solidFill>
                  <a:srgbClr val="FFFFFF"/>
                </a:solidFill>
              </a:rPr>
            </a:br>
            <a:r>
              <a:rPr lang="en-US" dirty="0" smtClean="0">
                <a:solidFill>
                  <a:srgbClr val="FFFFFF"/>
                </a:solidFill>
              </a:rPr>
              <a:t>Online</a:t>
            </a:r>
            <a:endParaRPr lang="en-US" dirty="0">
              <a:solidFill>
                <a:srgbClr val="FFFFFF"/>
              </a:solidFill>
            </a:endParaRPr>
          </a:p>
        </p:txBody>
      </p:sp>
    </p:spTree>
    <p:extLst>
      <p:ext uri="{BB962C8B-B14F-4D97-AF65-F5344CB8AC3E}">
        <p14:creationId xmlns:p14="http://schemas.microsoft.com/office/powerpoint/2010/main" val="12444218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55650" y="406400"/>
            <a:ext cx="6788150" cy="6007608"/>
            <a:chOff x="755650" y="406400"/>
            <a:chExt cx="6788150" cy="6007608"/>
          </a:xfrm>
        </p:grpSpPr>
        <p:sp>
          <p:nvSpPr>
            <p:cNvPr id="2" name="Oval 1"/>
            <p:cNvSpPr/>
            <p:nvPr/>
          </p:nvSpPr>
          <p:spPr>
            <a:xfrm>
              <a:off x="1536700" y="406400"/>
              <a:ext cx="6007100" cy="600760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Box 9"/>
            <p:cNvSpPr txBox="1"/>
            <p:nvPr/>
          </p:nvSpPr>
          <p:spPr>
            <a:xfrm>
              <a:off x="755650" y="3087037"/>
              <a:ext cx="3200400" cy="646331"/>
            </a:xfrm>
            <a:prstGeom prst="rect">
              <a:avLst/>
            </a:prstGeom>
            <a:noFill/>
          </p:spPr>
          <p:txBody>
            <a:bodyPr wrap="square" rtlCol="0">
              <a:spAutoFit/>
            </a:bodyPr>
            <a:lstStyle/>
            <a:p>
              <a:pPr algn="ctr"/>
              <a:r>
                <a:rPr lang="en-US" sz="3600" b="1" dirty="0" smtClean="0"/>
                <a:t>Online</a:t>
              </a:r>
              <a:endParaRPr lang="en-US" sz="3600" b="1" dirty="0"/>
            </a:p>
          </p:txBody>
        </p:sp>
      </p:grpSp>
      <p:grpSp>
        <p:nvGrpSpPr>
          <p:cNvPr id="9" name="Group 8"/>
          <p:cNvGrpSpPr/>
          <p:nvPr/>
        </p:nvGrpSpPr>
        <p:grpSpPr>
          <a:xfrm>
            <a:off x="2940050" y="641350"/>
            <a:ext cx="3200400" cy="3200400"/>
            <a:chOff x="2940050" y="641350"/>
            <a:chExt cx="3200400" cy="3200400"/>
          </a:xfrm>
        </p:grpSpPr>
        <p:sp>
          <p:nvSpPr>
            <p:cNvPr id="5" name="Oval 4"/>
            <p:cNvSpPr/>
            <p:nvPr/>
          </p:nvSpPr>
          <p:spPr>
            <a:xfrm>
              <a:off x="2940050" y="641350"/>
              <a:ext cx="3200400" cy="32004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TextBox 5"/>
            <p:cNvSpPr txBox="1"/>
            <p:nvPr/>
          </p:nvSpPr>
          <p:spPr>
            <a:xfrm>
              <a:off x="2940050" y="1918384"/>
              <a:ext cx="3200400" cy="646331"/>
            </a:xfrm>
            <a:prstGeom prst="rect">
              <a:avLst/>
            </a:prstGeom>
            <a:noFill/>
          </p:spPr>
          <p:txBody>
            <a:bodyPr wrap="square" rtlCol="0">
              <a:spAutoFit/>
            </a:bodyPr>
            <a:lstStyle/>
            <a:p>
              <a:pPr algn="ctr"/>
              <a:r>
                <a:rPr lang="en-US" sz="3600" b="1" dirty="0" smtClean="0"/>
                <a:t>Inside</a:t>
              </a:r>
              <a:endParaRPr lang="en-US" sz="3600" b="1" dirty="0"/>
            </a:p>
          </p:txBody>
        </p:sp>
      </p:grpSp>
      <p:grpSp>
        <p:nvGrpSpPr>
          <p:cNvPr id="11" name="Group 10"/>
          <p:cNvGrpSpPr/>
          <p:nvPr/>
        </p:nvGrpSpPr>
        <p:grpSpPr>
          <a:xfrm>
            <a:off x="2940050" y="2863850"/>
            <a:ext cx="3200400" cy="3200400"/>
            <a:chOff x="2940050" y="2863850"/>
            <a:chExt cx="3200400" cy="3200400"/>
          </a:xfrm>
        </p:grpSpPr>
        <p:sp>
          <p:nvSpPr>
            <p:cNvPr id="4" name="Oval 3"/>
            <p:cNvSpPr/>
            <p:nvPr/>
          </p:nvSpPr>
          <p:spPr>
            <a:xfrm>
              <a:off x="2940050" y="2863850"/>
              <a:ext cx="3200400" cy="3200400"/>
            </a:xfrm>
            <a:prstGeom prst="ellipse">
              <a:avLst/>
            </a:prstGeom>
            <a:solidFill>
              <a:srgbClr val="F79646">
                <a:alpha val="85098"/>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2940050" y="4140884"/>
              <a:ext cx="3200400" cy="646331"/>
            </a:xfrm>
            <a:prstGeom prst="rect">
              <a:avLst/>
            </a:prstGeom>
            <a:noFill/>
          </p:spPr>
          <p:txBody>
            <a:bodyPr wrap="square" rtlCol="0">
              <a:spAutoFit/>
            </a:bodyPr>
            <a:lstStyle/>
            <a:p>
              <a:pPr algn="ctr"/>
              <a:r>
                <a:rPr lang="en-US" sz="3600" b="1" dirty="0" smtClean="0"/>
                <a:t>Outside</a:t>
              </a:r>
              <a:endParaRPr lang="en-US" sz="3600" b="1" dirty="0"/>
            </a:p>
          </p:txBody>
        </p:sp>
      </p:grpSp>
    </p:spTree>
    <p:extLst>
      <p:ext uri="{BB962C8B-B14F-4D97-AF65-F5344CB8AC3E}">
        <p14:creationId xmlns:p14="http://schemas.microsoft.com/office/powerpoint/2010/main" val="8382637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6143095"/>
          </a:xfrm>
        </p:spPr>
        <p:txBody>
          <a:bodyPr>
            <a:normAutofit/>
          </a:bodyPr>
          <a:lstStyle/>
          <a:p>
            <a:r>
              <a:rPr lang="en-US" dirty="0" smtClean="0"/>
              <a:t>Form </a:t>
            </a:r>
            <a:br>
              <a:rPr lang="en-US" dirty="0" smtClean="0"/>
            </a:br>
            <a:r>
              <a:rPr lang="en-US" dirty="0" smtClean="0"/>
              <a:t>follows </a:t>
            </a:r>
            <a:br>
              <a:rPr lang="en-US" dirty="0" smtClean="0"/>
            </a:br>
            <a:r>
              <a:rPr lang="en-US" dirty="0" smtClean="0">
                <a:solidFill>
                  <a:srgbClr val="FFFF00"/>
                </a:solidFill>
              </a:rPr>
              <a:t>Function*</a:t>
            </a:r>
            <a:br>
              <a:rPr lang="en-US" dirty="0" smtClean="0">
                <a:solidFill>
                  <a:srgbClr val="FFFF00"/>
                </a:solidFill>
              </a:rPr>
            </a:br>
            <a:r>
              <a:rPr lang="en-US" dirty="0" smtClean="0">
                <a:solidFill>
                  <a:srgbClr val="FFFF00"/>
                </a:solidFill>
              </a:rPr>
              <a:t/>
            </a:r>
            <a:br>
              <a:rPr lang="en-US" dirty="0" smtClean="0">
                <a:solidFill>
                  <a:srgbClr val="FFFF00"/>
                </a:solidFill>
              </a:rPr>
            </a:br>
            <a:r>
              <a:rPr lang="en-US" dirty="0">
                <a:solidFill>
                  <a:srgbClr val="FFFF00"/>
                </a:solidFill>
              </a:rPr>
              <a:t/>
            </a:r>
            <a:br>
              <a:rPr lang="en-US" dirty="0">
                <a:solidFill>
                  <a:srgbClr val="FFFF00"/>
                </a:solidFill>
              </a:rPr>
            </a:br>
            <a:r>
              <a:rPr lang="en-US" sz="3200" i="1" dirty="0" smtClean="0">
                <a:solidFill>
                  <a:srgbClr val="FFFF00"/>
                </a:solidFill>
              </a:rPr>
              <a:t>*ideally :0)</a:t>
            </a:r>
            <a:endParaRPr lang="en-US" sz="3200" i="1" dirty="0">
              <a:solidFill>
                <a:srgbClr val="FFFF00"/>
              </a:solidFill>
            </a:endParaRPr>
          </a:p>
        </p:txBody>
      </p:sp>
    </p:spTree>
    <p:extLst>
      <p:ext uri="{BB962C8B-B14F-4D97-AF65-F5344CB8AC3E}">
        <p14:creationId xmlns:p14="http://schemas.microsoft.com/office/powerpoint/2010/main" val="7859129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193895"/>
          </a:xfrm>
        </p:spPr>
        <p:txBody>
          <a:bodyPr>
            <a:normAutofit/>
          </a:bodyPr>
          <a:lstStyle/>
          <a:p>
            <a:r>
              <a:rPr lang="en-US" dirty="0" smtClean="0"/>
              <a:t>Design</a:t>
            </a:r>
            <a:br>
              <a:rPr lang="en-US" dirty="0" smtClean="0"/>
            </a:br>
            <a:r>
              <a:rPr lang="en-US" dirty="0" smtClean="0">
                <a:solidFill>
                  <a:srgbClr val="FFFF00"/>
                </a:solidFill>
              </a:rPr>
              <a:t>Thinking</a:t>
            </a:r>
            <a:endParaRPr lang="en-US" sz="2800" i="1" dirty="0">
              <a:solidFill>
                <a:srgbClr val="FFFF00"/>
              </a:solidFill>
            </a:endParaRPr>
          </a:p>
        </p:txBody>
      </p:sp>
    </p:spTree>
    <p:extLst>
      <p:ext uri="{BB962C8B-B14F-4D97-AF65-F5344CB8AC3E}">
        <p14:creationId xmlns:p14="http://schemas.microsoft.com/office/powerpoint/2010/main" val="4353029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a:t>
            </a:r>
            <a:r>
              <a:rPr lang="en-US" dirty="0" smtClean="0">
                <a:solidFill>
                  <a:srgbClr val="FFFF00"/>
                </a:solidFill>
              </a:rPr>
              <a:t>Thinking</a:t>
            </a:r>
            <a:endParaRPr lang="en-US" dirty="0">
              <a:solidFill>
                <a:srgbClr val="FFFF00"/>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t>A way to “tackle the unknown” by:</a:t>
            </a:r>
          </a:p>
          <a:p>
            <a:r>
              <a:rPr lang="en-US" dirty="0" smtClean="0"/>
              <a:t>Learn from People</a:t>
            </a:r>
          </a:p>
          <a:p>
            <a:r>
              <a:rPr lang="en-US" dirty="0" smtClean="0"/>
              <a:t>Find patterns</a:t>
            </a:r>
          </a:p>
          <a:p>
            <a:r>
              <a:rPr lang="en-US" dirty="0" smtClean="0"/>
              <a:t>Design Principles</a:t>
            </a:r>
          </a:p>
          <a:p>
            <a:r>
              <a:rPr lang="en-US" dirty="0" smtClean="0"/>
              <a:t>Make Tangible</a:t>
            </a:r>
          </a:p>
          <a:p>
            <a:r>
              <a:rPr lang="en-US" dirty="0" smtClean="0"/>
              <a:t>Iterate Relentlessly</a:t>
            </a:r>
          </a:p>
          <a:p>
            <a:pPr marL="0" indent="0">
              <a:buNone/>
            </a:pPr>
            <a:r>
              <a:rPr lang="en-US" dirty="0">
                <a:hlinkClick r:id="rId2"/>
              </a:rPr>
              <a:t>http://upload.wikimedia.org/wikipedia/commons/f/fd/</a:t>
            </a:r>
            <a:r>
              <a:rPr lang="en-US" dirty="0" smtClean="0">
                <a:hlinkClick r:id="rId2"/>
              </a:rPr>
              <a:t>DesignThinking.ogv</a:t>
            </a:r>
            <a:endParaRPr lang="en-US" dirty="0" smtClean="0"/>
          </a:p>
          <a:p>
            <a:pPr marL="0" indent="0">
              <a:buNone/>
            </a:pPr>
            <a:endParaRPr lang="en-US" dirty="0"/>
          </a:p>
        </p:txBody>
      </p:sp>
    </p:spTree>
    <p:extLst>
      <p:ext uri="{BB962C8B-B14F-4D97-AF65-F5344CB8AC3E}">
        <p14:creationId xmlns:p14="http://schemas.microsoft.com/office/powerpoint/2010/main" val="288094104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89066"/>
          </a:xfrm>
        </p:spPr>
        <p:txBody>
          <a:bodyPr>
            <a:normAutofit/>
          </a:bodyPr>
          <a:lstStyle/>
          <a:p>
            <a:r>
              <a:rPr lang="en-US" dirty="0" smtClean="0"/>
              <a:t>Design Thinking is a </a:t>
            </a:r>
            <a:r>
              <a:rPr lang="en-US" dirty="0" smtClean="0">
                <a:solidFill>
                  <a:srgbClr val="FFFF00"/>
                </a:solidFill>
              </a:rPr>
              <a:t>tool</a:t>
            </a:r>
            <a:r>
              <a:rPr lang="en-US" dirty="0" smtClean="0"/>
              <a:t> to help us keep pace with an </a:t>
            </a:r>
            <a:r>
              <a:rPr lang="en-US" dirty="0" smtClean="0">
                <a:solidFill>
                  <a:srgbClr val="FFFF00"/>
                </a:solidFill>
              </a:rPr>
              <a:t>ever-changing world</a:t>
            </a:r>
            <a:r>
              <a:rPr lang="en-US" dirty="0" smtClean="0"/>
              <a:t>!</a:t>
            </a:r>
            <a:endParaRPr lang="en-US" dirty="0"/>
          </a:p>
        </p:txBody>
      </p:sp>
    </p:spTree>
    <p:extLst>
      <p:ext uri="{BB962C8B-B14F-4D97-AF65-F5344CB8AC3E}">
        <p14:creationId xmlns:p14="http://schemas.microsoft.com/office/powerpoint/2010/main" val="2408219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7145" r="26737"/>
          <a:stretch/>
        </p:blipFill>
        <p:spPr>
          <a:xfrm>
            <a:off x="5558828" y="1417638"/>
            <a:ext cx="3514151" cy="5082589"/>
          </a:xfrm>
          <a:prstGeom prst="rect">
            <a:avLst/>
          </a:prstGeom>
        </p:spPr>
      </p:pic>
      <p:sp>
        <p:nvSpPr>
          <p:cNvPr id="2" name="Title 1"/>
          <p:cNvSpPr>
            <a:spLocks noGrp="1"/>
          </p:cNvSpPr>
          <p:nvPr>
            <p:ph type="title"/>
          </p:nvPr>
        </p:nvSpPr>
        <p:spPr/>
        <p:txBody>
          <a:bodyPr>
            <a:normAutofit fontScale="90000"/>
          </a:bodyPr>
          <a:lstStyle/>
          <a:p>
            <a:r>
              <a:rPr lang="en-US" dirty="0" smtClean="0"/>
              <a:t>Discussion </a:t>
            </a:r>
            <a:br>
              <a:rPr lang="en-US" dirty="0" smtClean="0"/>
            </a:br>
            <a:r>
              <a:rPr lang="en-US" dirty="0" smtClean="0"/>
              <a:t>(feel free to share in chat box)</a:t>
            </a:r>
            <a:endParaRPr lang="en-US" dirty="0"/>
          </a:p>
        </p:txBody>
      </p:sp>
      <p:sp>
        <p:nvSpPr>
          <p:cNvPr id="3" name="Content Placeholder 2"/>
          <p:cNvSpPr>
            <a:spLocks noGrp="1"/>
          </p:cNvSpPr>
          <p:nvPr>
            <p:ph idx="1"/>
          </p:nvPr>
        </p:nvSpPr>
        <p:spPr>
          <a:xfrm>
            <a:off x="457200" y="2212960"/>
            <a:ext cx="5418667" cy="4525963"/>
          </a:xfrm>
        </p:spPr>
        <p:txBody>
          <a:bodyPr>
            <a:normAutofit/>
          </a:bodyPr>
          <a:lstStyle/>
          <a:p>
            <a:r>
              <a:rPr lang="en-US" dirty="0" smtClean="0"/>
              <a:t>How is your library like the “</a:t>
            </a:r>
            <a:r>
              <a:rPr lang="en-US" dirty="0" smtClean="0">
                <a:solidFill>
                  <a:srgbClr val="FFFF00"/>
                </a:solidFill>
              </a:rPr>
              <a:t>inside/outside/online</a:t>
            </a:r>
            <a:r>
              <a:rPr lang="en-US" dirty="0" smtClean="0"/>
              <a:t>” diagram? </a:t>
            </a:r>
          </a:p>
          <a:p>
            <a:r>
              <a:rPr lang="en-US" dirty="0" smtClean="0"/>
              <a:t>How might you already be incorporating </a:t>
            </a:r>
            <a:r>
              <a:rPr lang="en-US" dirty="0" smtClean="0">
                <a:solidFill>
                  <a:srgbClr val="FFFF00"/>
                </a:solidFill>
              </a:rPr>
              <a:t>design thinking </a:t>
            </a:r>
            <a:r>
              <a:rPr lang="en-US" dirty="0" smtClean="0"/>
              <a:t>into what you do every day?</a:t>
            </a:r>
            <a:endParaRPr lang="en-US" dirty="0"/>
          </a:p>
        </p:txBody>
      </p:sp>
    </p:spTree>
    <p:extLst>
      <p:ext uri="{BB962C8B-B14F-4D97-AF65-F5344CB8AC3E}">
        <p14:creationId xmlns:p14="http://schemas.microsoft.com/office/powerpoint/2010/main" val="32854834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20176"/>
            <a:ext cx="8229600" cy="2358746"/>
          </a:xfrm>
        </p:spPr>
        <p:txBody>
          <a:bodyPr>
            <a:normAutofit/>
          </a:bodyPr>
          <a:lstStyle/>
          <a:p>
            <a:r>
              <a:rPr lang="en-US" dirty="0" smtClean="0">
                <a:solidFill>
                  <a:srgbClr val="FFFF00"/>
                </a:solidFill>
              </a:rPr>
              <a:t>Inspiration and Assessment</a:t>
            </a:r>
            <a:r>
              <a:rPr lang="en-US" dirty="0"/>
              <a:t/>
            </a:r>
            <a:br>
              <a:rPr lang="en-US" dirty="0"/>
            </a:br>
            <a:r>
              <a:rPr lang="en-US" dirty="0"/>
              <a:t/>
            </a:r>
            <a:br>
              <a:rPr lang="en-US" dirty="0"/>
            </a:br>
            <a:endParaRPr lang="en-US" b="1" dirty="0"/>
          </a:p>
        </p:txBody>
      </p:sp>
      <p:sp>
        <p:nvSpPr>
          <p:cNvPr id="3" name="TextBox 2"/>
          <p:cNvSpPr txBox="1"/>
          <p:nvPr/>
        </p:nvSpPr>
        <p:spPr>
          <a:xfrm>
            <a:off x="1447800" y="3495897"/>
            <a:ext cx="6313714" cy="369332"/>
          </a:xfrm>
          <a:prstGeom prst="rect">
            <a:avLst/>
          </a:prstGeom>
          <a:noFill/>
        </p:spPr>
        <p:txBody>
          <a:bodyPr wrap="square" rtlCol="0">
            <a:spAutoFit/>
          </a:bodyPr>
          <a:lstStyle/>
          <a:p>
            <a:pPr algn="ctr"/>
            <a:r>
              <a:rPr lang="en-US" dirty="0" smtClean="0"/>
              <a:t>Like beans and rice, bread and butter…</a:t>
            </a:r>
            <a:endParaRPr lang="en-US" dirty="0"/>
          </a:p>
        </p:txBody>
      </p:sp>
      <p:pic>
        <p:nvPicPr>
          <p:cNvPr id="2052" name="Picture 4"/>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r="15838"/>
          <a:stretch/>
        </p:blipFill>
        <p:spPr bwMode="auto">
          <a:xfrm>
            <a:off x="93299" y="144966"/>
            <a:ext cx="2898136" cy="2152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3089"/>
          <a:stretch/>
        </p:blipFill>
        <p:spPr bwMode="auto">
          <a:xfrm>
            <a:off x="3091480" y="144966"/>
            <a:ext cx="2961041" cy="2152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3186" y="4658999"/>
            <a:ext cx="2617629" cy="2025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060" r="17459"/>
          <a:stretch/>
        </p:blipFill>
        <p:spPr bwMode="auto">
          <a:xfrm>
            <a:off x="93299" y="4606196"/>
            <a:ext cx="2898136" cy="2025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100952" y="4606196"/>
            <a:ext cx="2927660" cy="2090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136491" y="120453"/>
            <a:ext cx="2902264" cy="2176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1240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FF00"/>
                </a:solidFill>
              </a:rPr>
              <a:t>How will we do this?</a:t>
            </a:r>
            <a:endParaRPr lang="en-US" dirty="0">
              <a:solidFill>
                <a:srgbClr val="FFFF00"/>
              </a:solidFill>
            </a:endParaRPr>
          </a:p>
        </p:txBody>
      </p:sp>
      <p:sp>
        <p:nvSpPr>
          <p:cNvPr id="3" name="Content Placeholder 2"/>
          <p:cNvSpPr>
            <a:spLocks noGrp="1"/>
          </p:cNvSpPr>
          <p:nvPr>
            <p:ph type="subTitle" idx="1"/>
          </p:nvPr>
        </p:nvSpPr>
        <p:spPr>
          <a:xfrm>
            <a:off x="596397" y="3886200"/>
            <a:ext cx="7951206" cy="1752600"/>
          </a:xfrm>
        </p:spPr>
        <p:txBody>
          <a:bodyPr/>
          <a:lstStyle/>
          <a:p>
            <a:r>
              <a:rPr lang="en-US" smtClean="0"/>
              <a:t>Learn </a:t>
            </a:r>
            <a:r>
              <a:rPr lang="en-US" dirty="0" smtClean="0"/>
              <a:t>approaches to retrofitting – including “Design Thinking” and Project Management</a:t>
            </a:r>
            <a:endParaRPr lang="en-US" dirty="0"/>
          </a:p>
        </p:txBody>
      </p:sp>
    </p:spTree>
    <p:extLst>
      <p:ext uri="{BB962C8B-B14F-4D97-AF65-F5344CB8AC3E}">
        <p14:creationId xmlns:p14="http://schemas.microsoft.com/office/powerpoint/2010/main" val="3298118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2738"/>
            <a:ext cx="8229600" cy="2960914"/>
          </a:xfrm>
        </p:spPr>
        <p:txBody>
          <a:bodyPr>
            <a:normAutofit/>
          </a:bodyPr>
          <a:lstStyle/>
          <a:p>
            <a:r>
              <a:rPr lang="en-US" dirty="0" smtClean="0"/>
              <a:t>Inspiration: </a:t>
            </a:r>
            <a:r>
              <a:rPr lang="en-US" dirty="0" smtClean="0">
                <a:solidFill>
                  <a:srgbClr val="FFFF00"/>
                </a:solidFill>
              </a:rPr>
              <a:t>what’s possible today &amp; tomorrow?</a:t>
            </a:r>
            <a:endParaRPr lang="en-US" b="1" dirty="0"/>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42950" y="325100"/>
            <a:ext cx="7656513" cy="509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92141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927"/>
            <a:ext cx="8229600" cy="2960914"/>
          </a:xfrm>
        </p:spPr>
        <p:txBody>
          <a:bodyPr>
            <a:normAutofit/>
          </a:bodyPr>
          <a:lstStyle/>
          <a:p>
            <a:r>
              <a:rPr lang="en-US" dirty="0" smtClean="0"/>
              <a:t>Inspiration: </a:t>
            </a:r>
            <a:r>
              <a:rPr lang="en-US" dirty="0" smtClean="0">
                <a:solidFill>
                  <a:srgbClr val="FFFF00"/>
                </a:solidFill>
              </a:rPr>
              <a:t>your friends and colleagues</a:t>
            </a:r>
            <a:endParaRPr lang="en-US" b="1" dirty="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38413" y="2652117"/>
            <a:ext cx="406717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22715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264"/>
            <a:ext cx="8229600" cy="1630089"/>
          </a:xfrm>
        </p:spPr>
        <p:txBody>
          <a:bodyPr>
            <a:normAutofit/>
          </a:bodyPr>
          <a:lstStyle/>
          <a:p>
            <a:r>
              <a:rPr lang="en-US" dirty="0" smtClean="0"/>
              <a:t>Inspiration: </a:t>
            </a:r>
            <a:r>
              <a:rPr lang="en-US" dirty="0" smtClean="0">
                <a:solidFill>
                  <a:srgbClr val="FFFF00"/>
                </a:solidFill>
              </a:rPr>
              <a:t>everywhere!</a:t>
            </a:r>
            <a:endParaRPr lang="en-US" b="1" dirty="0"/>
          </a:p>
        </p:txBody>
      </p:sp>
      <p:sp>
        <p:nvSpPr>
          <p:cNvPr id="3" name="TextBox 2"/>
          <p:cNvSpPr txBox="1"/>
          <p:nvPr/>
        </p:nvSpPr>
        <p:spPr>
          <a:xfrm>
            <a:off x="1447800" y="1757687"/>
            <a:ext cx="6313714" cy="369332"/>
          </a:xfrm>
          <a:prstGeom prst="rect">
            <a:avLst/>
          </a:prstGeom>
          <a:noFill/>
        </p:spPr>
        <p:txBody>
          <a:bodyPr wrap="square" rtlCol="0">
            <a:spAutoFit/>
          </a:bodyPr>
          <a:lstStyle/>
          <a:p>
            <a:pPr algn="ctr"/>
            <a:r>
              <a:rPr lang="en-US" i="1" dirty="0" smtClean="0"/>
              <a:t>Hint: get outside of the echo chamber…</a:t>
            </a:r>
            <a:endParaRPr lang="en-US" i="1"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2286001"/>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381479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63"/>
            <a:ext cx="8229600" cy="5733489"/>
          </a:xfrm>
        </p:spPr>
        <p:txBody>
          <a:bodyPr>
            <a:normAutofit/>
          </a:bodyPr>
          <a:lstStyle/>
          <a:p>
            <a:r>
              <a:rPr lang="en-US" dirty="0" smtClean="0"/>
              <a:t>Activity:  Don’t forget to use your worksheet to grab inspiration!</a:t>
            </a:r>
            <a:endParaRPr lang="en-US" dirty="0"/>
          </a:p>
        </p:txBody>
      </p:sp>
    </p:spTree>
    <p:extLst>
      <p:ext uri="{BB962C8B-B14F-4D97-AF65-F5344CB8AC3E}">
        <p14:creationId xmlns:p14="http://schemas.microsoft.com/office/powerpoint/2010/main" val="77569799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75502"/>
          </a:xfrm>
        </p:spPr>
        <p:txBody>
          <a:bodyPr>
            <a:normAutofit/>
          </a:bodyPr>
          <a:lstStyle/>
          <a:p>
            <a:r>
              <a:rPr lang="en-US" dirty="0" smtClean="0"/>
              <a:t>Serving Mobile Users:  First Things First</a:t>
            </a:r>
            <a:endParaRPr lang="en-US" dirty="0"/>
          </a:p>
        </p:txBody>
      </p:sp>
    </p:spTree>
    <p:extLst>
      <p:ext uri="{BB962C8B-B14F-4D97-AF65-F5344CB8AC3E}">
        <p14:creationId xmlns:p14="http://schemas.microsoft.com/office/powerpoint/2010/main" val="209366546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Assessing IT Infrastructure</a:t>
            </a:r>
            <a:endParaRPr lang="en-US" dirty="0">
              <a:solidFill>
                <a:srgbClr val="FFFF00"/>
              </a:solidFill>
            </a:endParaRPr>
          </a:p>
        </p:txBody>
      </p:sp>
      <p:sp>
        <p:nvSpPr>
          <p:cNvPr id="4" name="Content Placeholder 3"/>
          <p:cNvSpPr>
            <a:spLocks noGrp="1"/>
          </p:cNvSpPr>
          <p:nvPr>
            <p:ph sz="half" idx="1"/>
          </p:nvPr>
        </p:nvSpPr>
        <p:spPr/>
        <p:txBody>
          <a:bodyPr>
            <a:normAutofit/>
          </a:bodyPr>
          <a:lstStyle/>
          <a:p>
            <a:pPr marL="0" indent="0">
              <a:buNone/>
            </a:pPr>
            <a:r>
              <a:rPr lang="en-US" dirty="0" smtClean="0"/>
              <a:t>Having </a:t>
            </a:r>
            <a:r>
              <a:rPr lang="en-US" dirty="0"/>
              <a:t>a clear idea of the library’s current capacity and capabilities also creates the perfect place to build from if improvements are needed.</a:t>
            </a:r>
          </a:p>
        </p:txBody>
      </p:sp>
      <p:pic>
        <p:nvPicPr>
          <p:cNvPr id="1026" name="Picture 2"/>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bwMode="auto">
          <a:xfrm>
            <a:off x="4868883" y="1144772"/>
            <a:ext cx="4275117" cy="5710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983089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IT Considerations</a:t>
            </a:r>
            <a:endParaRPr lang="en-US" dirty="0">
              <a:solidFill>
                <a:srgbClr val="FFFF00"/>
              </a:solidFill>
            </a:endParaRPr>
          </a:p>
        </p:txBody>
      </p:sp>
      <p:sp>
        <p:nvSpPr>
          <p:cNvPr id="5" name="Content Placeholder 4"/>
          <p:cNvSpPr>
            <a:spLocks noGrp="1"/>
          </p:cNvSpPr>
          <p:nvPr>
            <p:ph sz="half" idx="1"/>
          </p:nvPr>
        </p:nvSpPr>
        <p:spPr>
          <a:xfrm>
            <a:off x="457200" y="2157274"/>
            <a:ext cx="4038600" cy="3968889"/>
          </a:xfrm>
        </p:spPr>
        <p:txBody>
          <a:bodyPr/>
          <a:lstStyle/>
          <a:p>
            <a:r>
              <a:rPr lang="en-GB" dirty="0" smtClean="0"/>
              <a:t>Capacity of building power</a:t>
            </a:r>
          </a:p>
          <a:p>
            <a:r>
              <a:rPr lang="en-GB" dirty="0" smtClean="0"/>
              <a:t>Internet connections</a:t>
            </a:r>
          </a:p>
          <a:p>
            <a:r>
              <a:rPr lang="en-GB" dirty="0" smtClean="0"/>
              <a:t>Local area networks</a:t>
            </a:r>
          </a:p>
          <a:p>
            <a:r>
              <a:rPr lang="en-GB" dirty="0" smtClean="0"/>
              <a:t>Future needs</a:t>
            </a:r>
            <a:endParaRPr lang="en-GB" dirty="0"/>
          </a:p>
        </p:txBody>
      </p:sp>
      <p:pic>
        <p:nvPicPr>
          <p:cNvPr id="1027" name="Picture 3" descr="C:\Users\Monica\Dropbox\Camera Uploads\2015-06-04 17.29.46.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7528" b="36573"/>
          <a:stretch/>
        </p:blipFill>
        <p:spPr bwMode="auto">
          <a:xfrm>
            <a:off x="4013842" y="1914788"/>
            <a:ext cx="5130157" cy="336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59154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41766"/>
            <a:ext cx="8229600" cy="1709610"/>
          </a:xfrm>
        </p:spPr>
        <p:txBody>
          <a:bodyPr>
            <a:normAutofit fontScale="90000"/>
          </a:bodyPr>
          <a:lstStyle/>
          <a:p>
            <a:pPr algn="l"/>
            <a:r>
              <a:rPr lang="en-US" dirty="0"/>
              <a:t>The </a:t>
            </a:r>
            <a:r>
              <a:rPr lang="en-US" dirty="0">
                <a:solidFill>
                  <a:srgbClr val="FFFF00"/>
                </a:solidFill>
              </a:rPr>
              <a:t>power</a:t>
            </a:r>
            <a:r>
              <a:rPr lang="en-US" dirty="0"/>
              <a:t> circuits serving the building are one of the first things to look at, especially for older </a:t>
            </a:r>
            <a:r>
              <a:rPr lang="en-US" dirty="0" smtClean="0"/>
              <a:t>libraries.</a:t>
            </a:r>
            <a:endParaRPr lang="en-GB" dirty="0"/>
          </a:p>
        </p:txBody>
      </p:sp>
    </p:spTree>
    <p:extLst>
      <p:ext uri="{BB962C8B-B14F-4D97-AF65-F5344CB8AC3E}">
        <p14:creationId xmlns:p14="http://schemas.microsoft.com/office/powerpoint/2010/main" val="413015890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FF00"/>
                </a:solidFill>
              </a:rPr>
              <a:t>Power Circuits</a:t>
            </a:r>
            <a:endParaRPr lang="en-GB" dirty="0">
              <a:solidFill>
                <a:srgbClr val="FFFF00"/>
              </a:solidFill>
            </a:endParaRPr>
          </a:p>
        </p:txBody>
      </p:sp>
      <p:sp>
        <p:nvSpPr>
          <p:cNvPr id="3" name="Content Placeholder 2"/>
          <p:cNvSpPr>
            <a:spLocks noGrp="1"/>
          </p:cNvSpPr>
          <p:nvPr>
            <p:ph sz="half" idx="1"/>
          </p:nvPr>
        </p:nvSpPr>
        <p:spPr/>
        <p:txBody>
          <a:bodyPr>
            <a:normAutofit fontScale="92500" lnSpcReduction="10000"/>
          </a:bodyPr>
          <a:lstStyle/>
          <a:p>
            <a:r>
              <a:rPr lang="en-US" dirty="0"/>
              <a:t>Is power properly grounded? </a:t>
            </a:r>
          </a:p>
          <a:p>
            <a:r>
              <a:rPr lang="en-US" dirty="0"/>
              <a:t>Are current circuits adequate or overloaded? </a:t>
            </a:r>
            <a:endParaRPr lang="en-GB" dirty="0"/>
          </a:p>
          <a:p>
            <a:r>
              <a:rPr lang="en-GB" dirty="0" smtClean="0"/>
              <a:t>Are there enough outlets (inside and outside the building)?</a:t>
            </a:r>
          </a:p>
          <a:p>
            <a:r>
              <a:rPr lang="en-GB" dirty="0" smtClean="0"/>
              <a:t>Are there any power issues such as fluctuations or dimming lights?</a:t>
            </a:r>
            <a:endParaRPr lang="en-GB" dirty="0"/>
          </a:p>
        </p:txBody>
      </p:sp>
      <p:pic>
        <p:nvPicPr>
          <p:cNvPr id="5" name="Picture 1"/>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18214" y="1078313"/>
            <a:ext cx="2468586" cy="567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59912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41766"/>
            <a:ext cx="8229600" cy="1709610"/>
          </a:xfrm>
        </p:spPr>
        <p:txBody>
          <a:bodyPr>
            <a:normAutofit fontScale="90000"/>
          </a:bodyPr>
          <a:lstStyle/>
          <a:p>
            <a:r>
              <a:rPr lang="en-US" dirty="0"/>
              <a:t>Although mobile devices do not require large amounts of power to recharge, </a:t>
            </a:r>
            <a:r>
              <a:rPr lang="en-US" dirty="0">
                <a:solidFill>
                  <a:srgbClr val="FFFF00"/>
                </a:solidFill>
              </a:rPr>
              <a:t>having good power available is a prime consideration when serving </a:t>
            </a:r>
            <a:r>
              <a:rPr lang="en-US" dirty="0"/>
              <a:t>the needs of </a:t>
            </a:r>
            <a:r>
              <a:rPr lang="en-US" dirty="0">
                <a:solidFill>
                  <a:srgbClr val="FFFF00"/>
                </a:solidFill>
              </a:rPr>
              <a:t>mobile users</a:t>
            </a:r>
            <a:r>
              <a:rPr lang="en-US" dirty="0"/>
              <a:t>.</a:t>
            </a:r>
            <a:endParaRPr lang="en-GB" dirty="0"/>
          </a:p>
        </p:txBody>
      </p:sp>
    </p:spTree>
    <p:extLst>
      <p:ext uri="{BB962C8B-B14F-4D97-AF65-F5344CB8AC3E}">
        <p14:creationId xmlns:p14="http://schemas.microsoft.com/office/powerpoint/2010/main" val="41265664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028"/>
            <a:ext cx="8229600" cy="1143000"/>
          </a:xfrm>
        </p:spPr>
        <p:txBody>
          <a:bodyPr/>
          <a:lstStyle/>
          <a:p>
            <a:pPr algn="ctr"/>
            <a:r>
              <a:rPr lang="en-US" dirty="0" smtClean="0">
                <a:solidFill>
                  <a:srgbClr val="FFFF00"/>
                </a:solidFill>
              </a:rPr>
              <a:t>Hello!</a:t>
            </a:r>
            <a:endParaRPr lang="en-GB" dirty="0">
              <a:solidFill>
                <a:srgbClr val="FFFF00"/>
              </a:solidFill>
            </a:endParaRPr>
          </a:p>
        </p:txBody>
      </p:sp>
      <p:sp>
        <p:nvSpPr>
          <p:cNvPr id="3" name="Content Placeholder 2"/>
          <p:cNvSpPr>
            <a:spLocks noGrp="1"/>
          </p:cNvSpPr>
          <p:nvPr>
            <p:ph sz="half" idx="1"/>
          </p:nvPr>
        </p:nvSpPr>
        <p:spPr>
          <a:xfrm>
            <a:off x="1785031" y="5533250"/>
            <a:ext cx="1460557" cy="443512"/>
          </a:xfrm>
        </p:spPr>
        <p:txBody>
          <a:bodyPr>
            <a:normAutofit fontScale="62500" lnSpcReduction="20000"/>
          </a:bodyPr>
          <a:lstStyle/>
          <a:p>
            <a:r>
              <a:rPr lang="en-US" dirty="0" smtClean="0"/>
              <a:t>Who I am</a:t>
            </a:r>
          </a:p>
        </p:txBody>
      </p:sp>
      <p:sp>
        <p:nvSpPr>
          <p:cNvPr id="5" name="Content Placeholder 2"/>
          <p:cNvSpPr txBox="1">
            <a:spLocks/>
          </p:cNvSpPr>
          <p:nvPr/>
        </p:nvSpPr>
        <p:spPr>
          <a:xfrm>
            <a:off x="3563946" y="5533251"/>
            <a:ext cx="2016108" cy="52869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What I believe</a:t>
            </a:r>
          </a:p>
        </p:txBody>
      </p:sp>
      <p:sp>
        <p:nvSpPr>
          <p:cNvPr id="6" name="Content Placeholder 2"/>
          <p:cNvSpPr txBox="1">
            <a:spLocks/>
          </p:cNvSpPr>
          <p:nvPr/>
        </p:nvSpPr>
        <p:spPr>
          <a:xfrm>
            <a:off x="5917981" y="5533251"/>
            <a:ext cx="1484480" cy="48347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What I do</a:t>
            </a:r>
            <a:endParaRPr lang="en-GB" dirty="0" smtClean="0"/>
          </a:p>
        </p:txBody>
      </p:sp>
      <p:pic>
        <p:nvPicPr>
          <p:cNvPr id="3074" name="Picture 2" descr="http://litaforum.org/wp-content/uploads/2015/06/carsonblockheadshot.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7330" y="1500339"/>
            <a:ext cx="3089340" cy="35509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83920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2505"/>
            <a:ext cx="8229600" cy="1143000"/>
          </a:xfrm>
        </p:spPr>
        <p:txBody>
          <a:bodyPr>
            <a:normAutofit fontScale="90000"/>
          </a:bodyPr>
          <a:lstStyle/>
          <a:p>
            <a:r>
              <a:rPr lang="en-US" dirty="0" smtClean="0">
                <a:solidFill>
                  <a:srgbClr val="FFFF00"/>
                </a:solidFill>
              </a:rPr>
              <a:t>For later, after activity</a:t>
            </a:r>
            <a:r>
              <a:rPr lang="en-US" dirty="0">
                <a:solidFill>
                  <a:srgbClr val="FFFF00"/>
                </a:solidFill>
              </a:rPr>
              <a:t>:  Assess your power!</a:t>
            </a:r>
            <a:r>
              <a:rPr lang="en-US" dirty="0"/>
              <a:t/>
            </a:r>
            <a:br>
              <a:rPr lang="en-US" dirty="0"/>
            </a:br>
            <a:r>
              <a:rPr lang="en-US" sz="3600" dirty="0"/>
              <a:t>This is mostly homework – but do you have any obvious power problems?</a:t>
            </a:r>
          </a:p>
        </p:txBody>
      </p:sp>
    </p:spTree>
    <p:extLst>
      <p:ext uri="{BB962C8B-B14F-4D97-AF65-F5344CB8AC3E}">
        <p14:creationId xmlns:p14="http://schemas.microsoft.com/office/powerpoint/2010/main" val="130783944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2505"/>
            <a:ext cx="8229600" cy="1143000"/>
          </a:xfrm>
        </p:spPr>
        <p:txBody>
          <a:bodyPr>
            <a:normAutofit fontScale="90000"/>
          </a:bodyPr>
          <a:lstStyle/>
          <a:p>
            <a:r>
              <a:rPr lang="en-GB" dirty="0" smtClean="0">
                <a:solidFill>
                  <a:srgbClr val="FFFF00"/>
                </a:solidFill>
              </a:rPr>
              <a:t>Mobile devices need more than power.</a:t>
            </a:r>
            <a:br>
              <a:rPr lang="en-GB" dirty="0" smtClean="0">
                <a:solidFill>
                  <a:srgbClr val="FFFF00"/>
                </a:solidFill>
              </a:rPr>
            </a:br>
            <a:r>
              <a:rPr lang="en-GB" dirty="0">
                <a:solidFill>
                  <a:srgbClr val="FFFF00"/>
                </a:solidFill>
              </a:rPr>
              <a:t/>
            </a:r>
            <a:br>
              <a:rPr lang="en-GB" dirty="0">
                <a:solidFill>
                  <a:srgbClr val="FFFF00"/>
                </a:solidFill>
              </a:rPr>
            </a:br>
            <a:r>
              <a:rPr lang="en-GB" dirty="0" smtClean="0">
                <a:solidFill>
                  <a:srgbClr val="FFFF00"/>
                </a:solidFill>
              </a:rPr>
              <a:t>How is your Internet Connection?</a:t>
            </a:r>
            <a:endParaRPr lang="en-GB" dirty="0">
              <a:solidFill>
                <a:srgbClr val="FFFF00"/>
              </a:solidFill>
            </a:endParaRPr>
          </a:p>
        </p:txBody>
      </p:sp>
    </p:spTree>
    <p:extLst>
      <p:ext uri="{BB962C8B-B14F-4D97-AF65-F5344CB8AC3E}">
        <p14:creationId xmlns:p14="http://schemas.microsoft.com/office/powerpoint/2010/main" val="269311686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FFFF00"/>
                </a:solidFill>
              </a:rPr>
              <a:t>What is “Broadband?”</a:t>
            </a:r>
            <a:br>
              <a:rPr lang="en-US" dirty="0" smtClean="0">
                <a:solidFill>
                  <a:srgbClr val="FFFF00"/>
                </a:solidFill>
              </a:rPr>
            </a:br>
            <a:r>
              <a:rPr lang="en-US" dirty="0" smtClean="0">
                <a:solidFill>
                  <a:srgbClr val="FFFF00"/>
                </a:solidFill>
              </a:rPr>
              <a:t>It’s Fast!</a:t>
            </a:r>
            <a:endParaRPr lang="en-US" dirty="0">
              <a:solidFill>
                <a:srgbClr val="FFFF00"/>
              </a:solidFill>
            </a:endParaRPr>
          </a:p>
        </p:txBody>
      </p:sp>
      <p:pic>
        <p:nvPicPr>
          <p:cNvPr id="11" name="Content Placeholder 10" descr="Broadband - Definition and More from the Free Merriam-Webster Dictionary - Mozilla Firefox"/>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6005" t="52108" r="40245" b="9116"/>
          <a:stretch/>
        </p:blipFill>
        <p:spPr>
          <a:xfrm>
            <a:off x="1021560" y="1779685"/>
            <a:ext cx="7302776" cy="4281033"/>
          </a:xfrm>
        </p:spPr>
      </p:pic>
      <p:pic>
        <p:nvPicPr>
          <p:cNvPr id="10" name="Content Placeholder 9"/>
          <p:cNvPicPr>
            <a:picLocks noGrp="1" noChangeAspect="1"/>
          </p:cNvPicPr>
          <p:nvPr>
            <p:ph sz="half" idx="1"/>
          </p:nvPr>
        </p:nvPicPr>
        <p:blipFill>
          <a:blip r:embed="rId4"/>
          <a:stretch>
            <a:fillRect/>
          </a:stretch>
        </p:blipFill>
        <p:spPr>
          <a:xfrm>
            <a:off x="5050648" y="1554383"/>
            <a:ext cx="1810579" cy="1773852"/>
          </a:xfrm>
          <a:prstGeom prst="rect">
            <a:avLst/>
          </a:prstGeom>
        </p:spPr>
      </p:pic>
    </p:spTree>
    <p:extLst>
      <p:ext uri="{BB962C8B-B14F-4D97-AF65-F5344CB8AC3E}">
        <p14:creationId xmlns:p14="http://schemas.microsoft.com/office/powerpoint/2010/main" val="113590547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FFFF00"/>
                </a:solidFill>
              </a:rPr>
              <a:t>What is “Broadband?”</a:t>
            </a:r>
            <a:br>
              <a:rPr lang="en-US" dirty="0" smtClean="0">
                <a:solidFill>
                  <a:srgbClr val="FFFF00"/>
                </a:solidFill>
              </a:rPr>
            </a:br>
            <a:r>
              <a:rPr lang="en-US" dirty="0" smtClean="0">
                <a:solidFill>
                  <a:srgbClr val="FFFF00"/>
                </a:solidFill>
              </a:rPr>
              <a:t>It’s Fast!</a:t>
            </a:r>
            <a:endParaRPr lang="en-US" dirty="0">
              <a:solidFill>
                <a:srgbClr val="FFFF00"/>
              </a:solidFill>
            </a:endParaRPr>
          </a:p>
        </p:txBody>
      </p:sp>
      <p:pic>
        <p:nvPicPr>
          <p:cNvPr id="5" name="Content Placeholder 4" descr="Broadband &amp; Libraries | Advocacy, Legislation &amp; Issues - Google Chrome"/>
          <p:cNvPicPr>
            <a:picLocks noGrp="1" noChangeAspect="1"/>
          </p:cNvPicPr>
          <p:nvPr>
            <p:ph sz="half" idx="2"/>
          </p:nvPr>
        </p:nvPicPr>
        <p:blipFill rotWithShape="1">
          <a:blip r:embed="rId3" cstate="email">
            <a:extLst>
              <a:ext uri="{28A0092B-C50C-407E-A947-70E740481C1C}">
                <a14:useLocalDpi xmlns:a14="http://schemas.microsoft.com/office/drawing/2010/main" val="0"/>
              </a:ext>
            </a:extLst>
          </a:blip>
          <a:srcRect l="14593" t="7012" r="13583" b="5724"/>
          <a:stretch/>
        </p:blipFill>
        <p:spPr>
          <a:xfrm>
            <a:off x="4367675" y="1600200"/>
            <a:ext cx="4643673" cy="4525963"/>
          </a:xfrm>
        </p:spPr>
      </p:pic>
      <p:sp>
        <p:nvSpPr>
          <p:cNvPr id="4" name="Content Placeholder 3"/>
          <p:cNvSpPr>
            <a:spLocks noGrp="1"/>
          </p:cNvSpPr>
          <p:nvPr>
            <p:ph sz="half" idx="1"/>
          </p:nvPr>
        </p:nvSpPr>
        <p:spPr/>
        <p:txBody>
          <a:bodyPr>
            <a:normAutofit lnSpcReduction="10000"/>
          </a:bodyPr>
          <a:lstStyle/>
          <a:p>
            <a:r>
              <a:rPr lang="en-US" dirty="0"/>
              <a:t>Broadband is the word used to, generally speaking, describe high-speed telecommunications and, more specifically, high-speed internet.</a:t>
            </a:r>
          </a:p>
          <a:p>
            <a:r>
              <a:rPr lang="en-US" dirty="0"/>
              <a:t>In January the FCC determined that a </a:t>
            </a:r>
            <a:r>
              <a:rPr lang="en-US" dirty="0">
                <a:solidFill>
                  <a:srgbClr val="FFFF00"/>
                </a:solidFill>
              </a:rPr>
              <a:t>broadband connection is at least 25 Mb/sec</a:t>
            </a:r>
          </a:p>
          <a:p>
            <a:endParaRPr lang="en-US" dirty="0"/>
          </a:p>
        </p:txBody>
      </p:sp>
    </p:spTree>
    <p:extLst>
      <p:ext uri="{BB962C8B-B14F-4D97-AF65-F5344CB8AC3E}">
        <p14:creationId xmlns:p14="http://schemas.microsoft.com/office/powerpoint/2010/main" val="208513238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800"/>
          </a:xfrm>
        </p:spPr>
        <p:txBody>
          <a:bodyPr>
            <a:normAutofit/>
          </a:bodyPr>
          <a:lstStyle/>
          <a:p>
            <a:r>
              <a:rPr lang="en-US" dirty="0" smtClean="0"/>
              <a:t>Why is broadband desirable?</a:t>
            </a:r>
            <a:br>
              <a:rPr lang="en-US" dirty="0" smtClean="0"/>
            </a:br>
            <a:r>
              <a:rPr lang="en-US" dirty="0" smtClean="0"/>
              <a:t>All those devices are hungry for a network connection – and there are more and more devices every day…</a:t>
            </a:r>
            <a:endParaRPr lang="en-US" dirty="0"/>
          </a:p>
        </p:txBody>
      </p:sp>
    </p:spTree>
    <p:extLst>
      <p:ext uri="{BB962C8B-B14F-4D97-AF65-F5344CB8AC3E}">
        <p14:creationId xmlns:p14="http://schemas.microsoft.com/office/powerpoint/2010/main" val="223407885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FFFF00"/>
                </a:solidFill>
              </a:rPr>
              <a:t>How can I choose the broadband speed for my library?</a:t>
            </a:r>
            <a:endParaRPr lang="en-US" dirty="0">
              <a:solidFill>
                <a:srgbClr val="FFFF00"/>
              </a:solidFill>
            </a:endParaRPr>
          </a:p>
        </p:txBody>
      </p:sp>
      <p:pic>
        <p:nvPicPr>
          <p:cNvPr id="5" name="Content Placeholder 4" descr="Broadband &amp; Libraries | Advocacy, Legislation &amp; Issues - Google Chrome"/>
          <p:cNvPicPr>
            <a:picLocks noGrp="1" noChangeAspect="1"/>
          </p:cNvPicPr>
          <p:nvPr>
            <p:ph sz="half" idx="2"/>
          </p:nvPr>
        </p:nvPicPr>
        <p:blipFill rotWithShape="1">
          <a:blip r:embed="rId3" cstate="email">
            <a:extLst>
              <a:ext uri="{28A0092B-C50C-407E-A947-70E740481C1C}">
                <a14:useLocalDpi xmlns:a14="http://schemas.microsoft.com/office/drawing/2010/main" val="0"/>
              </a:ext>
            </a:extLst>
          </a:blip>
          <a:srcRect l="14593" t="7012" r="13583" b="5724"/>
          <a:stretch/>
        </p:blipFill>
        <p:spPr>
          <a:xfrm>
            <a:off x="4780988" y="1863970"/>
            <a:ext cx="3609141" cy="3517655"/>
          </a:xfrm>
        </p:spPr>
      </p:pic>
      <p:sp>
        <p:nvSpPr>
          <p:cNvPr id="4" name="Content Placeholder 3"/>
          <p:cNvSpPr>
            <a:spLocks noGrp="1"/>
          </p:cNvSpPr>
          <p:nvPr>
            <p:ph sz="half" idx="1"/>
          </p:nvPr>
        </p:nvSpPr>
        <p:spPr>
          <a:xfrm>
            <a:off x="457200" y="1600200"/>
            <a:ext cx="4038600" cy="5067971"/>
          </a:xfrm>
        </p:spPr>
        <p:txBody>
          <a:bodyPr>
            <a:normAutofit lnSpcReduction="10000"/>
          </a:bodyPr>
          <a:lstStyle/>
          <a:p>
            <a:pPr marL="0" indent="0">
              <a:buNone/>
            </a:pPr>
            <a:r>
              <a:rPr lang="en-US" dirty="0" smtClean="0"/>
              <a:t>Two Key Factors:</a:t>
            </a:r>
          </a:p>
          <a:p>
            <a:r>
              <a:rPr lang="en-US" dirty="0" smtClean="0"/>
              <a:t>What is available in your area? (more on that in a bit)</a:t>
            </a:r>
          </a:p>
          <a:p>
            <a:r>
              <a:rPr lang="en-US" dirty="0" smtClean="0"/>
              <a:t>What can you afford? (and don</a:t>
            </a:r>
            <a:r>
              <a:rPr lang="fr-FR" dirty="0" smtClean="0"/>
              <a:t>’</a:t>
            </a:r>
            <a:r>
              <a:rPr lang="en-US" dirty="0" smtClean="0"/>
              <a:t>t forget E-Rate!)</a:t>
            </a:r>
            <a:endParaRPr lang="en-US" dirty="0"/>
          </a:p>
          <a:p>
            <a:pPr marL="0" indent="0">
              <a:buNone/>
            </a:pPr>
            <a:endParaRPr lang="en-US" dirty="0" smtClean="0"/>
          </a:p>
          <a:p>
            <a:pPr marL="0" indent="0">
              <a:buNone/>
            </a:pPr>
            <a:r>
              <a:rPr lang="en-US" dirty="0" smtClean="0"/>
              <a:t>EDGE Formula Calculator: </a:t>
            </a:r>
            <a:r>
              <a:rPr lang="en-US" dirty="0">
                <a:solidFill>
                  <a:srgbClr val="FFFF00"/>
                </a:solidFill>
                <a:hlinkClick r:id="rId4"/>
              </a:rPr>
              <a:t>http://impact.ischool.uw.edu/</a:t>
            </a:r>
            <a:r>
              <a:rPr lang="en-US" dirty="0" smtClean="0">
                <a:solidFill>
                  <a:srgbClr val="FFFF00"/>
                </a:solidFill>
                <a:hlinkClick r:id="rId4"/>
              </a:rPr>
              <a:t>calc.html</a:t>
            </a:r>
            <a:endParaRPr lang="en-US" dirty="0" smtClean="0">
              <a:solidFill>
                <a:srgbClr val="FFFF00"/>
              </a:solidFill>
            </a:endParaRPr>
          </a:p>
          <a:p>
            <a:pPr marL="0" indent="0">
              <a:buNone/>
            </a:pPr>
            <a:endParaRPr lang="en-US" dirty="0">
              <a:solidFill>
                <a:srgbClr val="00B0F0"/>
              </a:solidFill>
            </a:endParaRPr>
          </a:p>
        </p:txBody>
      </p:sp>
    </p:spTree>
    <p:extLst>
      <p:ext uri="{BB962C8B-B14F-4D97-AF65-F5344CB8AC3E}">
        <p14:creationId xmlns:p14="http://schemas.microsoft.com/office/powerpoint/2010/main" val="349375519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3"/>
          <a:srcRect l="5345" r="5345"/>
          <a:stretch>
            <a:fillRect/>
          </a:stretch>
        </p:blipFill>
        <p:spPr>
          <a:xfrm>
            <a:off x="4495800" y="2295200"/>
            <a:ext cx="3886200" cy="3089037"/>
          </a:xfrm>
        </p:spPr>
      </p:pic>
      <p:sp>
        <p:nvSpPr>
          <p:cNvPr id="2" name="Title 1"/>
          <p:cNvSpPr>
            <a:spLocks noGrp="1"/>
          </p:cNvSpPr>
          <p:nvPr>
            <p:ph type="title"/>
          </p:nvPr>
        </p:nvSpPr>
        <p:spPr/>
        <p:txBody>
          <a:bodyPr>
            <a:normAutofit fontScale="90000"/>
          </a:bodyPr>
          <a:lstStyle/>
          <a:p>
            <a:pPr algn="ctr"/>
            <a:r>
              <a:rPr lang="en-US" dirty="0" smtClean="0">
                <a:solidFill>
                  <a:srgbClr val="FFFF00"/>
                </a:solidFill>
              </a:rPr>
              <a:t>How is speed measured?  (And what do you mean by “big pipe” Internet?)</a:t>
            </a:r>
            <a:endParaRPr lang="en-US" dirty="0">
              <a:solidFill>
                <a:srgbClr val="FFFF00"/>
              </a:solidFill>
            </a:endParaRPr>
          </a:p>
        </p:txBody>
      </p:sp>
      <p:sp>
        <p:nvSpPr>
          <p:cNvPr id="4" name="Content Placeholder 3"/>
          <p:cNvSpPr>
            <a:spLocks noGrp="1"/>
          </p:cNvSpPr>
          <p:nvPr>
            <p:ph sz="half" idx="1"/>
          </p:nvPr>
        </p:nvSpPr>
        <p:spPr/>
        <p:txBody>
          <a:bodyPr>
            <a:normAutofit fontScale="92500"/>
          </a:bodyPr>
          <a:lstStyle/>
          <a:p>
            <a:r>
              <a:rPr lang="en-US" dirty="0" smtClean="0"/>
              <a:t>Bits per second (bps) - </a:t>
            </a:r>
            <a:r>
              <a:rPr lang="en-US" dirty="0" err="1" smtClean="0"/>
              <a:t>sloooooow</a:t>
            </a:r>
            <a:endParaRPr lang="en-US" dirty="0" smtClean="0"/>
          </a:p>
          <a:p>
            <a:r>
              <a:rPr lang="en-US" dirty="0" smtClean="0"/>
              <a:t>Kilobits per second (kbps) – dial up modem speed</a:t>
            </a:r>
          </a:p>
          <a:p>
            <a:r>
              <a:rPr lang="en-US" dirty="0" smtClean="0"/>
              <a:t>Megabits per second (Mbps) – “Broadband” </a:t>
            </a:r>
          </a:p>
          <a:p>
            <a:r>
              <a:rPr lang="en-US" dirty="0" smtClean="0"/>
              <a:t>Gigabits per second (</a:t>
            </a:r>
            <a:r>
              <a:rPr lang="en-US" dirty="0" err="1" smtClean="0"/>
              <a:t>Gbps</a:t>
            </a:r>
            <a:r>
              <a:rPr lang="en-US" dirty="0" smtClean="0"/>
              <a:t>) – Fast (think the Google Fiber projects in KC, Provo and Austin).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2185042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can I check my </a:t>
            </a:r>
            <a:r>
              <a:rPr lang="en-US" dirty="0" smtClean="0">
                <a:solidFill>
                  <a:srgbClr val="FFFF00"/>
                </a:solidFill>
              </a:rPr>
              <a:t>speed</a:t>
            </a:r>
            <a:r>
              <a:rPr lang="en-US" dirty="0" smtClean="0"/>
              <a:t>?</a:t>
            </a:r>
            <a:endParaRPr lang="en-US" dirty="0"/>
          </a:p>
        </p:txBody>
      </p:sp>
      <p:sp>
        <p:nvSpPr>
          <p:cNvPr id="14" name="Content Placeholder 13"/>
          <p:cNvSpPr>
            <a:spLocks noGrp="1"/>
          </p:cNvSpPr>
          <p:nvPr>
            <p:ph sz="half" idx="1"/>
          </p:nvPr>
        </p:nvSpPr>
        <p:spPr>
          <a:xfrm>
            <a:off x="457200" y="1600200"/>
            <a:ext cx="3741938" cy="4525963"/>
          </a:xfrm>
        </p:spPr>
        <p:txBody>
          <a:bodyPr/>
          <a:lstStyle/>
          <a:p>
            <a:pPr marL="0" indent="0">
              <a:buNone/>
            </a:pPr>
            <a:r>
              <a:rPr lang="en-US" sz="2400" dirty="0"/>
              <a:t>http://www.speakeasy.net/speedtest</a:t>
            </a:r>
            <a:r>
              <a:rPr lang="en-US" sz="2400" dirty="0" smtClean="0"/>
              <a:t>/</a:t>
            </a:r>
          </a:p>
          <a:p>
            <a:endParaRPr lang="en-US" dirty="0"/>
          </a:p>
        </p:txBody>
      </p:sp>
      <p:pic>
        <p:nvPicPr>
          <p:cNvPr id="16" name="Content Placeholder 15" descr="Speakeasy Speed Test - Powered by MegaPath - Google Chrome"/>
          <p:cNvPicPr>
            <a:picLocks noGrp="1" noChangeAspect="1"/>
          </p:cNvPicPr>
          <p:nvPr>
            <p:ph sz="half" idx="2"/>
          </p:nvPr>
        </p:nvPicPr>
        <p:blipFill rotWithShape="1">
          <a:blip r:embed="rId3" cstate="email">
            <a:extLst>
              <a:ext uri="{28A0092B-C50C-407E-A947-70E740481C1C}">
                <a14:useLocalDpi xmlns:a14="http://schemas.microsoft.com/office/drawing/2010/main" val="0"/>
              </a:ext>
            </a:extLst>
          </a:blip>
          <a:srcRect l="14365" t="11900" r="35663" b="13619"/>
          <a:stretch/>
        </p:blipFill>
        <p:spPr>
          <a:xfrm>
            <a:off x="457200" y="3067060"/>
            <a:ext cx="3311529" cy="3059103"/>
          </a:xfrm>
        </p:spPr>
      </p:pic>
      <p:sp>
        <p:nvSpPr>
          <p:cNvPr id="17" name="Rectangle 16"/>
          <p:cNvSpPr/>
          <p:nvPr/>
        </p:nvSpPr>
        <p:spPr>
          <a:xfrm>
            <a:off x="4776186" y="1607081"/>
            <a:ext cx="3613944" cy="461665"/>
          </a:xfrm>
          <a:prstGeom prst="rect">
            <a:avLst/>
          </a:prstGeom>
        </p:spPr>
        <p:txBody>
          <a:bodyPr wrap="square">
            <a:spAutoFit/>
          </a:bodyPr>
          <a:lstStyle/>
          <a:p>
            <a:r>
              <a:rPr lang="en-US" sz="2400" dirty="0"/>
              <a:t>http://www.speedtest.net/</a:t>
            </a:r>
          </a:p>
        </p:txBody>
      </p:sp>
      <p:pic>
        <p:nvPicPr>
          <p:cNvPr id="18" name="Picture 17" descr="Speedtest.net by Ookla - The Global Broadband Speed Test - Google Chrome"/>
          <p:cNvPicPr>
            <a:picLocks noChangeAspect="1"/>
          </p:cNvPicPr>
          <p:nvPr/>
        </p:nvPicPr>
        <p:blipFill rotWithShape="1">
          <a:blip r:embed="rId4" cstate="email">
            <a:extLst>
              <a:ext uri="{28A0092B-C50C-407E-A947-70E740481C1C}">
                <a14:useLocalDpi xmlns:a14="http://schemas.microsoft.com/office/drawing/2010/main" val="0"/>
              </a:ext>
            </a:extLst>
          </a:blip>
          <a:srcRect l="19557" t="11624" r="29020" b="18290"/>
          <a:stretch/>
        </p:blipFill>
        <p:spPr>
          <a:xfrm>
            <a:off x="4671186" y="3047763"/>
            <a:ext cx="3335638" cy="3078400"/>
          </a:xfrm>
          <a:prstGeom prst="rect">
            <a:avLst/>
          </a:prstGeom>
        </p:spPr>
      </p:pic>
    </p:spTree>
    <p:extLst>
      <p:ext uri="{BB962C8B-B14F-4D97-AF65-F5344CB8AC3E}">
        <p14:creationId xmlns:p14="http://schemas.microsoft.com/office/powerpoint/2010/main" val="61432485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6" name="Picture 8" descr="http://ifcamedia.org/harvestfields/wp-content/uploads/2013/04/more_more_more_main_a2.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21603" y="2021235"/>
            <a:ext cx="3976008" cy="43513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2017114"/>
          </a:xfrm>
        </p:spPr>
        <p:txBody>
          <a:bodyPr>
            <a:normAutofit fontScale="90000"/>
          </a:bodyPr>
          <a:lstStyle/>
          <a:p>
            <a:pPr algn="ctr"/>
            <a:r>
              <a:rPr lang="en-US" dirty="0" smtClean="0">
                <a:solidFill>
                  <a:srgbClr val="FFFF00"/>
                </a:solidFill>
              </a:rPr>
              <a:t>How much bandwidth (or speed) do we need?</a:t>
            </a:r>
            <a:br>
              <a:rPr lang="en-US" dirty="0" smtClean="0">
                <a:solidFill>
                  <a:srgbClr val="FFFF00"/>
                </a:solidFill>
              </a:rPr>
            </a:br>
            <a:r>
              <a:rPr lang="en-US" dirty="0" smtClean="0">
                <a:solidFill>
                  <a:srgbClr val="FFFF00"/>
                </a:solidFill>
              </a:rPr>
              <a:t>The answer is always “more.”</a:t>
            </a:r>
            <a:br>
              <a:rPr lang="en-US" dirty="0" smtClean="0">
                <a:solidFill>
                  <a:srgbClr val="FFFF00"/>
                </a:solidFill>
              </a:rPr>
            </a:br>
            <a:endParaRPr lang="en-US" dirty="0">
              <a:solidFill>
                <a:srgbClr val="FFFF00"/>
              </a:solidFill>
            </a:endParaRPr>
          </a:p>
        </p:txBody>
      </p:sp>
      <p:pic>
        <p:nvPicPr>
          <p:cNvPr id="58374" name="Picture 6" descr="http://danielbatera.com.br/newsite/wp-content/uploads/2011/03/album-rebel-yell-billy-idol.jpg"/>
          <p:cNvPicPr>
            <a:picLocks noGrp="1" noChangeAspect="1" noChangeArrowheads="1"/>
          </p:cNvPicPr>
          <p:nvPr>
            <p:ph sz="half" idx="1"/>
          </p:nvPr>
        </p:nvPicPr>
        <p:blipFill>
          <a:blip r:embed="rId4" cstate="email">
            <a:extLst>
              <a:ext uri="{28A0092B-C50C-407E-A947-70E740481C1C}">
                <a14:useLocalDpi xmlns:a14="http://schemas.microsoft.com/office/drawing/2010/main" val="0"/>
              </a:ext>
            </a:extLst>
          </a:blip>
          <a:srcRect/>
          <a:stretch>
            <a:fillRect/>
          </a:stretch>
        </p:blipFill>
        <p:spPr bwMode="auto">
          <a:xfrm>
            <a:off x="457200" y="2404528"/>
            <a:ext cx="3770794" cy="3634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07771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i.stack.imgur.com/0sLWk.jpg"/>
          <p:cNvPicPr>
            <a:picLocks noGrp="1" noChangeAspect="1" noChangeArrowheads="1"/>
          </p:cNvPicPr>
          <p:nvPr>
            <p:ph sz="half" idx="2"/>
          </p:nvPr>
        </p:nvPicPr>
        <p:blipFill rotWithShape="1">
          <a:blip r:embed="rId3" cstate="email">
            <a:extLst>
              <a:ext uri="{28A0092B-C50C-407E-A947-70E740481C1C}">
                <a14:useLocalDpi xmlns:a14="http://schemas.microsoft.com/office/drawing/2010/main" val="0"/>
              </a:ext>
            </a:extLst>
          </a:blip>
          <a:srcRect b="38135"/>
          <a:stretch/>
        </p:blipFill>
        <p:spPr bwMode="auto">
          <a:xfrm>
            <a:off x="4959165" y="1788695"/>
            <a:ext cx="3831719" cy="38890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solidFill>
                  <a:srgbClr val="FFFF00"/>
                </a:solidFill>
              </a:rPr>
              <a:t>What is “Scalability</a:t>
            </a:r>
            <a:r>
              <a:rPr lang="en-US" dirty="0">
                <a:solidFill>
                  <a:srgbClr val="FFFF00"/>
                </a:solidFill>
              </a:rPr>
              <a:t>,</a:t>
            </a:r>
            <a:r>
              <a:rPr lang="en-US" dirty="0" smtClean="0">
                <a:solidFill>
                  <a:srgbClr val="FFFF00"/>
                </a:solidFill>
              </a:rPr>
              <a:t>” and why does it matter?</a:t>
            </a:r>
            <a:endParaRPr lang="en-US" dirty="0">
              <a:solidFill>
                <a:srgbClr val="FFFF00"/>
              </a:solidFill>
            </a:endParaRPr>
          </a:p>
        </p:txBody>
      </p:sp>
      <p:pic>
        <p:nvPicPr>
          <p:cNvPr id="10" name="Content Placeholder 9" descr="Scalability - Definition and More from the Free Merriam-Webster Dictionary - Mozilla Firefox"/>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l="25420" t="17983" r="38655" b="29283"/>
          <a:stretch/>
        </p:blipFill>
        <p:spPr>
          <a:xfrm>
            <a:off x="342360" y="1788694"/>
            <a:ext cx="4049208" cy="3862619"/>
          </a:xfrm>
        </p:spPr>
      </p:pic>
    </p:spTree>
    <p:extLst>
      <p:ext uri="{BB962C8B-B14F-4D97-AF65-F5344CB8AC3E}">
        <p14:creationId xmlns:p14="http://schemas.microsoft.com/office/powerpoint/2010/main" val="24812427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090471" y="2459079"/>
            <a:ext cx="5454312" cy="2870690"/>
          </a:xfrm>
          <a:prstGeom prst="rect">
            <a:avLst/>
          </a:prstGeom>
        </p:spPr>
      </p:pic>
      <p:sp>
        <p:nvSpPr>
          <p:cNvPr id="2" name="Title 1"/>
          <p:cNvSpPr>
            <a:spLocks noGrp="1"/>
          </p:cNvSpPr>
          <p:nvPr>
            <p:ph type="title"/>
          </p:nvPr>
        </p:nvSpPr>
        <p:spPr/>
        <p:txBody>
          <a:bodyPr/>
          <a:lstStyle/>
          <a:p>
            <a:r>
              <a:rPr lang="en-US" dirty="0" smtClean="0"/>
              <a:t>Get ready to </a:t>
            </a:r>
            <a:r>
              <a:rPr lang="en-US" dirty="0" smtClean="0">
                <a:solidFill>
                  <a:srgbClr val="FFFF00"/>
                </a:solidFill>
              </a:rPr>
              <a:t>engage </a:t>
            </a:r>
            <a:endParaRPr lang="en-US" dirty="0">
              <a:solidFill>
                <a:srgbClr val="FFFF00"/>
              </a:solidFill>
            </a:endParaRPr>
          </a:p>
        </p:txBody>
      </p:sp>
      <p:sp>
        <p:nvSpPr>
          <p:cNvPr id="3" name="Content Placeholder 2"/>
          <p:cNvSpPr>
            <a:spLocks noGrp="1"/>
          </p:cNvSpPr>
          <p:nvPr>
            <p:ph sz="half" idx="1"/>
          </p:nvPr>
        </p:nvSpPr>
        <p:spPr/>
        <p:txBody>
          <a:bodyPr>
            <a:normAutofit lnSpcReduction="10000"/>
          </a:bodyPr>
          <a:lstStyle/>
          <a:p>
            <a:pPr marL="0" indent="0">
              <a:buNone/>
            </a:pPr>
            <a:endParaRPr lang="en-US" dirty="0" smtClean="0"/>
          </a:p>
          <a:p>
            <a:r>
              <a:rPr lang="en-US" dirty="0" smtClean="0"/>
              <a:t>Interactive (as possible)!</a:t>
            </a:r>
          </a:p>
          <a:p>
            <a:r>
              <a:rPr lang="en-US" dirty="0" smtClean="0"/>
              <a:t>Collaborative</a:t>
            </a:r>
          </a:p>
          <a:p>
            <a:r>
              <a:rPr lang="en-US" dirty="0" smtClean="0"/>
              <a:t>Conversational</a:t>
            </a:r>
          </a:p>
          <a:p>
            <a:r>
              <a:rPr lang="en-US" dirty="0" smtClean="0"/>
              <a:t>Safe to explore</a:t>
            </a:r>
          </a:p>
          <a:p>
            <a:r>
              <a:rPr lang="en-US" dirty="0"/>
              <a:t>Type questions in chat box; we will discuss at the end of the presentation</a:t>
            </a:r>
          </a:p>
        </p:txBody>
      </p:sp>
    </p:spTree>
    <p:extLst>
      <p:ext uri="{BB962C8B-B14F-4D97-AF65-F5344CB8AC3E}">
        <p14:creationId xmlns:p14="http://schemas.microsoft.com/office/powerpoint/2010/main" val="304315737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02216"/>
            <a:ext cx="8229600" cy="1143000"/>
          </a:xfrm>
        </p:spPr>
        <p:txBody>
          <a:bodyPr/>
          <a:lstStyle/>
          <a:p>
            <a:r>
              <a:rPr lang="en-US" dirty="0" smtClean="0">
                <a:solidFill>
                  <a:srgbClr val="FFFF00"/>
                </a:solidFill>
              </a:rPr>
              <a:t>What about </a:t>
            </a:r>
            <a:r>
              <a:rPr lang="en-US" dirty="0" err="1" smtClean="0">
                <a:solidFill>
                  <a:srgbClr val="FFFF00"/>
                </a:solidFill>
              </a:rPr>
              <a:t>WiFi</a:t>
            </a:r>
            <a:r>
              <a:rPr lang="en-US" dirty="0" smtClean="0">
                <a:solidFill>
                  <a:srgbClr val="FFFF00"/>
                </a:solidFill>
              </a:rPr>
              <a:t>?</a:t>
            </a:r>
            <a:endParaRPr lang="en-US" dirty="0">
              <a:solidFill>
                <a:srgbClr val="FFFF00"/>
              </a:solidFill>
            </a:endParaRPr>
          </a:p>
        </p:txBody>
      </p:sp>
    </p:spTree>
    <p:extLst>
      <p:ext uri="{BB962C8B-B14F-4D97-AF65-F5344CB8AC3E}">
        <p14:creationId xmlns:p14="http://schemas.microsoft.com/office/powerpoint/2010/main" val="424131879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275" y="1805631"/>
            <a:ext cx="3635829" cy="36154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dirty="0" smtClean="0">
                <a:solidFill>
                  <a:srgbClr val="FFFF00"/>
                </a:solidFill>
              </a:rPr>
              <a:t>What about </a:t>
            </a:r>
            <a:r>
              <a:rPr lang="en-GB" dirty="0" err="1" smtClean="0">
                <a:solidFill>
                  <a:srgbClr val="FFFF00"/>
                </a:solidFill>
              </a:rPr>
              <a:t>WiFi</a:t>
            </a:r>
            <a:r>
              <a:rPr lang="en-GB" dirty="0" smtClean="0">
                <a:solidFill>
                  <a:srgbClr val="FFFF00"/>
                </a:solidFill>
              </a:rPr>
              <a:t>?</a:t>
            </a:r>
            <a:endParaRPr lang="en-GB" dirty="0">
              <a:solidFill>
                <a:srgbClr val="FFFF00"/>
              </a:solidFill>
            </a:endParaRPr>
          </a:p>
        </p:txBody>
      </p:sp>
      <p:sp>
        <p:nvSpPr>
          <p:cNvPr id="4" name="Content Placeholder 3"/>
          <p:cNvSpPr>
            <a:spLocks noGrp="1"/>
          </p:cNvSpPr>
          <p:nvPr>
            <p:ph sz="half" idx="2"/>
          </p:nvPr>
        </p:nvSpPr>
        <p:spPr>
          <a:xfrm>
            <a:off x="4572000" y="2197528"/>
            <a:ext cx="4038600" cy="3928635"/>
          </a:xfrm>
        </p:spPr>
        <p:txBody>
          <a:bodyPr>
            <a:normAutofit/>
          </a:bodyPr>
          <a:lstStyle/>
          <a:p>
            <a:pPr marL="0" indent="0">
              <a:buNone/>
            </a:pPr>
            <a:r>
              <a:rPr lang="en-US" dirty="0" err="1"/>
              <a:t>WiFi</a:t>
            </a:r>
            <a:r>
              <a:rPr lang="en-US" dirty="0"/>
              <a:t> access points </a:t>
            </a:r>
            <a:r>
              <a:rPr lang="en-US" dirty="0" smtClean="0"/>
              <a:t>serve a limited number of users at one time.</a:t>
            </a:r>
          </a:p>
          <a:p>
            <a:pPr marL="0" indent="0">
              <a:buNone/>
            </a:pPr>
            <a:endParaRPr lang="en-GB" dirty="0"/>
          </a:p>
        </p:txBody>
      </p:sp>
      <p:pic>
        <p:nvPicPr>
          <p:cNvPr id="5"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flipH="1">
            <a:off x="675410" y="1947150"/>
            <a:ext cx="3275597" cy="3331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82245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FF00"/>
                </a:solidFill>
              </a:rPr>
              <a:t>What about </a:t>
            </a:r>
            <a:r>
              <a:rPr lang="en-GB" dirty="0" err="1" smtClean="0">
                <a:solidFill>
                  <a:srgbClr val="FFFF00"/>
                </a:solidFill>
              </a:rPr>
              <a:t>WiFi</a:t>
            </a:r>
            <a:r>
              <a:rPr lang="en-GB" dirty="0" smtClean="0">
                <a:solidFill>
                  <a:srgbClr val="FFFF00"/>
                </a:solidFill>
              </a:rPr>
              <a:t>?</a:t>
            </a:r>
            <a:endParaRPr lang="en-GB" dirty="0">
              <a:solidFill>
                <a:srgbClr val="FFFF00"/>
              </a:solidFill>
            </a:endParaRPr>
          </a:p>
        </p:txBody>
      </p:sp>
      <p:sp>
        <p:nvSpPr>
          <p:cNvPr id="4" name="Content Placeholder 3"/>
          <p:cNvSpPr>
            <a:spLocks noGrp="1"/>
          </p:cNvSpPr>
          <p:nvPr>
            <p:ph sz="half" idx="2"/>
          </p:nvPr>
        </p:nvSpPr>
        <p:spPr/>
        <p:txBody>
          <a:bodyPr>
            <a:normAutofit/>
          </a:bodyPr>
          <a:lstStyle/>
          <a:p>
            <a:pPr marL="0" indent="0">
              <a:buNone/>
            </a:pPr>
            <a:endParaRPr lang="en-US" dirty="0" smtClean="0"/>
          </a:p>
          <a:p>
            <a:pPr marL="0" indent="0">
              <a:buNone/>
            </a:pPr>
            <a:r>
              <a:rPr lang="en-US" dirty="0" smtClean="0"/>
              <a:t>Think </a:t>
            </a:r>
            <a:r>
              <a:rPr lang="en-US" dirty="0"/>
              <a:t>“scalability” for mobile users--design for a </a:t>
            </a:r>
            <a:r>
              <a:rPr lang="en-US" dirty="0" err="1"/>
              <a:t>WiFi</a:t>
            </a:r>
            <a:r>
              <a:rPr lang="en-US" dirty="0"/>
              <a:t> network that can easily grow by simply adding inexpensive access points as demand </a:t>
            </a:r>
            <a:r>
              <a:rPr lang="en-US" dirty="0" smtClean="0"/>
              <a:t>increases.</a:t>
            </a:r>
          </a:p>
          <a:p>
            <a:endParaRPr lang="en-GB" dirty="0"/>
          </a:p>
        </p:txBody>
      </p:sp>
      <p:pic>
        <p:nvPicPr>
          <p:cNvPr id="2050" name="Picture 2" descr="C:\Users\Monica\AppData\Local\Microsoft\Windows\Temporary Internet Files\Content.IE5\S0QQJNO3\TRj2d[1].png"/>
          <p:cNvPicPr>
            <a:picLocks noGrp="1" noChangeAspect="1" noChangeArrowheads="1"/>
          </p:cNvPicPr>
          <p:nvPr>
            <p:ph sz="half" idx="1"/>
          </p:nvPr>
        </p:nvPicPr>
        <p:blipFill>
          <a:blip r:embed="rId2" cstate="email">
            <a:extLst>
              <a:ext uri="{28A0092B-C50C-407E-A947-70E740481C1C}">
                <a14:useLocalDpi xmlns:a14="http://schemas.microsoft.com/office/drawing/2010/main" val="0"/>
              </a:ext>
            </a:extLst>
          </a:blip>
          <a:srcRect/>
          <a:stretch>
            <a:fillRect/>
          </a:stretch>
        </p:blipFill>
        <p:spPr bwMode="auto">
          <a:xfrm>
            <a:off x="457200" y="2334465"/>
            <a:ext cx="4038600" cy="2556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08472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28040"/>
            <a:ext cx="8229600" cy="1143000"/>
          </a:xfrm>
        </p:spPr>
        <p:txBody>
          <a:bodyPr>
            <a:normAutofit fontScale="90000"/>
          </a:bodyPr>
          <a:lstStyle/>
          <a:p>
            <a:r>
              <a:rPr lang="en-US" dirty="0">
                <a:solidFill>
                  <a:srgbClr val="FFFF00"/>
                </a:solidFill>
              </a:rPr>
              <a:t>Making User Spaces Mobile Friendly</a:t>
            </a:r>
            <a:endParaRPr lang="en-GB" dirty="0">
              <a:solidFill>
                <a:srgbClr val="FFFF00"/>
              </a:solidFill>
            </a:endParaRPr>
          </a:p>
        </p:txBody>
      </p:sp>
    </p:spTree>
    <p:extLst>
      <p:ext uri="{BB962C8B-B14F-4D97-AF65-F5344CB8AC3E}">
        <p14:creationId xmlns:p14="http://schemas.microsoft.com/office/powerpoint/2010/main" val="195797733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28040"/>
            <a:ext cx="8229600" cy="1143000"/>
          </a:xfrm>
        </p:spPr>
        <p:txBody>
          <a:bodyPr>
            <a:normAutofit fontScale="90000"/>
          </a:bodyPr>
          <a:lstStyle/>
          <a:p>
            <a:r>
              <a:rPr lang="en-US" dirty="0" smtClean="0">
                <a:solidFill>
                  <a:srgbClr val="FFFF00"/>
                </a:solidFill>
              </a:rPr>
              <a:t>Pop-Quiz: </a:t>
            </a:r>
            <a:r>
              <a:rPr lang="en-US" dirty="0"/>
              <a:t>Which seats are the most popular in your library?</a:t>
            </a:r>
            <a:endParaRPr lang="en-GB" dirty="0">
              <a:solidFill>
                <a:srgbClr val="FFFF00"/>
              </a:solidFill>
            </a:endParaRPr>
          </a:p>
        </p:txBody>
      </p:sp>
    </p:spTree>
    <p:extLst>
      <p:ext uri="{BB962C8B-B14F-4D97-AF65-F5344CB8AC3E}">
        <p14:creationId xmlns:p14="http://schemas.microsoft.com/office/powerpoint/2010/main" val="323828643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28040"/>
            <a:ext cx="8229600" cy="1143000"/>
          </a:xfrm>
        </p:spPr>
        <p:txBody>
          <a:bodyPr>
            <a:normAutofit fontScale="90000"/>
          </a:bodyPr>
          <a:lstStyle/>
          <a:p>
            <a:r>
              <a:rPr lang="en-US" dirty="0"/>
              <a:t>Typically the seats closest to a power outlet!</a:t>
            </a:r>
          </a:p>
        </p:txBody>
      </p:sp>
    </p:spTree>
    <p:extLst>
      <p:ext uri="{BB962C8B-B14F-4D97-AF65-F5344CB8AC3E}">
        <p14:creationId xmlns:p14="http://schemas.microsoft.com/office/powerpoint/2010/main" val="224279532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Remember—we want to avoid this:</a:t>
            </a:r>
            <a:endParaRPr lang="en-US" dirty="0">
              <a:solidFill>
                <a:srgbClr val="FFFF00"/>
              </a:solidFill>
            </a:endParaRPr>
          </a:p>
        </p:txBody>
      </p:sp>
      <p:sp>
        <p:nvSpPr>
          <p:cNvPr id="4" name="TextBox 3"/>
          <p:cNvSpPr txBox="1"/>
          <p:nvPr/>
        </p:nvSpPr>
        <p:spPr>
          <a:xfrm>
            <a:off x="862779" y="6456869"/>
            <a:ext cx="7545655" cy="369332"/>
          </a:xfrm>
          <a:prstGeom prst="rect">
            <a:avLst/>
          </a:prstGeom>
          <a:noFill/>
        </p:spPr>
        <p:txBody>
          <a:bodyPr wrap="none" rtlCol="0">
            <a:spAutoFit/>
          </a:bodyPr>
          <a:lstStyle/>
          <a:p>
            <a:r>
              <a:rPr lang="en-US" dirty="0"/>
              <a:t>https://</a:t>
            </a:r>
            <a:r>
              <a:rPr lang="en-US" dirty="0" err="1"/>
              <a:t>www.flickr.com</a:t>
            </a:r>
            <a:r>
              <a:rPr lang="en-US" dirty="0"/>
              <a:t>/photos/</a:t>
            </a:r>
            <a:r>
              <a:rPr lang="en-US" dirty="0" err="1"/>
              <a:t>ishane</a:t>
            </a:r>
            <a:r>
              <a:rPr lang="en-US" dirty="0"/>
              <a:t>/1082814771/sizes/m/in/</a:t>
            </a:r>
            <a:r>
              <a:rPr lang="en-US" dirty="0" err="1"/>
              <a:t>photostream</a:t>
            </a:r>
            <a:r>
              <a:rPr lang="en-US" dirty="0"/>
              <a:t>/</a:t>
            </a:r>
          </a:p>
        </p:txBody>
      </p:sp>
      <p:pic>
        <p:nvPicPr>
          <p:cNvPr id="5" name="Content Placeholder 3"/>
          <p:cNvPicPr>
            <a:picLocks noGrp="1" noChangeAspect="1"/>
          </p:cNvPicPr>
          <p:nvPr>
            <p:ph idx="1"/>
          </p:nvPr>
        </p:nvPicPr>
        <p:blipFill>
          <a:blip r:embed="rId2"/>
          <a:srcRect t="8712" b="8712"/>
          <a:stretch>
            <a:fillRect/>
          </a:stretch>
        </p:blipFill>
        <p:spPr/>
      </p:pic>
    </p:spTree>
    <p:extLst>
      <p:ext uri="{BB962C8B-B14F-4D97-AF65-F5344CB8AC3E}">
        <p14:creationId xmlns:p14="http://schemas.microsoft.com/office/powerpoint/2010/main" val="306164062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Making User Spaces Mobile Friendly</a:t>
            </a:r>
            <a:endParaRPr lang="en-US" dirty="0">
              <a:solidFill>
                <a:srgbClr val="FFFF00"/>
              </a:solidFill>
            </a:endParaRPr>
          </a:p>
        </p:txBody>
      </p:sp>
      <p:pic>
        <p:nvPicPr>
          <p:cNvPr id="4" name="Picture 3"/>
          <p:cNvPicPr>
            <a:picLocks noChangeAspect="1"/>
          </p:cNvPicPr>
          <p:nvPr/>
        </p:nvPicPr>
        <p:blipFill>
          <a:blip r:embed="rId2"/>
          <a:stretch>
            <a:fillRect/>
          </a:stretch>
        </p:blipFill>
        <p:spPr>
          <a:xfrm>
            <a:off x="0" y="1349772"/>
            <a:ext cx="9162673" cy="5000451"/>
          </a:xfrm>
          <a:prstGeom prst="rect">
            <a:avLst/>
          </a:prstGeom>
        </p:spPr>
      </p:pic>
    </p:spTree>
    <p:extLst>
      <p:ext uri="{BB962C8B-B14F-4D97-AF65-F5344CB8AC3E}">
        <p14:creationId xmlns:p14="http://schemas.microsoft.com/office/powerpoint/2010/main" val="57472803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FF00"/>
                </a:solidFill>
              </a:rPr>
              <a:t>Making Spaces “device friendly”</a:t>
            </a:r>
            <a:endParaRPr lang="en-GB" dirty="0">
              <a:solidFill>
                <a:srgbClr val="FFFF00"/>
              </a:solidFill>
            </a:endParaRPr>
          </a:p>
        </p:txBody>
      </p:sp>
      <p:pic>
        <p:nvPicPr>
          <p:cNvPr id="5" name="Content Placeholder 4"/>
          <p:cNvPicPr>
            <a:picLocks noGrp="1" noChangeAspect="1"/>
          </p:cNvPicPr>
          <p:nvPr>
            <p:ph idx="1"/>
          </p:nvPr>
        </p:nvPicPr>
        <p:blipFill>
          <a:blip r:embed="rId2"/>
          <a:stretch>
            <a:fillRect/>
          </a:stretch>
        </p:blipFill>
        <p:spPr>
          <a:xfrm>
            <a:off x="128559" y="1341620"/>
            <a:ext cx="4443441" cy="3779381"/>
          </a:xfrm>
          <a:prstGeom prst="rect">
            <a:avLst/>
          </a:prstGeom>
        </p:spPr>
      </p:pic>
      <p:pic>
        <p:nvPicPr>
          <p:cNvPr id="6" name="Picture 5"/>
          <p:cNvPicPr>
            <a:picLocks noChangeAspect="1"/>
          </p:cNvPicPr>
          <p:nvPr/>
        </p:nvPicPr>
        <p:blipFill>
          <a:blip r:embed="rId3"/>
          <a:stretch>
            <a:fillRect/>
          </a:stretch>
        </p:blipFill>
        <p:spPr>
          <a:xfrm>
            <a:off x="4304199" y="3257770"/>
            <a:ext cx="4787935" cy="3600230"/>
          </a:xfrm>
          <a:prstGeom prst="rect">
            <a:avLst/>
          </a:prstGeom>
        </p:spPr>
      </p:pic>
    </p:spTree>
    <p:extLst>
      <p:ext uri="{BB962C8B-B14F-4D97-AF65-F5344CB8AC3E}">
        <p14:creationId xmlns:p14="http://schemas.microsoft.com/office/powerpoint/2010/main" val="32055369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Power to the Patrons!</a:t>
            </a:r>
            <a:endParaRPr lang="en-US" dirty="0">
              <a:solidFill>
                <a:srgbClr val="FFFF00"/>
              </a:solidFill>
            </a:endParaRPr>
          </a:p>
        </p:txBody>
      </p:sp>
      <p:pic>
        <p:nvPicPr>
          <p:cNvPr id="2050" name="Picture 2" descr="http://www.demcointeriors.com/images/library_insights/nov2014/image_3d.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25098" y="1205676"/>
            <a:ext cx="3690360" cy="5652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0503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Thought Collector</a:t>
            </a:r>
            <a:endParaRPr lang="en-US" dirty="0"/>
          </a:p>
        </p:txBody>
      </p:sp>
      <p:pic>
        <p:nvPicPr>
          <p:cNvPr id="7" name="Picture 6"/>
          <p:cNvPicPr>
            <a:picLocks noChangeAspect="1"/>
          </p:cNvPicPr>
          <p:nvPr/>
        </p:nvPicPr>
        <p:blipFill>
          <a:blip r:embed="rId2"/>
          <a:stretch>
            <a:fillRect/>
          </a:stretch>
        </p:blipFill>
        <p:spPr>
          <a:xfrm>
            <a:off x="0" y="1515509"/>
            <a:ext cx="9144000" cy="3776870"/>
          </a:xfrm>
          <a:prstGeom prst="rect">
            <a:avLst/>
          </a:prstGeom>
        </p:spPr>
      </p:pic>
      <p:sp>
        <p:nvSpPr>
          <p:cNvPr id="3" name="TextBox 2"/>
          <p:cNvSpPr txBox="1"/>
          <p:nvPr/>
        </p:nvSpPr>
        <p:spPr>
          <a:xfrm>
            <a:off x="76200" y="5562600"/>
            <a:ext cx="9067800" cy="707886"/>
          </a:xfrm>
          <a:prstGeom prst="rect">
            <a:avLst/>
          </a:prstGeom>
          <a:noFill/>
        </p:spPr>
        <p:txBody>
          <a:bodyPr wrap="square" rtlCol="0">
            <a:spAutoFit/>
          </a:bodyPr>
          <a:lstStyle/>
          <a:p>
            <a:pPr algn="ctr"/>
            <a:r>
              <a:rPr lang="en-US" sz="4000" smtClean="0"/>
              <a:t>(And you can use your worksheet too!)</a:t>
            </a:r>
            <a:endParaRPr lang="en-US" sz="4000"/>
          </a:p>
        </p:txBody>
      </p:sp>
    </p:spTree>
    <p:extLst>
      <p:ext uri="{BB962C8B-B14F-4D97-AF65-F5344CB8AC3E}">
        <p14:creationId xmlns:p14="http://schemas.microsoft.com/office/powerpoint/2010/main" val="90006699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00733"/>
            <a:ext cx="8229600" cy="5066705"/>
          </a:xfrm>
        </p:spPr>
        <p:txBody>
          <a:bodyPr>
            <a:normAutofit/>
          </a:bodyPr>
          <a:lstStyle/>
          <a:p>
            <a:r>
              <a:rPr lang="en-GB" dirty="0" smtClean="0"/>
              <a:t>Carson’s rule for remodels or new construction: </a:t>
            </a:r>
            <a:br>
              <a:rPr lang="en-GB" dirty="0" smtClean="0"/>
            </a:br>
            <a:r>
              <a:rPr lang="en-GB" dirty="0" smtClean="0"/>
              <a:t/>
            </a:r>
            <a:br>
              <a:rPr lang="en-GB" dirty="0" smtClean="0"/>
            </a:br>
            <a:r>
              <a:rPr lang="en-US" dirty="0" smtClean="0">
                <a:solidFill>
                  <a:srgbClr val="FFFF00"/>
                </a:solidFill>
              </a:rPr>
              <a:t>“</a:t>
            </a:r>
            <a:r>
              <a:rPr lang="en-US" dirty="0">
                <a:solidFill>
                  <a:srgbClr val="FFFF00"/>
                </a:solidFill>
              </a:rPr>
              <a:t>Any space we provide for a patron to sit, we should also provide safe and convenient access to a power outlet.”</a:t>
            </a:r>
            <a:endParaRPr lang="en-GB" dirty="0">
              <a:solidFill>
                <a:srgbClr val="FFFF00"/>
              </a:solidFill>
            </a:endParaRPr>
          </a:p>
        </p:txBody>
      </p:sp>
    </p:spTree>
    <p:extLst>
      <p:ext uri="{BB962C8B-B14F-4D97-AF65-F5344CB8AC3E}">
        <p14:creationId xmlns:p14="http://schemas.microsoft.com/office/powerpoint/2010/main" val="153810323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3"/>
          <a:stretch>
            <a:fillRect/>
          </a:stretch>
        </p:blipFill>
        <p:spPr>
          <a:xfrm>
            <a:off x="2980490" y="1559794"/>
            <a:ext cx="6163510" cy="4570210"/>
          </a:xfrm>
          <a:prstGeom prst="rect">
            <a:avLst/>
          </a:prstGeom>
        </p:spPr>
      </p:pic>
      <p:sp>
        <p:nvSpPr>
          <p:cNvPr id="2" name="Title 1"/>
          <p:cNvSpPr>
            <a:spLocks noGrp="1"/>
          </p:cNvSpPr>
          <p:nvPr>
            <p:ph type="title"/>
          </p:nvPr>
        </p:nvSpPr>
        <p:spPr/>
        <p:txBody>
          <a:bodyPr/>
          <a:lstStyle/>
          <a:p>
            <a:r>
              <a:rPr lang="en-GB" dirty="0" smtClean="0">
                <a:solidFill>
                  <a:srgbClr val="FFFF00"/>
                </a:solidFill>
              </a:rPr>
              <a:t>Retrofitting power solutions</a:t>
            </a:r>
            <a:endParaRPr lang="en-GB" dirty="0">
              <a:solidFill>
                <a:srgbClr val="FFFF00"/>
              </a:solidFill>
            </a:endParaRPr>
          </a:p>
        </p:txBody>
      </p:sp>
      <p:sp>
        <p:nvSpPr>
          <p:cNvPr id="3" name="Content Placeholder 2"/>
          <p:cNvSpPr>
            <a:spLocks noGrp="1"/>
          </p:cNvSpPr>
          <p:nvPr>
            <p:ph sz="half" idx="1"/>
          </p:nvPr>
        </p:nvSpPr>
        <p:spPr>
          <a:xfrm>
            <a:off x="151989" y="1465158"/>
            <a:ext cx="2828501" cy="4525963"/>
          </a:xfrm>
        </p:spPr>
        <p:txBody>
          <a:bodyPr>
            <a:normAutofit/>
          </a:bodyPr>
          <a:lstStyle/>
          <a:p>
            <a:pPr marL="0" indent="0">
              <a:buNone/>
            </a:pPr>
            <a:endParaRPr lang="en-GB" dirty="0" smtClean="0"/>
          </a:p>
          <a:p>
            <a:pPr marL="0" indent="0">
              <a:buNone/>
            </a:pPr>
            <a:r>
              <a:rPr lang="en-GB" dirty="0" smtClean="0"/>
              <a:t>Visible </a:t>
            </a:r>
            <a:r>
              <a:rPr lang="en-GB" dirty="0"/>
              <a:t>surface-mounted power access points built into desks, tables and other furnishings. </a:t>
            </a:r>
            <a:endParaRPr lang="en-GB" dirty="0" smtClean="0"/>
          </a:p>
        </p:txBody>
      </p:sp>
    </p:spTree>
    <p:extLst>
      <p:ext uri="{BB962C8B-B14F-4D97-AF65-F5344CB8AC3E}">
        <p14:creationId xmlns:p14="http://schemas.microsoft.com/office/powerpoint/2010/main" val="114741012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FF00"/>
                </a:solidFill>
              </a:rPr>
              <a:t>Retrofitting power solutions</a:t>
            </a:r>
            <a:endParaRPr lang="en-GB" dirty="0">
              <a:solidFill>
                <a:srgbClr val="FFFF00"/>
              </a:solidFill>
            </a:endParaRPr>
          </a:p>
        </p:txBody>
      </p:sp>
      <p:sp>
        <p:nvSpPr>
          <p:cNvPr id="3" name="Content Placeholder 2"/>
          <p:cNvSpPr>
            <a:spLocks noGrp="1"/>
          </p:cNvSpPr>
          <p:nvPr>
            <p:ph sz="half" idx="1"/>
          </p:nvPr>
        </p:nvSpPr>
        <p:spPr/>
        <p:txBody>
          <a:bodyPr>
            <a:normAutofit/>
          </a:bodyPr>
          <a:lstStyle/>
          <a:p>
            <a:pPr marL="0" indent="0">
              <a:buNone/>
            </a:pPr>
            <a:endParaRPr lang="en-US" dirty="0"/>
          </a:p>
          <a:p>
            <a:pPr marL="0" indent="0">
              <a:buNone/>
            </a:pPr>
            <a:r>
              <a:rPr lang="en-US" dirty="0" smtClean="0"/>
              <a:t>The </a:t>
            </a:r>
            <a:r>
              <a:rPr lang="en-US" dirty="0"/>
              <a:t>lowly power strip – when selected or modified to match the aesthetics and mounted correctly  -- can be an inexpensive </a:t>
            </a:r>
            <a:r>
              <a:rPr lang="en-US" dirty="0" smtClean="0"/>
              <a:t>approach.</a:t>
            </a:r>
            <a:r>
              <a:rPr lang="en-GB" dirty="0" smtClean="0"/>
              <a:t> </a:t>
            </a:r>
            <a:endParaRPr lang="en-GB" dirty="0"/>
          </a:p>
        </p:txBody>
      </p:sp>
      <p:pic>
        <p:nvPicPr>
          <p:cNvPr id="4098" name="Picture 2"/>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bwMode="auto">
          <a:xfrm>
            <a:off x="4648200" y="2022126"/>
            <a:ext cx="40386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88622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USB Power</a:t>
            </a:r>
            <a:endParaRPr lang="en-US" dirty="0">
              <a:solidFill>
                <a:srgbClr val="FFFF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194716"/>
            <a:ext cx="51435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060444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Charging Lockers</a:t>
            </a:r>
            <a:endParaRPr lang="en-US" dirty="0">
              <a:solidFill>
                <a:srgbClr val="FFFF00"/>
              </a:solidFill>
            </a:endParaRPr>
          </a:p>
        </p:txBody>
      </p:sp>
      <p:pic>
        <p:nvPicPr>
          <p:cNvPr id="2050" name="Picture 2" descr="http://www.demcointeriors.com/images/library_insights/nov2014/image_3d.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84525" y="1589616"/>
            <a:ext cx="2774950" cy="425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01303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28040"/>
            <a:ext cx="8229600" cy="1143000"/>
          </a:xfrm>
        </p:spPr>
        <p:txBody>
          <a:bodyPr>
            <a:normAutofit/>
          </a:bodyPr>
          <a:lstStyle/>
          <a:p>
            <a:r>
              <a:rPr lang="en-US" dirty="0" smtClean="0">
                <a:solidFill>
                  <a:srgbClr val="FFFF00"/>
                </a:solidFill>
              </a:rPr>
              <a:t>General Comfort</a:t>
            </a:r>
            <a:endParaRPr lang="en-GB" dirty="0">
              <a:solidFill>
                <a:srgbClr val="FFFF00"/>
              </a:solidFill>
            </a:endParaRPr>
          </a:p>
        </p:txBody>
      </p:sp>
    </p:spTree>
    <p:extLst>
      <p:ext uri="{BB962C8B-B14F-4D97-AF65-F5344CB8AC3E}">
        <p14:creationId xmlns:p14="http://schemas.microsoft.com/office/powerpoint/2010/main" val="83386128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solidFill>
                  <a:srgbClr val="FFFF00"/>
                </a:solidFill>
              </a:rPr>
              <a:t>Design orientation:  think like a mobile user.</a:t>
            </a:r>
          </a:p>
        </p:txBody>
      </p:sp>
      <p:sp>
        <p:nvSpPr>
          <p:cNvPr id="3" name="Content Placeholder 2"/>
          <p:cNvSpPr>
            <a:spLocks noGrp="1"/>
          </p:cNvSpPr>
          <p:nvPr>
            <p:ph idx="1"/>
          </p:nvPr>
        </p:nvSpPr>
        <p:spPr/>
        <p:txBody>
          <a:bodyPr/>
          <a:lstStyle/>
          <a:p>
            <a:pPr marL="0" indent="0">
              <a:buNone/>
            </a:pPr>
            <a:r>
              <a:rPr lang="en-US" dirty="0"/>
              <a:t>Are we designing or modifying our spaces with patron comfort and convenience in mind, or just trying to fit the most people in the smallest space possible? </a:t>
            </a:r>
          </a:p>
        </p:txBody>
      </p:sp>
    </p:spTree>
    <p:extLst>
      <p:ext uri="{BB962C8B-B14F-4D97-AF65-F5344CB8AC3E}">
        <p14:creationId xmlns:p14="http://schemas.microsoft.com/office/powerpoint/2010/main" val="80841613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18251"/>
          <a:stretch/>
        </p:blipFill>
        <p:spPr bwMode="auto">
          <a:xfrm>
            <a:off x="-11" y="1555207"/>
            <a:ext cx="5877027" cy="5293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pPr algn="l"/>
            <a:r>
              <a:rPr lang="en-US" dirty="0" smtClean="0">
                <a:solidFill>
                  <a:srgbClr val="FFFF00"/>
                </a:solidFill>
              </a:rPr>
              <a:t>Solo Computing Spaces:</a:t>
            </a:r>
            <a:r>
              <a:rPr lang="en-US" dirty="0">
                <a:solidFill>
                  <a:srgbClr val="FFFF00"/>
                </a:solidFill>
              </a:rPr>
              <a:t> </a:t>
            </a:r>
            <a:r>
              <a:rPr lang="en-US" dirty="0" smtClean="0"/>
              <a:t>places for solitary work</a:t>
            </a:r>
            <a:endParaRPr lang="en-US" dirty="0"/>
          </a:p>
        </p:txBody>
      </p:sp>
      <p:sp>
        <p:nvSpPr>
          <p:cNvPr id="8" name="Content Placeholder 7"/>
          <p:cNvSpPr>
            <a:spLocks noGrp="1"/>
          </p:cNvSpPr>
          <p:nvPr>
            <p:ph sz="half" idx="2"/>
          </p:nvPr>
        </p:nvSpPr>
        <p:spPr>
          <a:xfrm>
            <a:off x="5877016" y="1837678"/>
            <a:ext cx="3266983" cy="5020322"/>
          </a:xfrm>
        </p:spPr>
        <p:txBody>
          <a:bodyPr/>
          <a:lstStyle/>
          <a:p>
            <a:r>
              <a:rPr lang="en-US" dirty="0"/>
              <a:t>Solo computing spaces – places for patron “stuff”</a:t>
            </a:r>
          </a:p>
          <a:p>
            <a:pPr lvl="1"/>
            <a:r>
              <a:rPr lang="en-US" dirty="0" smtClean="0"/>
              <a:t>Books</a:t>
            </a:r>
            <a:r>
              <a:rPr lang="en-US" dirty="0"/>
              <a:t>, purses, backpacks, food and drink (if you allow), </a:t>
            </a:r>
            <a:r>
              <a:rPr lang="en-US" dirty="0" smtClean="0"/>
              <a:t>etc.</a:t>
            </a:r>
            <a:endParaRPr lang="en-US" dirty="0"/>
          </a:p>
          <a:p>
            <a:pPr lvl="1"/>
            <a:r>
              <a:rPr lang="en-US" dirty="0" smtClean="0"/>
              <a:t>Patrons </a:t>
            </a:r>
            <a:r>
              <a:rPr lang="en-US" dirty="0"/>
              <a:t>have their own mobile devices!  (space and power)</a:t>
            </a:r>
          </a:p>
          <a:p>
            <a:endParaRPr lang="en-US" dirty="0"/>
          </a:p>
        </p:txBody>
      </p:sp>
    </p:spTree>
    <p:extLst>
      <p:ext uri="{BB962C8B-B14F-4D97-AF65-F5344CB8AC3E}">
        <p14:creationId xmlns:p14="http://schemas.microsoft.com/office/powerpoint/2010/main" val="134253059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809" y="0"/>
            <a:ext cx="8229600" cy="1143000"/>
          </a:xfrm>
        </p:spPr>
        <p:txBody>
          <a:bodyPr>
            <a:normAutofit/>
          </a:bodyPr>
          <a:lstStyle/>
          <a:p>
            <a:r>
              <a:rPr lang="en-US" dirty="0"/>
              <a:t>This is also a solo computing </a:t>
            </a:r>
            <a:r>
              <a:rPr lang="en-US" dirty="0" smtClean="0"/>
              <a:t>area</a:t>
            </a:r>
            <a:endParaRPr lang="en-US" dirty="0">
              <a:solidFill>
                <a:srgbClr val="FFFF00"/>
              </a:solidFill>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4197" y="1045213"/>
            <a:ext cx="5812787" cy="581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25187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FFFF00"/>
                </a:solidFill>
              </a:rPr>
              <a:t>Solo Computing Spaces:</a:t>
            </a:r>
            <a:r>
              <a:rPr lang="en-US" dirty="0">
                <a:solidFill>
                  <a:srgbClr val="FFFF00"/>
                </a:solidFill>
              </a:rPr>
              <a:t> </a:t>
            </a:r>
            <a:r>
              <a:rPr lang="en-US" dirty="0" smtClean="0"/>
              <a:t>Ideas</a:t>
            </a:r>
            <a:endParaRPr lang="en-US" dirty="0"/>
          </a:p>
        </p:txBody>
      </p:sp>
      <p:sp>
        <p:nvSpPr>
          <p:cNvPr id="8" name="Content Placeholder 7"/>
          <p:cNvSpPr>
            <a:spLocks noGrp="1"/>
          </p:cNvSpPr>
          <p:nvPr>
            <p:ph sz="half" idx="2"/>
          </p:nvPr>
        </p:nvSpPr>
        <p:spPr/>
        <p:txBody>
          <a:bodyPr>
            <a:normAutofit fontScale="92500" lnSpcReduction="10000"/>
          </a:bodyPr>
          <a:lstStyle/>
          <a:p>
            <a:pPr lvl="0"/>
            <a:r>
              <a:rPr lang="en-US" dirty="0"/>
              <a:t>Lounge chairs with swivel tablet arms or portable pull-up tables are nice options.  </a:t>
            </a:r>
          </a:p>
          <a:p>
            <a:pPr lvl="0"/>
            <a:r>
              <a:rPr lang="en-US" dirty="0"/>
              <a:t>Small portable tables are becoming the preferred option since users can adjust the table location to meet their needs, unlike swivel alternatives that attach directly to the chair.</a:t>
            </a:r>
          </a:p>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149" y="1678895"/>
            <a:ext cx="3571875"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97412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FFFF00"/>
                </a:solidFill>
              </a:rPr>
              <a:t>Poll: who is here?</a:t>
            </a:r>
            <a:endParaRPr lang="en-US" dirty="0">
              <a:solidFill>
                <a:srgbClr val="FFFF00"/>
              </a:solidFill>
            </a:endParaRPr>
          </a:p>
        </p:txBody>
      </p:sp>
      <p:sp>
        <p:nvSpPr>
          <p:cNvPr id="3" name="Content Placeholder 2"/>
          <p:cNvSpPr>
            <a:spLocks noGrp="1"/>
          </p:cNvSpPr>
          <p:nvPr>
            <p:ph sz="half" idx="1"/>
          </p:nvPr>
        </p:nvSpPr>
        <p:spPr>
          <a:xfrm>
            <a:off x="374342" y="1476768"/>
            <a:ext cx="4299857" cy="3529360"/>
          </a:xfrm>
        </p:spPr>
        <p:txBody>
          <a:bodyPr/>
          <a:lstStyle/>
          <a:p>
            <a:pPr lvl="0"/>
            <a:r>
              <a:rPr lang="en-US" dirty="0"/>
              <a:t>Public Librarians</a:t>
            </a:r>
          </a:p>
          <a:p>
            <a:pPr lvl="0"/>
            <a:r>
              <a:rPr lang="en-US" dirty="0"/>
              <a:t>School Librarians</a:t>
            </a:r>
          </a:p>
          <a:p>
            <a:pPr lvl="0"/>
            <a:r>
              <a:rPr lang="en-US" dirty="0"/>
              <a:t>Special </a:t>
            </a:r>
            <a:r>
              <a:rPr lang="en-US" dirty="0" smtClean="0"/>
              <a:t>Librarians</a:t>
            </a:r>
          </a:p>
          <a:p>
            <a:pPr lvl="0"/>
            <a:r>
              <a:rPr lang="en-US" dirty="0" smtClean="0"/>
              <a:t>Academic Librarians</a:t>
            </a:r>
          </a:p>
        </p:txBody>
      </p:sp>
      <p:pic>
        <p:nvPicPr>
          <p:cNvPr id="1026" name="Picture 2" descr="C:\Users\Monica\AppData\Local\Microsoft\Windows\Temporary Internet Files\Content.IE5\N02ZRAZD\hands-raised-up[1].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127863" y="1260629"/>
            <a:ext cx="4922921" cy="4922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83496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65804"/>
            <a:ext cx="9094050" cy="6597989"/>
          </a:xfrm>
          <a:prstGeom prst="rect">
            <a:avLst/>
          </a:prstGeom>
        </p:spPr>
      </p:pic>
      <p:sp>
        <p:nvSpPr>
          <p:cNvPr id="2" name="Title 1"/>
          <p:cNvSpPr>
            <a:spLocks noGrp="1"/>
          </p:cNvSpPr>
          <p:nvPr>
            <p:ph type="title"/>
          </p:nvPr>
        </p:nvSpPr>
        <p:spPr>
          <a:xfrm>
            <a:off x="457200" y="11483"/>
            <a:ext cx="8229600" cy="1143000"/>
          </a:xfrm>
        </p:spPr>
        <p:txBody>
          <a:bodyPr>
            <a:normAutofit/>
          </a:bodyPr>
          <a:lstStyle/>
          <a:p>
            <a:r>
              <a:rPr lang="en-US" dirty="0" smtClean="0">
                <a:solidFill>
                  <a:srgbClr val="FFFF00"/>
                </a:solidFill>
              </a:rPr>
              <a:t>Collaborative Computing Spaces</a:t>
            </a:r>
            <a:endParaRPr lang="en-US" dirty="0">
              <a:solidFill>
                <a:srgbClr val="FFFF00"/>
              </a:solidFill>
            </a:endParaRPr>
          </a:p>
        </p:txBody>
      </p:sp>
    </p:spTree>
    <p:extLst>
      <p:ext uri="{BB962C8B-B14F-4D97-AF65-F5344CB8AC3E}">
        <p14:creationId xmlns:p14="http://schemas.microsoft.com/office/powerpoint/2010/main" val="424706145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46" y="87591"/>
            <a:ext cx="8686800" cy="1143000"/>
          </a:xfrm>
        </p:spPr>
        <p:txBody>
          <a:bodyPr>
            <a:normAutofit fontScale="90000"/>
          </a:bodyPr>
          <a:lstStyle/>
          <a:p>
            <a:pPr algn="l"/>
            <a:r>
              <a:rPr lang="en-US" dirty="0" smtClean="0">
                <a:solidFill>
                  <a:srgbClr val="FFFF00"/>
                </a:solidFill>
              </a:rPr>
              <a:t>Let’s move away from this when we can:</a:t>
            </a:r>
            <a:endParaRPr lang="en-US" dirty="0">
              <a:solidFill>
                <a:srgbClr val="FFFF0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75" y="988171"/>
            <a:ext cx="7811561" cy="5869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084057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 y="1502700"/>
            <a:ext cx="6291647" cy="4719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pPr algn="l"/>
            <a:r>
              <a:rPr lang="en-US" dirty="0" smtClean="0">
                <a:solidFill>
                  <a:srgbClr val="FFFF00"/>
                </a:solidFill>
              </a:rPr>
              <a:t>Collaborative Computing Spaces:</a:t>
            </a:r>
            <a:r>
              <a:rPr lang="en-US" dirty="0">
                <a:solidFill>
                  <a:srgbClr val="FFFF00"/>
                </a:solidFill>
              </a:rPr>
              <a:t> </a:t>
            </a:r>
            <a:r>
              <a:rPr lang="en-US" dirty="0" smtClean="0"/>
              <a:t>Ideas</a:t>
            </a:r>
            <a:endParaRPr lang="en-US" dirty="0"/>
          </a:p>
        </p:txBody>
      </p:sp>
      <p:sp>
        <p:nvSpPr>
          <p:cNvPr id="8" name="Content Placeholder 7"/>
          <p:cNvSpPr>
            <a:spLocks noGrp="1"/>
          </p:cNvSpPr>
          <p:nvPr>
            <p:ph sz="half" idx="2"/>
          </p:nvPr>
        </p:nvSpPr>
        <p:spPr>
          <a:xfrm>
            <a:off x="5974514" y="2479480"/>
            <a:ext cx="3243943" cy="4525963"/>
          </a:xfrm>
        </p:spPr>
        <p:txBody>
          <a:bodyPr>
            <a:normAutofit/>
          </a:bodyPr>
          <a:lstStyle/>
          <a:p>
            <a:pPr lvl="0"/>
            <a:r>
              <a:rPr lang="en-US" dirty="0"/>
              <a:t>Large surface areas for personal and shared “stuff”</a:t>
            </a:r>
          </a:p>
          <a:p>
            <a:pPr lvl="0"/>
            <a:r>
              <a:rPr lang="en-US" dirty="0"/>
              <a:t>Patrons have their own mobile devices!  (space and power)</a:t>
            </a:r>
          </a:p>
          <a:p>
            <a:pPr marL="0" indent="0">
              <a:buNone/>
            </a:pPr>
            <a:endParaRPr lang="en-US" dirty="0"/>
          </a:p>
        </p:txBody>
      </p:sp>
    </p:spTree>
    <p:extLst>
      <p:ext uri="{BB962C8B-B14F-4D97-AF65-F5344CB8AC3E}">
        <p14:creationId xmlns:p14="http://schemas.microsoft.com/office/powerpoint/2010/main" val="372737291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699" t="10322"/>
          <a:stretch/>
        </p:blipFill>
        <p:spPr bwMode="auto">
          <a:xfrm>
            <a:off x="0" y="1358283"/>
            <a:ext cx="9144000" cy="5499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46658"/>
            <a:ext cx="8229600" cy="818113"/>
          </a:xfrm>
        </p:spPr>
        <p:txBody>
          <a:bodyPr>
            <a:normAutofit fontScale="90000"/>
          </a:bodyPr>
          <a:lstStyle/>
          <a:p>
            <a:r>
              <a:rPr lang="en-US" dirty="0" smtClean="0"/>
              <a:t>Collaborative Computing Spaces: Meeting Rooms</a:t>
            </a:r>
            <a:endParaRPr lang="en-US" dirty="0"/>
          </a:p>
        </p:txBody>
      </p:sp>
      <p:sp>
        <p:nvSpPr>
          <p:cNvPr id="7" name="TextBox 6"/>
          <p:cNvSpPr txBox="1"/>
          <p:nvPr/>
        </p:nvSpPr>
        <p:spPr>
          <a:xfrm>
            <a:off x="1731706" y="6375921"/>
            <a:ext cx="5483679" cy="369332"/>
          </a:xfrm>
          <a:prstGeom prst="rect">
            <a:avLst/>
          </a:prstGeom>
          <a:noFill/>
        </p:spPr>
        <p:txBody>
          <a:bodyPr wrap="square" rtlCol="0">
            <a:spAutoFit/>
          </a:bodyPr>
          <a:lstStyle/>
          <a:p>
            <a:pPr algn="ctr"/>
            <a:r>
              <a:rPr lang="en-US" i="1" dirty="0"/>
              <a:t>Private meeting rooms at the University of Iowa library</a:t>
            </a:r>
            <a:endParaRPr lang="en-US" dirty="0"/>
          </a:p>
        </p:txBody>
      </p:sp>
    </p:spTree>
    <p:extLst>
      <p:ext uri="{BB962C8B-B14F-4D97-AF65-F5344CB8AC3E}">
        <p14:creationId xmlns:p14="http://schemas.microsoft.com/office/powerpoint/2010/main" val="184161304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3"/>
          <a:srcRect t="2367" b="8638"/>
          <a:stretch/>
        </p:blipFill>
        <p:spPr>
          <a:xfrm>
            <a:off x="0" y="1417638"/>
            <a:ext cx="9144000" cy="5440362"/>
          </a:xfrm>
          <a:prstGeom prst="rect">
            <a:avLst/>
          </a:prstGeom>
        </p:spPr>
      </p:pic>
      <p:sp>
        <p:nvSpPr>
          <p:cNvPr id="2" name="Title 1"/>
          <p:cNvSpPr>
            <a:spLocks noGrp="1"/>
          </p:cNvSpPr>
          <p:nvPr>
            <p:ph type="title"/>
          </p:nvPr>
        </p:nvSpPr>
        <p:spPr/>
        <p:txBody>
          <a:bodyPr>
            <a:normAutofit fontScale="90000"/>
          </a:bodyPr>
          <a:lstStyle/>
          <a:p>
            <a:r>
              <a:rPr lang="en-US" dirty="0" smtClean="0"/>
              <a:t>Collaborative Computing Spaces: </a:t>
            </a:r>
            <a:r>
              <a:rPr lang="en-US" dirty="0" smtClean="0">
                <a:solidFill>
                  <a:srgbClr val="FFFF00"/>
                </a:solidFill>
              </a:rPr>
              <a:t>Meeting Rooms</a:t>
            </a:r>
            <a:endParaRPr lang="en-US" dirty="0">
              <a:solidFill>
                <a:srgbClr val="FFFF00"/>
              </a:solidFill>
            </a:endParaRPr>
          </a:p>
        </p:txBody>
      </p:sp>
    </p:spTree>
    <p:extLst>
      <p:ext uri="{BB962C8B-B14F-4D97-AF65-F5344CB8AC3E}">
        <p14:creationId xmlns:p14="http://schemas.microsoft.com/office/powerpoint/2010/main" val="172020102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Collaborative Computing Spaces: </a:t>
            </a:r>
            <a:r>
              <a:rPr lang="en-US" dirty="0" smtClean="0">
                <a:solidFill>
                  <a:srgbClr val="FFFF00"/>
                </a:solidFill>
              </a:rPr>
              <a:t>Meeting Rooms</a:t>
            </a:r>
            <a:endParaRPr lang="en-US" dirty="0">
              <a:solidFill>
                <a:srgbClr val="FFFF00"/>
              </a:solidFill>
            </a:endParaRPr>
          </a:p>
        </p:txBody>
      </p:sp>
      <p:pic>
        <p:nvPicPr>
          <p:cNvPr id="6" name="Content Placeholder 5" descr="C:\Users\Marisa\AppData\Local\Microsoft\Windows\Temporary Internet Files\Content.IE5\95079ZJI\IMG_7311.JPG"/>
          <p:cNvPicPr>
            <a:picLocks noGrp="1"/>
          </p:cNvPicPr>
          <p:nvPr>
            <p:ph sz="half" idx="1"/>
          </p:nvPr>
        </p:nvPicPr>
        <p:blipFill>
          <a:blip r:embed="rId3"/>
          <a:srcRect/>
          <a:stretch>
            <a:fillRect/>
          </a:stretch>
        </p:blipFill>
        <p:spPr bwMode="auto">
          <a:xfrm>
            <a:off x="244907" y="1524173"/>
            <a:ext cx="8654187" cy="5168406"/>
          </a:xfrm>
          <a:prstGeom prst="rect">
            <a:avLst/>
          </a:prstGeom>
          <a:noFill/>
          <a:ln w="9525">
            <a:noFill/>
            <a:miter lim="800000"/>
            <a:headEnd/>
            <a:tailEnd/>
          </a:ln>
        </p:spPr>
      </p:pic>
      <p:sp>
        <p:nvSpPr>
          <p:cNvPr id="7" name="TextBox 6"/>
          <p:cNvSpPr txBox="1"/>
          <p:nvPr/>
        </p:nvSpPr>
        <p:spPr>
          <a:xfrm>
            <a:off x="1830161" y="6020370"/>
            <a:ext cx="5483679" cy="646331"/>
          </a:xfrm>
          <a:prstGeom prst="rect">
            <a:avLst/>
          </a:prstGeom>
          <a:noFill/>
        </p:spPr>
        <p:txBody>
          <a:bodyPr wrap="square" rtlCol="0">
            <a:spAutoFit/>
          </a:bodyPr>
          <a:lstStyle/>
          <a:p>
            <a:pPr algn="ctr"/>
            <a:r>
              <a:rPr lang="en-US" i="1" dirty="0"/>
              <a:t>M</a:t>
            </a:r>
            <a:r>
              <a:rPr lang="en-US" i="1" dirty="0" smtClean="0"/>
              <a:t>eeting </a:t>
            </a:r>
            <a:r>
              <a:rPr lang="en-US" i="1" dirty="0"/>
              <a:t>rooms at the University of Iowa </a:t>
            </a:r>
            <a:r>
              <a:rPr lang="en-US" i="1" dirty="0" smtClean="0"/>
              <a:t>library—connection plate</a:t>
            </a:r>
            <a:endParaRPr lang="en-US" dirty="0"/>
          </a:p>
        </p:txBody>
      </p:sp>
    </p:spTree>
    <p:extLst>
      <p:ext uri="{BB962C8B-B14F-4D97-AF65-F5344CB8AC3E}">
        <p14:creationId xmlns:p14="http://schemas.microsoft.com/office/powerpoint/2010/main" val="182226008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Users\Marisa\AppData\Local\Microsoft\Windows\Temporary Internet Files\Content.IE5\G860MU2H\IMG_7319.JPG"/>
          <p:cNvPicPr/>
          <p:nvPr/>
        </p:nvPicPr>
        <p:blipFill rotWithShape="1">
          <a:blip r:embed="rId3"/>
          <a:srcRect t="9661" b="3824"/>
          <a:stretch/>
        </p:blipFill>
        <p:spPr bwMode="auto">
          <a:xfrm>
            <a:off x="781486" y="1722268"/>
            <a:ext cx="7581028" cy="4403324"/>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Collaborative Computing Spaces: </a:t>
            </a:r>
            <a:r>
              <a:rPr lang="en-US" dirty="0" smtClean="0">
                <a:solidFill>
                  <a:srgbClr val="FFFF00"/>
                </a:solidFill>
              </a:rPr>
              <a:t>Meeting Rooms</a:t>
            </a:r>
            <a:endParaRPr lang="en-US" dirty="0">
              <a:solidFill>
                <a:srgbClr val="FFFF00"/>
              </a:solidFill>
            </a:endParaRPr>
          </a:p>
        </p:txBody>
      </p:sp>
      <p:sp>
        <p:nvSpPr>
          <p:cNvPr id="8" name="TextBox 7"/>
          <p:cNvSpPr txBox="1"/>
          <p:nvPr/>
        </p:nvSpPr>
        <p:spPr>
          <a:xfrm>
            <a:off x="1730666" y="6211669"/>
            <a:ext cx="5483679" cy="646331"/>
          </a:xfrm>
          <a:prstGeom prst="rect">
            <a:avLst/>
          </a:prstGeom>
          <a:noFill/>
        </p:spPr>
        <p:txBody>
          <a:bodyPr wrap="square" rtlCol="0">
            <a:spAutoFit/>
          </a:bodyPr>
          <a:lstStyle/>
          <a:p>
            <a:pPr algn="ctr"/>
            <a:r>
              <a:rPr lang="en-US" i="1" dirty="0"/>
              <a:t>M</a:t>
            </a:r>
            <a:r>
              <a:rPr lang="en-US" i="1" dirty="0" smtClean="0"/>
              <a:t>eeting </a:t>
            </a:r>
            <a:r>
              <a:rPr lang="en-US" i="1" dirty="0"/>
              <a:t>rooms at the University of Iowa </a:t>
            </a:r>
            <a:r>
              <a:rPr lang="en-US" i="1" dirty="0" smtClean="0"/>
              <a:t>library—digital room reservation</a:t>
            </a:r>
            <a:endParaRPr lang="en-US" dirty="0"/>
          </a:p>
        </p:txBody>
      </p:sp>
    </p:spTree>
    <p:extLst>
      <p:ext uri="{BB962C8B-B14F-4D97-AF65-F5344CB8AC3E}">
        <p14:creationId xmlns:p14="http://schemas.microsoft.com/office/powerpoint/2010/main" val="366710891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1087"/>
            <a:ext cx="8229600" cy="4623933"/>
          </a:xfrm>
        </p:spPr>
        <p:txBody>
          <a:bodyPr>
            <a:normAutofit/>
          </a:bodyPr>
          <a:lstStyle/>
          <a:p>
            <a:r>
              <a:rPr lang="en-US" dirty="0" smtClean="0"/>
              <a:t>Homework/comments today:  </a:t>
            </a:r>
            <a:r>
              <a:rPr lang="en-US" dirty="0">
                <a:solidFill>
                  <a:srgbClr val="FFFF00"/>
                </a:solidFill>
              </a:rPr>
              <a:t>what needs have you observed from users of mobile technology in your library?</a:t>
            </a:r>
            <a:r>
              <a:rPr lang="en-US" dirty="0"/>
              <a:t/>
            </a:r>
            <a:br>
              <a:rPr lang="en-US" dirty="0"/>
            </a:br>
            <a:endParaRPr lang="en-US" dirty="0"/>
          </a:p>
        </p:txBody>
      </p:sp>
    </p:spTree>
    <p:extLst>
      <p:ext uri="{BB962C8B-B14F-4D97-AF65-F5344CB8AC3E}">
        <p14:creationId xmlns:p14="http://schemas.microsoft.com/office/powerpoint/2010/main" val="62089246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1087"/>
            <a:ext cx="8229600" cy="4623933"/>
          </a:xfrm>
        </p:spPr>
        <p:txBody>
          <a:bodyPr>
            <a:normAutofit/>
          </a:bodyPr>
          <a:lstStyle/>
          <a:p>
            <a:r>
              <a:rPr lang="en-US" dirty="0" smtClean="0"/>
              <a:t>Homework/comments for today: </a:t>
            </a:r>
            <a:r>
              <a:rPr lang="en-US" dirty="0" smtClean="0">
                <a:solidFill>
                  <a:srgbClr val="FFFF00"/>
                </a:solidFill>
              </a:rPr>
              <a:t>How </a:t>
            </a:r>
            <a:r>
              <a:rPr lang="en-US" dirty="0">
                <a:solidFill>
                  <a:srgbClr val="FFFF00"/>
                </a:solidFill>
              </a:rPr>
              <a:t>might you address those needs in your library?</a:t>
            </a: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229548849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2960914"/>
          </a:xfrm>
        </p:spPr>
        <p:txBody>
          <a:bodyPr>
            <a:normAutofit/>
          </a:bodyPr>
          <a:lstStyle/>
          <a:p>
            <a:r>
              <a:rPr lang="en-US" dirty="0" smtClean="0">
                <a:solidFill>
                  <a:srgbClr val="FFFF00"/>
                </a:solidFill>
              </a:rPr>
              <a:t>What if you’re maxed-out?</a:t>
            </a:r>
            <a:r>
              <a:rPr lang="en-US" dirty="0" smtClean="0"/>
              <a:t/>
            </a:r>
            <a:br>
              <a:rPr lang="en-US" dirty="0" smtClean="0"/>
            </a:br>
            <a:r>
              <a:rPr lang="en-US" dirty="0" smtClean="0"/>
              <a:t>What if you can’t build?</a:t>
            </a:r>
            <a:endParaRPr lang="en-US" b="1" dirty="0"/>
          </a:p>
        </p:txBody>
      </p:sp>
    </p:spTree>
    <p:extLst>
      <p:ext uri="{BB962C8B-B14F-4D97-AF65-F5344CB8AC3E}">
        <p14:creationId xmlns:p14="http://schemas.microsoft.com/office/powerpoint/2010/main" val="9998503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FFFF00"/>
                </a:solidFill>
              </a:rPr>
              <a:t>Poll: who is here?</a:t>
            </a:r>
            <a:endParaRPr lang="en-US" dirty="0">
              <a:solidFill>
                <a:srgbClr val="FFFF00"/>
              </a:solidFill>
            </a:endParaRPr>
          </a:p>
        </p:txBody>
      </p:sp>
      <p:sp>
        <p:nvSpPr>
          <p:cNvPr id="3" name="Content Placeholder 2"/>
          <p:cNvSpPr>
            <a:spLocks noGrp="1"/>
          </p:cNvSpPr>
          <p:nvPr>
            <p:ph sz="half" idx="1"/>
          </p:nvPr>
        </p:nvSpPr>
        <p:spPr>
          <a:xfrm>
            <a:off x="374342" y="1476768"/>
            <a:ext cx="4299857" cy="3529360"/>
          </a:xfrm>
        </p:spPr>
        <p:txBody>
          <a:bodyPr/>
          <a:lstStyle/>
          <a:p>
            <a:pPr lvl="0"/>
            <a:r>
              <a:rPr lang="en-US" dirty="0"/>
              <a:t>Tiny Libraries</a:t>
            </a:r>
          </a:p>
          <a:p>
            <a:pPr lvl="0"/>
            <a:r>
              <a:rPr lang="en-US" dirty="0"/>
              <a:t>Small Libraries</a:t>
            </a:r>
          </a:p>
          <a:p>
            <a:pPr lvl="0"/>
            <a:r>
              <a:rPr lang="en-US" dirty="0"/>
              <a:t>Medium Libraries</a:t>
            </a:r>
          </a:p>
          <a:p>
            <a:pPr lvl="0"/>
            <a:r>
              <a:rPr lang="en-US" dirty="0"/>
              <a:t>Large Libraries</a:t>
            </a:r>
          </a:p>
        </p:txBody>
      </p:sp>
      <p:pic>
        <p:nvPicPr>
          <p:cNvPr id="1026" name="Picture 2" descr="C:\Users\Monica\AppData\Local\Microsoft\Windows\Temporary Internet Files\Content.IE5\N02ZRAZD\hands-raised-up[1].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127863" y="1260629"/>
            <a:ext cx="4922921" cy="4922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00181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2960914"/>
          </a:xfrm>
        </p:spPr>
        <p:txBody>
          <a:bodyPr>
            <a:normAutofit/>
          </a:bodyPr>
          <a:lstStyle/>
          <a:p>
            <a:r>
              <a:rPr lang="en-US" dirty="0" smtClean="0">
                <a:solidFill>
                  <a:srgbClr val="FFFF00"/>
                </a:solidFill>
              </a:rPr>
              <a:t>Inspiration from Schools: Transition to the </a:t>
            </a:r>
            <a:r>
              <a:rPr lang="en-US" dirty="0">
                <a:solidFill>
                  <a:srgbClr val="FFFF00"/>
                </a:solidFill>
              </a:rPr>
              <a:t>L</a:t>
            </a:r>
            <a:r>
              <a:rPr lang="en-US" dirty="0" smtClean="0">
                <a:solidFill>
                  <a:srgbClr val="FFFF00"/>
                </a:solidFill>
              </a:rPr>
              <a:t>earning Commons</a:t>
            </a:r>
            <a:endParaRPr lang="en-US" b="1" dirty="0"/>
          </a:p>
        </p:txBody>
      </p:sp>
    </p:spTree>
    <p:extLst>
      <p:ext uri="{BB962C8B-B14F-4D97-AF65-F5344CB8AC3E}">
        <p14:creationId xmlns:p14="http://schemas.microsoft.com/office/powerpoint/2010/main" val="389884558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onica\AppData\Local\Microsoft\Windows\Temporary Internet Files\Content.IE5\S0QQJNO3\recycle[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20470" y="217798"/>
            <a:ext cx="4362823" cy="43628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624111"/>
            <a:ext cx="8229600" cy="2960914"/>
          </a:xfrm>
        </p:spPr>
        <p:txBody>
          <a:bodyPr>
            <a:normAutofit/>
          </a:bodyPr>
          <a:lstStyle/>
          <a:p>
            <a:r>
              <a:rPr lang="en-US" dirty="0" smtClean="0">
                <a:solidFill>
                  <a:srgbClr val="FFFF00"/>
                </a:solidFill>
              </a:rPr>
              <a:t>Re-assess and Re-use</a:t>
            </a:r>
            <a:endParaRPr lang="en-US" b="1" dirty="0"/>
          </a:p>
        </p:txBody>
      </p:sp>
    </p:spTree>
    <p:extLst>
      <p:ext uri="{BB962C8B-B14F-4D97-AF65-F5344CB8AC3E}">
        <p14:creationId xmlns:p14="http://schemas.microsoft.com/office/powerpoint/2010/main" val="190235828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r>
              <a:rPr lang="en-US" dirty="0" smtClean="0"/>
              <a:t>Assessment – challenges and opportunities</a:t>
            </a:r>
            <a:endParaRPr lang="en-US" dirty="0"/>
          </a:p>
        </p:txBody>
      </p:sp>
    </p:spTree>
    <p:extLst>
      <p:ext uri="{BB962C8B-B14F-4D97-AF65-F5344CB8AC3E}">
        <p14:creationId xmlns:p14="http://schemas.microsoft.com/office/powerpoint/2010/main" val="344852995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rgbClr val="FFFF00"/>
                </a:solidFill>
              </a:rPr>
              <a:t>Assessment (different perspectives)</a:t>
            </a:r>
            <a:endParaRPr lang="en-US" dirty="0">
              <a:solidFill>
                <a:srgbClr val="FFFF00"/>
              </a:solidFill>
            </a:endParaRPr>
          </a:p>
        </p:txBody>
      </p:sp>
      <p:sp>
        <p:nvSpPr>
          <p:cNvPr id="3" name="Content Placeholder 2"/>
          <p:cNvSpPr>
            <a:spLocks noGrp="1"/>
          </p:cNvSpPr>
          <p:nvPr>
            <p:ph sz="half" idx="1"/>
          </p:nvPr>
        </p:nvSpPr>
        <p:spPr>
          <a:xfrm>
            <a:off x="1981200" y="1600201"/>
            <a:ext cx="4299857" cy="1817914"/>
          </a:xfrm>
        </p:spPr>
        <p:txBody>
          <a:bodyPr/>
          <a:lstStyle/>
          <a:p>
            <a:pPr lvl="0"/>
            <a:r>
              <a:rPr lang="en-US" dirty="0" smtClean="0"/>
              <a:t>Staff</a:t>
            </a:r>
            <a:endParaRPr lang="en-US" dirty="0"/>
          </a:p>
          <a:p>
            <a:pPr lvl="0"/>
            <a:r>
              <a:rPr lang="en-US" dirty="0" smtClean="0"/>
              <a:t>Patrons/Students</a:t>
            </a:r>
            <a:endParaRPr lang="en-US" dirty="0"/>
          </a:p>
          <a:p>
            <a:pPr lvl="0"/>
            <a:r>
              <a:rPr lang="en-US" dirty="0" smtClean="0"/>
              <a:t>Others</a:t>
            </a:r>
            <a:endParaRPr lang="en-US" dirty="0"/>
          </a:p>
          <a:p>
            <a:endParaRPr lang="en-US" dirty="0"/>
          </a:p>
        </p:txBody>
      </p:sp>
      <p:pic>
        <p:nvPicPr>
          <p:cNvPr id="8194" name="Picture 2" descr="C:\Users\Monica\AppData\Local\Microsoft\Windows\Temporary Internet Files\Content.IE5\O34IWUTA\clipart_of_16510_sm_2[1].jpg"/>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bwMode="auto">
          <a:xfrm>
            <a:off x="4583151" y="2659832"/>
            <a:ext cx="3930771" cy="3930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89811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FFFF00"/>
                </a:solidFill>
              </a:rPr>
              <a:t>Assess different things</a:t>
            </a:r>
            <a:endParaRPr lang="en-US" dirty="0">
              <a:solidFill>
                <a:srgbClr val="FFFF00"/>
              </a:solidFill>
            </a:endParaRPr>
          </a:p>
        </p:txBody>
      </p:sp>
      <p:sp>
        <p:nvSpPr>
          <p:cNvPr id="3" name="Content Placeholder 2"/>
          <p:cNvSpPr>
            <a:spLocks noGrp="1"/>
          </p:cNvSpPr>
          <p:nvPr>
            <p:ph sz="half" idx="1"/>
          </p:nvPr>
        </p:nvSpPr>
        <p:spPr>
          <a:xfrm>
            <a:off x="1981200" y="1600200"/>
            <a:ext cx="4299857" cy="3027555"/>
          </a:xfrm>
        </p:spPr>
        <p:txBody>
          <a:bodyPr>
            <a:normAutofit/>
          </a:bodyPr>
          <a:lstStyle/>
          <a:p>
            <a:pPr lvl="0"/>
            <a:r>
              <a:rPr lang="en-US" dirty="0"/>
              <a:t>Tech</a:t>
            </a:r>
          </a:p>
          <a:p>
            <a:pPr lvl="0"/>
            <a:r>
              <a:rPr lang="en-US" dirty="0"/>
              <a:t>Power</a:t>
            </a:r>
          </a:p>
          <a:p>
            <a:pPr lvl="0"/>
            <a:r>
              <a:rPr lang="en-US" dirty="0"/>
              <a:t>Physical Spaces</a:t>
            </a:r>
          </a:p>
          <a:p>
            <a:pPr lvl="0"/>
            <a:r>
              <a:rPr lang="en-US" dirty="0"/>
              <a:t>Workflow</a:t>
            </a:r>
          </a:p>
          <a:p>
            <a:pPr lvl="0"/>
            <a:r>
              <a:rPr lang="en-US" dirty="0"/>
              <a:t>Others</a:t>
            </a:r>
          </a:p>
          <a:p>
            <a:endParaRPr lang="en-US" dirty="0"/>
          </a:p>
        </p:txBody>
      </p:sp>
      <p:pic>
        <p:nvPicPr>
          <p:cNvPr id="8194" name="Picture 2"/>
          <p:cNvPicPr>
            <a:picLocks noGrp="1" noChangeAspect="1" noChangeArrowheads="1"/>
          </p:cNvPicPr>
          <p:nvPr>
            <p:ph sz="half" idx="2"/>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583151" y="3216972"/>
            <a:ext cx="3930771" cy="326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49904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FFFF00"/>
                </a:solidFill>
              </a:rPr>
              <a:t>Assessment Criteria</a:t>
            </a:r>
            <a:endParaRPr lang="en-US" dirty="0">
              <a:solidFill>
                <a:srgbClr val="FFFF00"/>
              </a:solidFill>
            </a:endParaRPr>
          </a:p>
        </p:txBody>
      </p:sp>
      <p:sp>
        <p:nvSpPr>
          <p:cNvPr id="3" name="Content Placeholder 2"/>
          <p:cNvSpPr>
            <a:spLocks noGrp="1"/>
          </p:cNvSpPr>
          <p:nvPr>
            <p:ph sz="half" idx="1"/>
          </p:nvPr>
        </p:nvSpPr>
        <p:spPr>
          <a:xfrm>
            <a:off x="457200" y="1600200"/>
            <a:ext cx="6858000" cy="3027555"/>
          </a:xfrm>
        </p:spPr>
        <p:txBody>
          <a:bodyPr>
            <a:normAutofit fontScale="85000" lnSpcReduction="20000"/>
          </a:bodyPr>
          <a:lstStyle/>
          <a:p>
            <a:pPr lvl="0"/>
            <a:r>
              <a:rPr lang="en-US" dirty="0" smtClean="0"/>
              <a:t>Who does this serve (many or few, well-served already or under-served)?</a:t>
            </a:r>
          </a:p>
          <a:p>
            <a:pPr lvl="0"/>
            <a:r>
              <a:rPr lang="en-US" dirty="0" smtClean="0"/>
              <a:t>How is it staffed? (are any trade-offs in staff time/effort worthwhile?)</a:t>
            </a:r>
          </a:p>
          <a:p>
            <a:pPr lvl="0"/>
            <a:r>
              <a:rPr lang="en-US" dirty="0" smtClean="0"/>
              <a:t>Is it easy to use or learn for staff and customers?</a:t>
            </a:r>
          </a:p>
          <a:p>
            <a:pPr lvl="0"/>
            <a:r>
              <a:rPr lang="en-US" dirty="0" smtClean="0">
                <a:solidFill>
                  <a:srgbClr val="FFFF00"/>
                </a:solidFill>
              </a:rPr>
              <a:t>Advanced</a:t>
            </a:r>
            <a:r>
              <a:rPr lang="en-US" dirty="0" smtClean="0"/>
              <a:t>: What is the Total Cost of Ownership (TCO)?</a:t>
            </a:r>
          </a:p>
          <a:p>
            <a:pPr lvl="0"/>
            <a:r>
              <a:rPr lang="en-US" dirty="0" smtClean="0">
                <a:solidFill>
                  <a:srgbClr val="FFFF00"/>
                </a:solidFill>
              </a:rPr>
              <a:t>Advanced: </a:t>
            </a:r>
            <a:r>
              <a:rPr lang="en-US" dirty="0" smtClean="0"/>
              <a:t>What is the Return on Investment (ROI)?</a:t>
            </a:r>
            <a:endParaRPr lang="en-US" dirty="0"/>
          </a:p>
          <a:p>
            <a:endParaRPr lang="en-US" dirty="0"/>
          </a:p>
        </p:txBody>
      </p:sp>
      <p:pic>
        <p:nvPicPr>
          <p:cNvPr id="9221" name="Picture 5"/>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bwMode="auto">
          <a:xfrm>
            <a:off x="5653667" y="4515654"/>
            <a:ext cx="3278459" cy="2243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339731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Approaching Funding</a:t>
            </a:r>
            <a:endParaRPr lang="en-US" dirty="0">
              <a:solidFill>
                <a:srgbClr val="FFFF00"/>
              </a:solidFill>
            </a:endParaRPr>
          </a:p>
        </p:txBody>
      </p:sp>
      <p:pic>
        <p:nvPicPr>
          <p:cNvPr id="7" name="Content Placeholder 6"/>
          <p:cNvPicPr>
            <a:picLocks noGrp="1" noChangeAspect="1"/>
          </p:cNvPicPr>
          <p:nvPr>
            <p:ph sz="half" idx="1"/>
          </p:nvPr>
        </p:nvPicPr>
        <p:blipFill>
          <a:blip r:embed="rId2" cstate="email">
            <a:extLst>
              <a:ext uri="{28A0092B-C50C-407E-A947-70E740481C1C}">
                <a14:useLocalDpi xmlns:a14="http://schemas.microsoft.com/office/drawing/2010/main" val="0"/>
              </a:ext>
            </a:extLst>
          </a:blip>
          <a:stretch>
            <a:fillRect/>
          </a:stretch>
        </p:blipFill>
        <p:spPr>
          <a:xfrm>
            <a:off x="457199" y="1600200"/>
            <a:ext cx="4406473" cy="3525178"/>
          </a:xfrm>
        </p:spPr>
      </p:pic>
      <p:sp>
        <p:nvSpPr>
          <p:cNvPr id="4" name="Content Placeholder 3"/>
          <p:cNvSpPr>
            <a:spLocks noGrp="1"/>
          </p:cNvSpPr>
          <p:nvPr>
            <p:ph sz="half" idx="2"/>
          </p:nvPr>
        </p:nvSpPr>
        <p:spPr>
          <a:xfrm>
            <a:off x="5105400" y="1600200"/>
            <a:ext cx="4038600" cy="4525963"/>
          </a:xfrm>
        </p:spPr>
        <p:txBody>
          <a:bodyPr/>
          <a:lstStyle/>
          <a:p>
            <a:r>
              <a:rPr lang="en-GB" dirty="0" smtClean="0"/>
              <a:t>Be deliberate</a:t>
            </a:r>
          </a:p>
          <a:p>
            <a:r>
              <a:rPr lang="en-GB" dirty="0" smtClean="0"/>
              <a:t>Use a design process</a:t>
            </a:r>
          </a:p>
          <a:p>
            <a:r>
              <a:rPr lang="en-GB" dirty="0" smtClean="0"/>
              <a:t>Identify the primary objective</a:t>
            </a:r>
            <a:endParaRPr lang="en-GB" dirty="0"/>
          </a:p>
        </p:txBody>
      </p:sp>
    </p:spTree>
    <p:extLst>
      <p:ext uri="{BB962C8B-B14F-4D97-AF65-F5344CB8AC3E}">
        <p14:creationId xmlns:p14="http://schemas.microsoft.com/office/powerpoint/2010/main" val="425143156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Approaching Staffing</a:t>
            </a:r>
            <a:endParaRPr lang="en-US" dirty="0">
              <a:solidFill>
                <a:srgbClr val="FFFF00"/>
              </a:solidFill>
            </a:endParaRPr>
          </a:p>
        </p:txBody>
      </p:sp>
      <p:pic>
        <p:nvPicPr>
          <p:cNvPr id="6" name="Content Placeholder 5"/>
          <p:cNvPicPr>
            <a:picLocks noGrp="1" noChangeAspect="1"/>
          </p:cNvPicPr>
          <p:nvPr>
            <p:ph sz="half" idx="1"/>
          </p:nvPr>
        </p:nvPicPr>
        <p:blipFill>
          <a:blip r:embed="rId2" cstate="email">
            <a:extLst>
              <a:ext uri="{28A0092B-C50C-407E-A947-70E740481C1C}">
                <a14:useLocalDpi xmlns:a14="http://schemas.microsoft.com/office/drawing/2010/main" val="0"/>
              </a:ext>
            </a:extLst>
          </a:blip>
          <a:stretch>
            <a:fillRect/>
          </a:stretch>
        </p:blipFill>
        <p:spPr>
          <a:xfrm>
            <a:off x="135324" y="1521442"/>
            <a:ext cx="4512875" cy="4512875"/>
          </a:xfrm>
        </p:spPr>
      </p:pic>
      <p:sp>
        <p:nvSpPr>
          <p:cNvPr id="4" name="Content Placeholder 3"/>
          <p:cNvSpPr>
            <a:spLocks noGrp="1"/>
          </p:cNvSpPr>
          <p:nvPr>
            <p:ph sz="half" idx="2"/>
          </p:nvPr>
        </p:nvSpPr>
        <p:spPr/>
        <p:txBody>
          <a:bodyPr/>
          <a:lstStyle/>
          <a:p>
            <a:r>
              <a:rPr lang="en-GB" dirty="0"/>
              <a:t>R</a:t>
            </a:r>
            <a:r>
              <a:rPr lang="en-GB" dirty="0" smtClean="0"/>
              <a:t>egular access</a:t>
            </a:r>
          </a:p>
          <a:p>
            <a:r>
              <a:rPr lang="en-GB" dirty="0" smtClean="0"/>
              <a:t>Learning</a:t>
            </a:r>
          </a:p>
          <a:p>
            <a:r>
              <a:rPr lang="en-GB" dirty="0" smtClean="0"/>
              <a:t>Sharing opportunities</a:t>
            </a:r>
            <a:endParaRPr lang="en-GB" dirty="0"/>
          </a:p>
        </p:txBody>
      </p:sp>
    </p:spTree>
    <p:extLst>
      <p:ext uri="{BB962C8B-B14F-4D97-AF65-F5344CB8AC3E}">
        <p14:creationId xmlns:p14="http://schemas.microsoft.com/office/powerpoint/2010/main" val="93174746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2960914"/>
          </a:xfrm>
        </p:spPr>
        <p:txBody>
          <a:bodyPr>
            <a:normAutofit/>
          </a:bodyPr>
          <a:lstStyle/>
          <a:p>
            <a:r>
              <a:rPr lang="en-US" dirty="0" smtClean="0"/>
              <a:t>Take Home Activity:</a:t>
            </a:r>
            <a:br>
              <a:rPr lang="en-US" dirty="0" smtClean="0"/>
            </a:br>
            <a:r>
              <a:rPr lang="en-US" dirty="0" smtClean="0">
                <a:solidFill>
                  <a:srgbClr val="FFFF00"/>
                </a:solidFill>
              </a:rPr>
              <a:t>Vision for Your Library</a:t>
            </a:r>
            <a:endParaRPr lang="en-US" b="1" dirty="0">
              <a:solidFill>
                <a:srgbClr val="FFFF00"/>
              </a:solidFill>
            </a:endParaRPr>
          </a:p>
        </p:txBody>
      </p:sp>
    </p:spTree>
    <p:extLst>
      <p:ext uri="{BB962C8B-B14F-4D97-AF65-F5344CB8AC3E}">
        <p14:creationId xmlns:p14="http://schemas.microsoft.com/office/powerpoint/2010/main" val="279234698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2960914"/>
          </a:xfrm>
        </p:spPr>
        <p:txBody>
          <a:bodyPr>
            <a:normAutofit/>
          </a:bodyPr>
          <a:lstStyle/>
          <a:p>
            <a:r>
              <a:rPr lang="en-US" dirty="0" smtClean="0"/>
              <a:t>Resources: </a:t>
            </a:r>
            <a:r>
              <a:rPr lang="en-US" dirty="0" smtClean="0">
                <a:solidFill>
                  <a:srgbClr val="FFFF00"/>
                </a:solidFill>
              </a:rPr>
              <a:t>People, Places, Things</a:t>
            </a:r>
            <a:endParaRPr lang="en-US" b="1" dirty="0">
              <a:solidFill>
                <a:srgbClr val="FFFF00"/>
              </a:solidFill>
            </a:endParaRPr>
          </a:p>
        </p:txBody>
      </p:sp>
    </p:spTree>
    <p:extLst>
      <p:ext uri="{BB962C8B-B14F-4D97-AF65-F5344CB8AC3E}">
        <p14:creationId xmlns:p14="http://schemas.microsoft.com/office/powerpoint/2010/main" val="12145507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41766"/>
            <a:ext cx="8229600" cy="1709610"/>
          </a:xfrm>
        </p:spPr>
        <p:txBody>
          <a:bodyPr>
            <a:normAutofit/>
          </a:bodyPr>
          <a:lstStyle/>
          <a:p>
            <a:r>
              <a:rPr lang="en-US" dirty="0" smtClean="0"/>
              <a:t>Handout: </a:t>
            </a:r>
            <a:r>
              <a:rPr lang="en-US" dirty="0" smtClean="0">
                <a:solidFill>
                  <a:srgbClr val="FFFF00"/>
                </a:solidFill>
              </a:rPr>
              <a:t>Session Worksheet</a:t>
            </a:r>
            <a:endParaRPr lang="en-GB" dirty="0"/>
          </a:p>
        </p:txBody>
      </p:sp>
    </p:spTree>
    <p:extLst>
      <p:ext uri="{BB962C8B-B14F-4D97-AF65-F5344CB8AC3E}">
        <p14:creationId xmlns:p14="http://schemas.microsoft.com/office/powerpoint/2010/main" val="155015205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2960914"/>
          </a:xfrm>
        </p:spPr>
        <p:txBody>
          <a:bodyPr>
            <a:normAutofit/>
          </a:bodyPr>
          <a:lstStyle/>
          <a:p>
            <a:r>
              <a:rPr lang="en-US" dirty="0" smtClean="0"/>
              <a:t>Resources: </a:t>
            </a:r>
            <a:r>
              <a:rPr lang="en-US" dirty="0">
                <a:solidFill>
                  <a:srgbClr val="FFFF00"/>
                </a:solidFill>
              </a:rPr>
              <a:t>Energy, Good Will, Stick-to-it-iveness</a:t>
            </a:r>
            <a:endParaRPr lang="en-US" b="1" dirty="0">
              <a:solidFill>
                <a:srgbClr val="FFFF00"/>
              </a:solidFill>
            </a:endParaRPr>
          </a:p>
        </p:txBody>
      </p:sp>
    </p:spTree>
    <p:extLst>
      <p:ext uri="{BB962C8B-B14F-4D97-AF65-F5344CB8AC3E}">
        <p14:creationId xmlns:p14="http://schemas.microsoft.com/office/powerpoint/2010/main" val="180624621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2960914"/>
          </a:xfrm>
        </p:spPr>
        <p:txBody>
          <a:bodyPr>
            <a:normAutofit/>
          </a:bodyPr>
          <a:lstStyle/>
          <a:p>
            <a:r>
              <a:rPr lang="en-US" dirty="0" smtClean="0"/>
              <a:t>Activity:</a:t>
            </a:r>
            <a:br>
              <a:rPr lang="en-US" dirty="0" smtClean="0"/>
            </a:br>
            <a:r>
              <a:rPr lang="en-US" dirty="0">
                <a:solidFill>
                  <a:srgbClr val="FFFF00"/>
                </a:solidFill>
              </a:rPr>
              <a:t>Getting it done!  Working through a mini-project plan</a:t>
            </a:r>
            <a:endParaRPr lang="en-US" b="1" dirty="0">
              <a:solidFill>
                <a:srgbClr val="FFFF00"/>
              </a:solidFill>
            </a:endParaRPr>
          </a:p>
        </p:txBody>
      </p:sp>
    </p:spTree>
    <p:extLst>
      <p:ext uri="{BB962C8B-B14F-4D97-AF65-F5344CB8AC3E}">
        <p14:creationId xmlns:p14="http://schemas.microsoft.com/office/powerpoint/2010/main" val="207619678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Mini-Project Plan</a:t>
            </a:r>
            <a:endParaRPr lang="en-US" dirty="0">
              <a:solidFill>
                <a:srgbClr val="FFFF00"/>
              </a:solidFill>
            </a:endParaRPr>
          </a:p>
        </p:txBody>
      </p:sp>
      <p:sp>
        <p:nvSpPr>
          <p:cNvPr id="3" name="Content Placeholder 2"/>
          <p:cNvSpPr>
            <a:spLocks noGrp="1"/>
          </p:cNvSpPr>
          <p:nvPr>
            <p:ph idx="1"/>
          </p:nvPr>
        </p:nvSpPr>
        <p:spPr/>
        <p:txBody>
          <a:bodyPr>
            <a:normAutofit fontScale="92500" lnSpcReduction="20000"/>
          </a:bodyPr>
          <a:lstStyle/>
          <a:p>
            <a:pPr lvl="0"/>
            <a:r>
              <a:rPr lang="en-US" dirty="0"/>
              <a:t>Vision/Impact</a:t>
            </a:r>
          </a:p>
          <a:p>
            <a:pPr lvl="0"/>
            <a:r>
              <a:rPr lang="en-US" dirty="0"/>
              <a:t>A main objective (just one for today)</a:t>
            </a:r>
          </a:p>
          <a:p>
            <a:pPr lvl="0"/>
            <a:r>
              <a:rPr lang="en-US" dirty="0"/>
              <a:t>A set of tasks</a:t>
            </a:r>
          </a:p>
          <a:p>
            <a:pPr lvl="0"/>
            <a:r>
              <a:rPr lang="en-US" dirty="0"/>
              <a:t>A timeline or a deadline</a:t>
            </a:r>
          </a:p>
          <a:p>
            <a:pPr lvl="0"/>
            <a:r>
              <a:rPr lang="en-US" dirty="0"/>
              <a:t>What you need to get the job done</a:t>
            </a:r>
          </a:p>
          <a:p>
            <a:pPr lvl="1"/>
            <a:r>
              <a:rPr lang="en-US" dirty="0"/>
              <a:t>Time</a:t>
            </a:r>
          </a:p>
          <a:p>
            <a:pPr lvl="1"/>
            <a:r>
              <a:rPr lang="en-US" dirty="0"/>
              <a:t>Money </a:t>
            </a:r>
          </a:p>
          <a:p>
            <a:pPr lvl="1"/>
            <a:r>
              <a:rPr lang="en-US" dirty="0"/>
              <a:t>Donations or grants</a:t>
            </a:r>
          </a:p>
          <a:p>
            <a:pPr lvl="0"/>
            <a:r>
              <a:rPr lang="en-US" dirty="0"/>
              <a:t>How do we know we’ve been successful (hint:  did we accomplish the objective?</a:t>
            </a:r>
          </a:p>
        </p:txBody>
      </p:sp>
    </p:spTree>
    <p:extLst>
      <p:ext uri="{BB962C8B-B14F-4D97-AF65-F5344CB8AC3E}">
        <p14:creationId xmlns:p14="http://schemas.microsoft.com/office/powerpoint/2010/main" val="281752536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FFFF00"/>
                </a:solidFill>
              </a:rPr>
              <a:t>Vision/Impact</a:t>
            </a:r>
            <a:endParaRPr lang="en-US" dirty="0">
              <a:solidFill>
                <a:srgbClr val="FFFF00"/>
              </a:solidFill>
            </a:endParaRPr>
          </a:p>
        </p:txBody>
      </p:sp>
      <p:sp>
        <p:nvSpPr>
          <p:cNvPr id="3" name="Content Placeholder 2"/>
          <p:cNvSpPr>
            <a:spLocks noGrp="1"/>
          </p:cNvSpPr>
          <p:nvPr>
            <p:ph idx="1"/>
          </p:nvPr>
        </p:nvSpPr>
        <p:spPr/>
        <p:txBody>
          <a:bodyPr/>
          <a:lstStyle/>
          <a:p>
            <a:pPr lvl="0"/>
            <a:r>
              <a:rPr lang="en-US" dirty="0"/>
              <a:t>What is your big picture?</a:t>
            </a:r>
          </a:p>
          <a:p>
            <a:endParaRPr lang="en-US" dirty="0"/>
          </a:p>
        </p:txBody>
      </p:sp>
      <p:pic>
        <p:nvPicPr>
          <p:cNvPr id="10245" name="Picture 5" descr="C:\Users\Monica\AppData\Local\Microsoft\Windows\Temporary Internet Files\Content.IE5\LDYD1KTG\debt-management[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67093" y="3198541"/>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2995197">
            <a:off x="6034383" y="3501119"/>
            <a:ext cx="2389783" cy="159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679344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FFFF00"/>
                </a:solidFill>
              </a:rPr>
              <a:t>A main Goal (just for today)</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t>Describe </a:t>
            </a:r>
            <a:r>
              <a:rPr lang="en-US" dirty="0"/>
              <a:t>what you intend to accomplish (</a:t>
            </a:r>
            <a:r>
              <a:rPr lang="en-US" dirty="0" err="1"/>
              <a:t>SMARTly</a:t>
            </a:r>
            <a:r>
              <a:rPr lang="en-US" dirty="0"/>
              <a:t>) </a:t>
            </a:r>
          </a:p>
          <a:p>
            <a:pPr marL="0" indent="0">
              <a:buNone/>
            </a:pPr>
            <a:endParaRPr lang="en-US" dirty="0"/>
          </a:p>
        </p:txBody>
      </p:sp>
    </p:spTree>
    <p:extLst>
      <p:ext uri="{BB962C8B-B14F-4D97-AF65-F5344CB8AC3E}">
        <p14:creationId xmlns:p14="http://schemas.microsoft.com/office/powerpoint/2010/main" val="312558330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FFFF00"/>
                </a:solidFill>
              </a:rPr>
              <a:t>SMART Goals</a:t>
            </a:r>
            <a:endParaRPr lang="en-US" dirty="0">
              <a:solidFill>
                <a:srgbClr val="FFFF00"/>
              </a:solidFill>
            </a:endParaRPr>
          </a:p>
        </p:txBody>
      </p:sp>
      <p:pic>
        <p:nvPicPr>
          <p:cNvPr id="5" name="Picture 4"/>
          <p:cNvPicPr>
            <a:picLocks noChangeAspect="1"/>
          </p:cNvPicPr>
          <p:nvPr/>
        </p:nvPicPr>
        <p:blipFill>
          <a:blip r:embed="rId3"/>
          <a:stretch>
            <a:fillRect/>
          </a:stretch>
        </p:blipFill>
        <p:spPr>
          <a:xfrm>
            <a:off x="19243" y="1776226"/>
            <a:ext cx="9124757" cy="4230127"/>
          </a:xfrm>
          <a:prstGeom prst="rect">
            <a:avLst/>
          </a:prstGeom>
        </p:spPr>
      </p:pic>
    </p:spTree>
    <p:extLst>
      <p:ext uri="{BB962C8B-B14F-4D97-AF65-F5344CB8AC3E}">
        <p14:creationId xmlns:p14="http://schemas.microsoft.com/office/powerpoint/2010/main" val="1800513261"/>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FFFF00"/>
                </a:solidFill>
              </a:rPr>
              <a:t>A set of tasks:</a:t>
            </a:r>
            <a:endParaRPr lang="en-US" dirty="0">
              <a:solidFill>
                <a:srgbClr val="FFFF00"/>
              </a:solidFill>
            </a:endParaRPr>
          </a:p>
        </p:txBody>
      </p:sp>
      <p:sp>
        <p:nvSpPr>
          <p:cNvPr id="3" name="Content Placeholder 2"/>
          <p:cNvSpPr>
            <a:spLocks noGrp="1"/>
          </p:cNvSpPr>
          <p:nvPr>
            <p:ph idx="1"/>
          </p:nvPr>
        </p:nvSpPr>
        <p:spPr/>
        <p:txBody>
          <a:bodyPr/>
          <a:lstStyle/>
          <a:p>
            <a:pPr lvl="0"/>
            <a:r>
              <a:rPr lang="en-US" dirty="0"/>
              <a:t>How will you accomplish your Goal?</a:t>
            </a:r>
          </a:p>
          <a:p>
            <a:endParaRPr lang="en-US" dirty="0"/>
          </a:p>
        </p:txBody>
      </p:sp>
      <p:pic>
        <p:nvPicPr>
          <p:cNvPr id="11266" name="Picture 2" descr="C:\Users\Monica\AppData\Local\Microsoft\Windows\Temporary Internet Files\Content.IE5\S0QQJNO3\assessment_000[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0594" y="3294255"/>
            <a:ext cx="3096206" cy="3109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24625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FFFF00"/>
                </a:solidFill>
              </a:rPr>
              <a:t>A timeline or deadline:</a:t>
            </a:r>
            <a:endParaRPr lang="en-US" dirty="0">
              <a:solidFill>
                <a:srgbClr val="FFFF00"/>
              </a:solidFill>
            </a:endParaRPr>
          </a:p>
        </p:txBody>
      </p:sp>
      <p:sp>
        <p:nvSpPr>
          <p:cNvPr id="3" name="Content Placeholder 2"/>
          <p:cNvSpPr>
            <a:spLocks noGrp="1"/>
          </p:cNvSpPr>
          <p:nvPr>
            <p:ph idx="1"/>
          </p:nvPr>
        </p:nvSpPr>
        <p:spPr/>
        <p:txBody>
          <a:bodyPr/>
          <a:lstStyle/>
          <a:p>
            <a:pPr lvl="0"/>
            <a:r>
              <a:rPr lang="en-US" dirty="0"/>
              <a:t>How long with this take – or when should it be completed?</a:t>
            </a:r>
          </a:p>
          <a:p>
            <a:endParaRPr lang="en-US" dirty="0"/>
          </a:p>
        </p:txBody>
      </p:sp>
      <p:pic>
        <p:nvPicPr>
          <p:cNvPr id="13314" name="Picture 2" descr="C:\Users\Monica\AppData\Local\Microsoft\Windows\Temporary Internet Files\Content.IE5\N02ZRAZD\clock-spring-forward-0[1].png"/>
          <p:cNvPicPr>
            <a:picLocks noChangeAspect="1" noChangeArrowheads="1"/>
          </p:cNvPicPr>
          <p:nvPr/>
        </p:nvPicPr>
        <p:blipFill>
          <a:blip r:embed="rId2" cstate="email">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64944" y="2133097"/>
            <a:ext cx="4814113" cy="481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08954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rgbClr val="FFFF00"/>
                </a:solidFill>
              </a:rPr>
              <a:t>What do you need to get the job done?</a:t>
            </a:r>
            <a:endParaRPr lang="en-US" dirty="0">
              <a:solidFill>
                <a:srgbClr val="FFFF00"/>
              </a:solidFill>
            </a:endParaRPr>
          </a:p>
        </p:txBody>
      </p:sp>
      <p:sp>
        <p:nvSpPr>
          <p:cNvPr id="3" name="Content Placeholder 2"/>
          <p:cNvSpPr>
            <a:spLocks noGrp="1"/>
          </p:cNvSpPr>
          <p:nvPr>
            <p:ph idx="1"/>
          </p:nvPr>
        </p:nvSpPr>
        <p:spPr/>
        <p:txBody>
          <a:bodyPr/>
          <a:lstStyle/>
          <a:p>
            <a:r>
              <a:rPr lang="en-US" dirty="0"/>
              <a:t>Time</a:t>
            </a:r>
          </a:p>
          <a:p>
            <a:r>
              <a:rPr lang="en-US" dirty="0"/>
              <a:t>Money </a:t>
            </a:r>
          </a:p>
          <a:p>
            <a:r>
              <a:rPr lang="en-US" dirty="0"/>
              <a:t>Donations or grants</a:t>
            </a:r>
          </a:p>
          <a:p>
            <a:r>
              <a:rPr lang="en-US" dirty="0"/>
              <a:t>Other</a:t>
            </a:r>
          </a:p>
          <a:p>
            <a:endParaRPr lang="en-US" dirty="0"/>
          </a:p>
        </p:txBody>
      </p:sp>
      <p:pic>
        <p:nvPicPr>
          <p:cNvPr id="11266" name="Picture 2" descr="C:\Users\Monica\AppData\Local\Microsoft\Windows\Temporary Internet Files\Content.IE5\S0QQJNO3\assessment_000[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0594" y="3294255"/>
            <a:ext cx="3096206" cy="3109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442516"/>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rgbClr val="FFFF00"/>
                </a:solidFill>
              </a:rPr>
              <a:t>How do we know we’ve been successful?</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t>Hint: did we accomplish the objective?</a:t>
            </a:r>
            <a:endParaRPr lang="en-US" dirty="0"/>
          </a:p>
        </p:txBody>
      </p:sp>
    </p:spTree>
    <p:extLst>
      <p:ext uri="{BB962C8B-B14F-4D97-AF65-F5344CB8AC3E}">
        <p14:creationId xmlns:p14="http://schemas.microsoft.com/office/powerpoint/2010/main" val="33820412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17728</TotalTime>
  <Words>2134</Words>
  <Application>Microsoft Macintosh PowerPoint</Application>
  <PresentationFormat>On-screen Show (4:3)</PresentationFormat>
  <Paragraphs>280</Paragraphs>
  <Slides>104</Slides>
  <Notes>28</Notes>
  <HiddenSlides>0</HiddenSlides>
  <MMClips>0</MMClips>
  <ScaleCrop>false</ScaleCrop>
  <HeadingPairs>
    <vt:vector size="4" baseType="variant">
      <vt:variant>
        <vt:lpstr>Theme</vt:lpstr>
      </vt:variant>
      <vt:variant>
        <vt:i4>1</vt:i4>
      </vt:variant>
      <vt:variant>
        <vt:lpstr>Slide Titles</vt:lpstr>
      </vt:variant>
      <vt:variant>
        <vt:i4>104</vt:i4>
      </vt:variant>
    </vt:vector>
  </HeadingPairs>
  <TitlesOfParts>
    <vt:vector size="105" baseType="lpstr">
      <vt:lpstr> Black </vt:lpstr>
      <vt:lpstr>Future-Proofing Library Spaces</vt:lpstr>
      <vt:lpstr>Our Purpose</vt:lpstr>
      <vt:lpstr>How will we do this?</vt:lpstr>
      <vt:lpstr>Hello!</vt:lpstr>
      <vt:lpstr>Get ready to engage </vt:lpstr>
      <vt:lpstr>Your Thought Collector</vt:lpstr>
      <vt:lpstr>Poll: who is here?</vt:lpstr>
      <vt:lpstr>Poll: who is here?</vt:lpstr>
      <vt:lpstr>Handout: Session Worksheet</vt:lpstr>
      <vt:lpstr>Introducing Mobile Devices and Design Thinking</vt:lpstr>
      <vt:lpstr>Let’s start with a buzz-killing acronym…</vt:lpstr>
      <vt:lpstr>BYOD</vt:lpstr>
      <vt:lpstr>What are mobile devices?</vt:lpstr>
      <vt:lpstr>What about wearables?</vt:lpstr>
      <vt:lpstr>This one talks directly to the Internet</vt:lpstr>
      <vt:lpstr>So does this one…</vt:lpstr>
      <vt:lpstr>The Internet of Things is here now!</vt:lpstr>
      <vt:lpstr>While there are several key things we can do to make our libraries mobile friendly….  </vt:lpstr>
      <vt:lpstr>This is what we want to avoid:</vt:lpstr>
      <vt:lpstr>We can do better!</vt:lpstr>
      <vt:lpstr>How do we do better? Let’s consider what a library is today…</vt:lpstr>
      <vt:lpstr>Inside Outside Online</vt:lpstr>
      <vt:lpstr>PowerPoint Presentation</vt:lpstr>
      <vt:lpstr>Form  follows  Function*   *ideally :0)</vt:lpstr>
      <vt:lpstr>Design Thinking</vt:lpstr>
      <vt:lpstr>Design Thinking</vt:lpstr>
      <vt:lpstr>Design Thinking is a tool to help us keep pace with an ever-changing world!</vt:lpstr>
      <vt:lpstr>Discussion  (feel free to share in chat box)</vt:lpstr>
      <vt:lpstr>Inspiration and Assessment  </vt:lpstr>
      <vt:lpstr>Inspiration: what’s possible today &amp; tomorrow?</vt:lpstr>
      <vt:lpstr>Inspiration: your friends and colleagues</vt:lpstr>
      <vt:lpstr>Inspiration: everywhere!</vt:lpstr>
      <vt:lpstr>Activity:  Don’t forget to use your worksheet to grab inspiration!</vt:lpstr>
      <vt:lpstr>Serving Mobile Users:  First Things First</vt:lpstr>
      <vt:lpstr>Assessing IT Infrastructure</vt:lpstr>
      <vt:lpstr>IT Considerations</vt:lpstr>
      <vt:lpstr>The power circuits serving the building are one of the first things to look at, especially for older libraries.</vt:lpstr>
      <vt:lpstr>Power Circuits</vt:lpstr>
      <vt:lpstr>Although mobile devices do not require large amounts of power to recharge, having good power available is a prime consideration when serving the needs of mobile users.</vt:lpstr>
      <vt:lpstr>For later, after activity:  Assess your power! This is mostly homework – but do you have any obvious power problems?</vt:lpstr>
      <vt:lpstr>Mobile devices need more than power.  How is your Internet Connection?</vt:lpstr>
      <vt:lpstr>What is “Broadband?” It’s Fast!</vt:lpstr>
      <vt:lpstr>What is “Broadband?” It’s Fast!</vt:lpstr>
      <vt:lpstr>Why is broadband desirable? All those devices are hungry for a network connection – and there are more and more devices every day…</vt:lpstr>
      <vt:lpstr>How can I choose the broadband speed for my library?</vt:lpstr>
      <vt:lpstr>How is speed measured?  (And what do you mean by “big pipe” Internet?)</vt:lpstr>
      <vt:lpstr>How can I check my speed?</vt:lpstr>
      <vt:lpstr>How much bandwidth (or speed) do we need? The answer is always “more.” </vt:lpstr>
      <vt:lpstr>What is “Scalability,” and why does it matter?</vt:lpstr>
      <vt:lpstr>What about WiFi?</vt:lpstr>
      <vt:lpstr>What about WiFi?</vt:lpstr>
      <vt:lpstr>What about WiFi?</vt:lpstr>
      <vt:lpstr>Making User Spaces Mobile Friendly</vt:lpstr>
      <vt:lpstr>Pop-Quiz: Which seats are the most popular in your library?</vt:lpstr>
      <vt:lpstr>Typically the seats closest to a power outlet!</vt:lpstr>
      <vt:lpstr>Remember—we want to avoid this:</vt:lpstr>
      <vt:lpstr>Making User Spaces Mobile Friendly</vt:lpstr>
      <vt:lpstr>Making Spaces “device friendly”</vt:lpstr>
      <vt:lpstr>Power to the Patrons!</vt:lpstr>
      <vt:lpstr>Carson’s rule for remodels or new construction:   “Any space we provide for a patron to sit, we should also provide safe and convenient access to a power outlet.”</vt:lpstr>
      <vt:lpstr>Retrofitting power solutions</vt:lpstr>
      <vt:lpstr>Retrofitting power solutions</vt:lpstr>
      <vt:lpstr>USB Power</vt:lpstr>
      <vt:lpstr>Charging Lockers</vt:lpstr>
      <vt:lpstr>General Comfort</vt:lpstr>
      <vt:lpstr>Design orientation:  think like a mobile user.</vt:lpstr>
      <vt:lpstr>Solo Computing Spaces: places for solitary work</vt:lpstr>
      <vt:lpstr>This is also a solo computing area</vt:lpstr>
      <vt:lpstr>Solo Computing Spaces: Ideas</vt:lpstr>
      <vt:lpstr>Collaborative Computing Spaces</vt:lpstr>
      <vt:lpstr>Let’s move away from this when we can:</vt:lpstr>
      <vt:lpstr>Collaborative Computing Spaces: Ideas</vt:lpstr>
      <vt:lpstr>Collaborative Computing Spaces: Meeting Rooms</vt:lpstr>
      <vt:lpstr>Collaborative Computing Spaces: Meeting Rooms</vt:lpstr>
      <vt:lpstr>Collaborative Computing Spaces: Meeting Rooms</vt:lpstr>
      <vt:lpstr>Collaborative Computing Spaces: Meeting Rooms</vt:lpstr>
      <vt:lpstr>Homework/comments today:  what needs have you observed from users of mobile technology in your library? </vt:lpstr>
      <vt:lpstr>Homework/comments for today: How might you address those needs in your library?  </vt:lpstr>
      <vt:lpstr>What if you’re maxed-out? What if you can’t build?</vt:lpstr>
      <vt:lpstr>Inspiration from Schools: Transition to the Learning Commons</vt:lpstr>
      <vt:lpstr>Re-assess and Re-use</vt:lpstr>
      <vt:lpstr>Assessment – challenges and opportunities</vt:lpstr>
      <vt:lpstr>Assessment (different perspectives)</vt:lpstr>
      <vt:lpstr>Assess different things</vt:lpstr>
      <vt:lpstr>Assessment Criteria</vt:lpstr>
      <vt:lpstr>Approaching Funding</vt:lpstr>
      <vt:lpstr>Approaching Staffing</vt:lpstr>
      <vt:lpstr>Take Home Activity: Vision for Your Library</vt:lpstr>
      <vt:lpstr>Resources: People, Places, Things</vt:lpstr>
      <vt:lpstr>Resources: Energy, Good Will, Stick-to-it-iveness</vt:lpstr>
      <vt:lpstr>Activity: Getting it done!  Working through a mini-project plan</vt:lpstr>
      <vt:lpstr>Mini-Project Plan</vt:lpstr>
      <vt:lpstr>Vision/Impact</vt:lpstr>
      <vt:lpstr>A main Goal (just for today)</vt:lpstr>
      <vt:lpstr>SMART Goals</vt:lpstr>
      <vt:lpstr>A set of tasks:</vt:lpstr>
      <vt:lpstr>A timeline or deadline:</vt:lpstr>
      <vt:lpstr>What do you need to get the job done?</vt:lpstr>
      <vt:lpstr>How do we know we’ve been successful?</vt:lpstr>
      <vt:lpstr>Are you done? Hint: You’re never done! :0)</vt:lpstr>
      <vt:lpstr>What’s Next?</vt:lpstr>
      <vt:lpstr>The Internet of Things is here now!</vt:lpstr>
      <vt:lpstr>Questions?  Thank You!  </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Choose Your Adventure: How You Create the Library of the Future Everyday</dc:title>
  <dc:creator>Carson Block</dc:creator>
  <cp:lastModifiedBy>Mary Augugliaro</cp:lastModifiedBy>
  <cp:revision>419</cp:revision>
  <dcterms:created xsi:type="dcterms:W3CDTF">2012-03-08T23:04:01Z</dcterms:created>
  <dcterms:modified xsi:type="dcterms:W3CDTF">2016-04-27T21:19:16Z</dcterms:modified>
</cp:coreProperties>
</file>