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8" r:id="rId2"/>
    <p:sldId id="313" r:id="rId3"/>
    <p:sldId id="337" r:id="rId4"/>
    <p:sldId id="259" r:id="rId5"/>
    <p:sldId id="287" r:id="rId6"/>
    <p:sldId id="338" r:id="rId7"/>
    <p:sldId id="294" r:id="rId8"/>
    <p:sldId id="312" r:id="rId9"/>
    <p:sldId id="324" r:id="rId10"/>
    <p:sldId id="335" r:id="rId11"/>
    <p:sldId id="332" r:id="rId12"/>
    <p:sldId id="261" r:id="rId13"/>
    <p:sldId id="334" r:id="rId14"/>
    <p:sldId id="340" r:id="rId15"/>
    <p:sldId id="339" r:id="rId16"/>
    <p:sldId id="341" r:id="rId17"/>
    <p:sldId id="34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4327"/>
    <a:srgbClr val="4776AE"/>
    <a:srgbClr val="5B1480"/>
    <a:srgbClr val="699D5F"/>
    <a:srgbClr val="80BF74"/>
    <a:srgbClr val="ED5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35" autoAdjust="0"/>
  </p:normalViewPr>
  <p:slideViewPr>
    <p:cSldViewPr>
      <p:cViewPr varScale="1">
        <p:scale>
          <a:sx n="90" d="100"/>
          <a:sy n="90" d="100"/>
        </p:scale>
        <p:origin x="-808" y="-96"/>
      </p:cViewPr>
      <p:guideLst>
        <p:guide orient="horz" pos="2160"/>
        <p:guide pos="2880"/>
      </p:guideLst>
    </p:cSldViewPr>
  </p:slideViewPr>
  <p:notesTextViewPr>
    <p:cViewPr>
      <p:scale>
        <a:sx n="1" d="1"/>
        <a:sy n="1" d="1"/>
      </p:scale>
      <p:origin x="0" y="0"/>
    </p:cViewPr>
  </p:notesTextViewPr>
  <p:notesViewPr>
    <p:cSldViewPr>
      <p:cViewPr varScale="1">
        <p:scale>
          <a:sx n="83" d="100"/>
          <a:sy n="83" d="100"/>
        </p:scale>
        <p:origin x="-112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5EBD8D-6574-47B3-B900-4F576DB53EC4}" type="datetimeFigureOut">
              <a:rPr lang="en-US" smtClean="0"/>
              <a:pPr/>
              <a:t>7/6/16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6E497C-EDD9-45AF-B47D-075E84206F2F}" type="slidenum">
              <a:rPr lang="en-US" smtClean="0"/>
              <a:pPr/>
              <a:t>‹#›</a:t>
            </a:fld>
            <a:endParaRPr lang="en-US"/>
          </a:p>
        </p:txBody>
      </p:sp>
    </p:spTree>
    <p:extLst>
      <p:ext uri="{BB962C8B-B14F-4D97-AF65-F5344CB8AC3E}">
        <p14:creationId xmlns:p14="http://schemas.microsoft.com/office/powerpoint/2010/main" val="1078674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68B4FF-4C9A-47DE-A2D0-F150EF574FAF}" type="datetimeFigureOut">
              <a:rPr lang="en-US" smtClean="0"/>
              <a:pPr/>
              <a:t>7/6/16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80C1C-DFA3-46FF-87E6-DAC43275C002}" type="slidenum">
              <a:rPr lang="en-US" smtClean="0"/>
              <a:pPr/>
              <a:t>‹#›</a:t>
            </a:fld>
            <a:endParaRPr lang="en-US"/>
          </a:p>
        </p:txBody>
      </p:sp>
    </p:spTree>
    <p:extLst>
      <p:ext uri="{BB962C8B-B14F-4D97-AF65-F5344CB8AC3E}">
        <p14:creationId xmlns:p14="http://schemas.microsoft.com/office/powerpoint/2010/main" val="376286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2</a:t>
            </a:fld>
            <a:endParaRPr lang="en-US"/>
          </a:p>
        </p:txBody>
      </p:sp>
    </p:spTree>
    <p:extLst>
      <p:ext uri="{BB962C8B-B14F-4D97-AF65-F5344CB8AC3E}">
        <p14:creationId xmlns:p14="http://schemas.microsoft.com/office/powerpoint/2010/main" val="2418577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strategies for how to stay present,</a:t>
            </a:r>
            <a:r>
              <a:rPr lang="en-US" baseline="0" dirty="0"/>
              <a:t> observe</a:t>
            </a:r>
            <a:r>
              <a:rPr lang="en-US" dirty="0"/>
              <a:t>, and interact</a:t>
            </a:r>
            <a:r>
              <a:rPr lang="en-US" baseline="0" dirty="0"/>
              <a:t> with</a:t>
            </a:r>
            <a:r>
              <a:rPr lang="en-US" dirty="0"/>
              <a:t> </a:t>
            </a:r>
            <a:r>
              <a:rPr lang="en-US" baseline="0" dirty="0"/>
              <a:t>families and caregivers….both when things are going well in the library and especially when things may not be going smoothly and rules need to be discussed. </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11</a:t>
            </a:fld>
            <a:endParaRPr lang="en-US"/>
          </a:p>
        </p:txBody>
      </p:sp>
    </p:spTree>
    <p:extLst>
      <p:ext uri="{BB962C8B-B14F-4D97-AF65-F5344CB8AC3E}">
        <p14:creationId xmlns:p14="http://schemas.microsoft.com/office/powerpoint/2010/main" val="1450980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How might we incorporate these tools into our library practice?  These tools,</a:t>
            </a:r>
            <a:r>
              <a:rPr lang="en-US" baseline="0" dirty="0"/>
              <a:t> although seemingly simple require an iterative and interactive community of practice in which to crystalize them into our daily interactions.  Through training and a newly developing statewide Library </a:t>
            </a:r>
            <a:r>
              <a:rPr lang="en-US" baseline="0" dirty="0" err="1"/>
              <a:t>Touchpoints</a:t>
            </a:r>
            <a:r>
              <a:rPr lang="en-US" baseline="0" dirty="0"/>
              <a:t> training and community we are working to do just that. </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12</a:t>
            </a:fld>
            <a:endParaRPr lang="en-US"/>
          </a:p>
        </p:txBody>
      </p:sp>
    </p:spTree>
    <p:extLst>
      <p:ext uri="{BB962C8B-B14F-4D97-AF65-F5344CB8AC3E}">
        <p14:creationId xmlns:p14="http://schemas.microsoft.com/office/powerpoint/2010/main" val="90896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Give an example of impact either on staff, the library organization or</a:t>
            </a:r>
            <a:r>
              <a:rPr lang="en-US" baseline="0" dirty="0"/>
              <a:t> the children and families/caregivers who use your library.</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13</a:t>
            </a:fld>
            <a:endParaRPr lang="en-US"/>
          </a:p>
        </p:txBody>
      </p:sp>
    </p:spTree>
    <p:extLst>
      <p:ext uri="{BB962C8B-B14F-4D97-AF65-F5344CB8AC3E}">
        <p14:creationId xmlns:p14="http://schemas.microsoft.com/office/powerpoint/2010/main" val="145098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14</a:t>
            </a:fld>
            <a:endParaRPr lang="en-US"/>
          </a:p>
        </p:txBody>
      </p:sp>
    </p:spTree>
    <p:extLst>
      <p:ext uri="{BB962C8B-B14F-4D97-AF65-F5344CB8AC3E}">
        <p14:creationId xmlns:p14="http://schemas.microsoft.com/office/powerpoint/2010/main" val="90896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15</a:t>
            </a:fld>
            <a:endParaRPr lang="en-US"/>
          </a:p>
        </p:txBody>
      </p:sp>
    </p:spTree>
    <p:extLst>
      <p:ext uri="{BB962C8B-B14F-4D97-AF65-F5344CB8AC3E}">
        <p14:creationId xmlns:p14="http://schemas.microsoft.com/office/powerpoint/2010/main" val="145098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 working on the steps and timeline.</a:t>
            </a:r>
          </a:p>
        </p:txBody>
      </p:sp>
      <p:sp>
        <p:nvSpPr>
          <p:cNvPr id="4" name="Slide Number Placeholder 3"/>
          <p:cNvSpPr>
            <a:spLocks noGrp="1"/>
          </p:cNvSpPr>
          <p:nvPr>
            <p:ph type="sldNum" sz="quarter" idx="10"/>
          </p:nvPr>
        </p:nvSpPr>
        <p:spPr/>
        <p:txBody>
          <a:bodyPr/>
          <a:lstStyle/>
          <a:p>
            <a:fld id="{73F80C1C-DFA3-46FF-87E6-DAC43275C002}" type="slidenum">
              <a:rPr lang="en-US" smtClean="0"/>
              <a:pPr/>
              <a:t>16</a:t>
            </a:fld>
            <a:endParaRPr lang="en-US"/>
          </a:p>
        </p:txBody>
      </p:sp>
    </p:spTree>
    <p:extLst>
      <p:ext uri="{BB962C8B-B14F-4D97-AF65-F5344CB8AC3E}">
        <p14:creationId xmlns:p14="http://schemas.microsoft.com/office/powerpoint/2010/main" val="1450980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17</a:t>
            </a:fld>
            <a:endParaRPr lang="en-US"/>
          </a:p>
        </p:txBody>
      </p:sp>
    </p:spTree>
    <p:extLst>
      <p:ext uri="{BB962C8B-B14F-4D97-AF65-F5344CB8AC3E}">
        <p14:creationId xmlns:p14="http://schemas.microsoft.com/office/powerpoint/2010/main" val="144082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3</a:t>
            </a:fld>
            <a:endParaRPr lang="en-US"/>
          </a:p>
        </p:txBody>
      </p:sp>
    </p:spTree>
    <p:extLst>
      <p:ext uri="{BB962C8B-B14F-4D97-AF65-F5344CB8AC3E}">
        <p14:creationId xmlns:p14="http://schemas.microsoft.com/office/powerpoint/2010/main" val="241857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a:t>
            </a:r>
            <a:r>
              <a:rPr lang="en-US" baseline="0" dirty="0"/>
              <a:t> poll</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4</a:t>
            </a:fld>
            <a:endParaRPr lang="en-US"/>
          </a:p>
        </p:txBody>
      </p:sp>
    </p:spTree>
    <p:extLst>
      <p:ext uri="{BB962C8B-B14F-4D97-AF65-F5344CB8AC3E}">
        <p14:creationId xmlns:p14="http://schemas.microsoft.com/office/powerpoint/2010/main" val="174831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Touchpoints were identified by pediatrician, Dr. T. Berry </a:t>
            </a:r>
            <a:r>
              <a:rPr lang="en-US" baseline="0" dirty="0" err="1" smtClean="0"/>
              <a:t>Brazelton</a:t>
            </a:r>
            <a:r>
              <a:rPr lang="en-US" baseline="0" dirty="0" smtClean="0"/>
              <a:t> and are based on his year’s of studying children and families at Boston Children’s Hospital and Harvard Medical Center.  It is an approach for working with families that is being used by various professional groups, and now libraries.  The national </a:t>
            </a:r>
            <a:r>
              <a:rPr lang="en-US" baseline="0" dirty="0" err="1" smtClean="0"/>
              <a:t>Brazelton</a:t>
            </a:r>
            <a:r>
              <a:rPr lang="en-US" baseline="0" dirty="0" smtClean="0"/>
              <a:t> Touchpoints Center is located in Boston. </a:t>
            </a:r>
            <a:endParaRPr lang="en-US" dirty="0" smtClean="0"/>
          </a:p>
          <a:p>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5</a:t>
            </a:fld>
            <a:endParaRPr lang="en-US"/>
          </a:p>
        </p:txBody>
      </p:sp>
    </p:spTree>
    <p:extLst>
      <p:ext uri="{BB962C8B-B14F-4D97-AF65-F5344CB8AC3E}">
        <p14:creationId xmlns:p14="http://schemas.microsoft.com/office/powerpoint/2010/main" val="3333949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6</a:t>
            </a:fld>
            <a:endParaRPr lang="en-US"/>
          </a:p>
        </p:txBody>
      </p:sp>
    </p:spTree>
    <p:extLst>
      <p:ext uri="{BB962C8B-B14F-4D97-AF65-F5344CB8AC3E}">
        <p14:creationId xmlns:p14="http://schemas.microsoft.com/office/powerpoint/2010/main" val="333394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Brazelton</a:t>
            </a:r>
            <a:r>
              <a:rPr lang="en-US" dirty="0"/>
              <a:t> discovered</a:t>
            </a:r>
            <a:r>
              <a:rPr lang="en-US" baseline="0" dirty="0"/>
              <a:t> that children actually do NOT develop in a smooth linear progression but that their development is defined by predictable regressions, bursts and pauses, and that these ‘</a:t>
            </a:r>
            <a:r>
              <a:rPr lang="en-US" baseline="0" dirty="0" err="1"/>
              <a:t>Touchpoints</a:t>
            </a:r>
            <a:r>
              <a:rPr lang="en-US" baseline="0" dirty="0"/>
              <a:t>’ periods of regression can cause disorganization for both the child and parents. And because this is an ongoing, repetitive cycle families can often be in a state of disorganization.  In addition, the </a:t>
            </a:r>
            <a:r>
              <a:rPr lang="en-US" baseline="0" dirty="0" err="1"/>
              <a:t>Touchpoints</a:t>
            </a:r>
            <a:r>
              <a:rPr lang="en-US" baseline="0" dirty="0"/>
              <a:t> developmental model recognizes that the child’s development is intimately affected by the meaning the child’s caregivers apply to these various developmental events. </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7</a:t>
            </a:fld>
            <a:endParaRPr lang="en-US"/>
          </a:p>
        </p:txBody>
      </p:sp>
    </p:spTree>
    <p:extLst>
      <p:ext uri="{BB962C8B-B14F-4D97-AF65-F5344CB8AC3E}">
        <p14:creationId xmlns:p14="http://schemas.microsoft.com/office/powerpoint/2010/main" val="1624776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we understand a bit about how children development, it’s important to understand that ALL early development – cognitive, motor, language, social and emotional development – occurs within a system of caregiving relationships. Babies will not survive without adult caregivers!</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8</a:t>
            </a:fld>
            <a:endParaRPr lang="en-US"/>
          </a:p>
        </p:txBody>
      </p:sp>
    </p:spTree>
    <p:extLst>
      <p:ext uri="{BB962C8B-B14F-4D97-AF65-F5344CB8AC3E}">
        <p14:creationId xmlns:p14="http://schemas.microsoft.com/office/powerpoint/2010/main" val="278093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Touchpoints offers us some specific tools and the training provides opportunities to understand</a:t>
            </a:r>
            <a:r>
              <a:rPr lang="en-US" baseline="0" dirty="0"/>
              <a:t> and work with these tools so that eventually they can be incorporated into our every day work with children, families and caregivers.</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9</a:t>
            </a:fld>
            <a:endParaRPr lang="en-US"/>
          </a:p>
        </p:txBody>
      </p:sp>
    </p:spTree>
    <p:extLst>
      <p:ext uri="{BB962C8B-B14F-4D97-AF65-F5344CB8AC3E}">
        <p14:creationId xmlns:p14="http://schemas.microsoft.com/office/powerpoint/2010/main" val="246671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attitudinal perspectives</a:t>
            </a:r>
            <a:r>
              <a:rPr lang="en-US" baseline="0" dirty="0"/>
              <a:t> we choose to assume…NOT something that parents must display or prove. </a:t>
            </a:r>
            <a:endParaRPr lang="en-US" dirty="0"/>
          </a:p>
        </p:txBody>
      </p:sp>
      <p:sp>
        <p:nvSpPr>
          <p:cNvPr id="4" name="Slide Number Placeholder 3"/>
          <p:cNvSpPr>
            <a:spLocks noGrp="1"/>
          </p:cNvSpPr>
          <p:nvPr>
            <p:ph type="sldNum" sz="quarter" idx="10"/>
          </p:nvPr>
        </p:nvSpPr>
        <p:spPr/>
        <p:txBody>
          <a:bodyPr/>
          <a:lstStyle/>
          <a:p>
            <a:fld id="{73F80C1C-DFA3-46FF-87E6-DAC43275C002}" type="slidenum">
              <a:rPr lang="en-US" smtClean="0"/>
              <a:pPr/>
              <a:t>10</a:t>
            </a:fld>
            <a:endParaRPr lang="en-US"/>
          </a:p>
        </p:txBody>
      </p:sp>
    </p:spTree>
    <p:extLst>
      <p:ext uri="{BB962C8B-B14F-4D97-AF65-F5344CB8AC3E}">
        <p14:creationId xmlns:p14="http://schemas.microsoft.com/office/powerpoint/2010/main" val="145098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962BD9-F75B-4D5B-AC2A-D6115190B8BE}" type="datetimeFigureOut">
              <a:rPr lang="en-US" smtClean="0"/>
              <a:pPr/>
              <a:t>7/6/16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274309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62BD9-F75B-4D5B-AC2A-D6115190B8BE}" type="datetimeFigureOut">
              <a:rPr lang="en-US" smtClean="0"/>
              <a:pPr/>
              <a:t>7/6/16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23572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62BD9-F75B-4D5B-AC2A-D6115190B8BE}" type="datetimeFigureOut">
              <a:rPr lang="en-US" smtClean="0"/>
              <a:pPr/>
              <a:t>7/6/16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116580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62BD9-F75B-4D5B-AC2A-D6115190B8BE}" type="datetimeFigureOut">
              <a:rPr lang="en-US" smtClean="0"/>
              <a:pPr/>
              <a:t>7/6/16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178182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62BD9-F75B-4D5B-AC2A-D6115190B8BE}" type="datetimeFigureOut">
              <a:rPr lang="en-US" smtClean="0"/>
              <a:pPr/>
              <a:t>7/6/16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3362651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62BD9-F75B-4D5B-AC2A-D6115190B8BE}" type="datetimeFigureOut">
              <a:rPr lang="en-US" smtClean="0"/>
              <a:pPr/>
              <a:t>7/6/16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174280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62BD9-F75B-4D5B-AC2A-D6115190B8BE}" type="datetimeFigureOut">
              <a:rPr lang="en-US" smtClean="0"/>
              <a:pPr/>
              <a:t>7/6/16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385405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62BD9-F75B-4D5B-AC2A-D6115190B8BE}" type="datetimeFigureOut">
              <a:rPr lang="en-US" smtClean="0"/>
              <a:pPr/>
              <a:t>7/6/16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372184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62BD9-F75B-4D5B-AC2A-D6115190B8BE}" type="datetimeFigureOut">
              <a:rPr lang="en-US" smtClean="0"/>
              <a:pPr/>
              <a:t>7/6/16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139659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62BD9-F75B-4D5B-AC2A-D6115190B8BE}" type="datetimeFigureOut">
              <a:rPr lang="en-US" smtClean="0"/>
              <a:pPr/>
              <a:t>7/6/16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98623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62BD9-F75B-4D5B-AC2A-D6115190B8BE}" type="datetimeFigureOut">
              <a:rPr lang="en-US" smtClean="0"/>
              <a:pPr/>
              <a:t>7/6/16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6DD8A-9D51-48CE-9787-CAFB13C89547}" type="slidenum">
              <a:rPr lang="en-US" smtClean="0"/>
              <a:pPr/>
              <a:t>‹#›</a:t>
            </a:fld>
            <a:endParaRPr lang="en-US"/>
          </a:p>
        </p:txBody>
      </p:sp>
    </p:spTree>
    <p:extLst>
      <p:ext uri="{BB962C8B-B14F-4D97-AF65-F5344CB8AC3E}">
        <p14:creationId xmlns:p14="http://schemas.microsoft.com/office/powerpoint/2010/main" val="9625001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62BD9-F75B-4D5B-AC2A-D6115190B8BE}" type="datetimeFigureOut">
              <a:rPr lang="en-US" smtClean="0"/>
              <a:pPr/>
              <a:t>7/6/16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6DD8A-9D51-48CE-9787-CAFB13C89547}" type="slidenum">
              <a:rPr lang="en-US" smtClean="0"/>
              <a:pPr/>
              <a:t>‹#›</a:t>
            </a:fld>
            <a:endParaRPr lang="en-US"/>
          </a:p>
        </p:txBody>
      </p:sp>
    </p:spTree>
    <p:extLst>
      <p:ext uri="{BB962C8B-B14F-4D97-AF65-F5344CB8AC3E}">
        <p14:creationId xmlns:p14="http://schemas.microsoft.com/office/powerpoint/2010/main" val="4077184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surveymonkey.com/r/TPLibraries" TargetMode="External"/><Relationship Id="rId4" Type="http://schemas.openxmlformats.org/officeDocument/2006/relationships/hyperlink" Target="http://www.library.ca.gov/services/libraries/touchpoints.html"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mailto:madeline.walton-hadlock@sjlibrary.org" TargetMode="External"/><Relationship Id="rId5" Type="http://schemas.openxmlformats.org/officeDocument/2006/relationships/hyperlink" Target="mailto:sserrano@buttecounty.net" TargetMode="External"/><Relationship Id="rId6" Type="http://schemas.openxmlformats.org/officeDocument/2006/relationships/hyperlink" Target="mailto:suzanne.flint@library.ca.gov" TargetMode="External"/><Relationship Id="rId7" Type="http://schemas.openxmlformats.org/officeDocument/2006/relationships/hyperlink" Target="http://www.library.ca.gov/services/libraries/touchpoints.html"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000000"/>
              </a:solidFill>
              <a:latin typeface="Comic Sans MS"/>
              <a:cs typeface="Comic Sans MS"/>
            </a:endParaRPr>
          </a:p>
        </p:txBody>
      </p:sp>
      <p:sp>
        <p:nvSpPr>
          <p:cNvPr id="2" name="TextBox 1"/>
          <p:cNvSpPr txBox="1"/>
          <p:nvPr/>
        </p:nvSpPr>
        <p:spPr>
          <a:xfrm>
            <a:off x="813153" y="5029200"/>
            <a:ext cx="7543800" cy="830997"/>
          </a:xfrm>
          <a:prstGeom prst="rect">
            <a:avLst/>
          </a:prstGeom>
          <a:noFill/>
        </p:spPr>
        <p:txBody>
          <a:bodyPr wrap="square" rtlCol="0">
            <a:spAutoFit/>
          </a:bodyPr>
          <a:lstStyle/>
          <a:p>
            <a:pPr algn="ctr"/>
            <a:r>
              <a:rPr lang="en-US" sz="4800" dirty="0">
                <a:solidFill>
                  <a:schemeClr val="bg1"/>
                </a:solidFill>
                <a:latin typeface="Comic Sans MS"/>
                <a:cs typeface="Comic Sans MS"/>
              </a:rPr>
              <a:t>Touchpoints in Libraries</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762000"/>
            <a:ext cx="6096000" cy="4079109"/>
          </a:xfrm>
          <a:prstGeom prst="rect">
            <a:avLst/>
          </a:prstGeom>
          <a:noFill/>
          <a:ln w="571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37136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4" name="Straight Connector 3"/>
          <p:cNvCxnSpPr/>
          <p:nvPr/>
        </p:nvCxnSpPr>
        <p:spPr>
          <a:xfrm>
            <a:off x="1219200" y="1295400"/>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65831" y="600530"/>
            <a:ext cx="8638444" cy="769441"/>
          </a:xfrm>
          <a:prstGeom prst="rect">
            <a:avLst/>
          </a:prstGeom>
          <a:noFill/>
        </p:spPr>
        <p:txBody>
          <a:bodyPr wrap="square" rtlCol="0">
            <a:spAutoFit/>
          </a:bodyPr>
          <a:lstStyle/>
          <a:p>
            <a:pPr algn="ctr"/>
            <a:r>
              <a:rPr lang="en-US" sz="4400" dirty="0">
                <a:solidFill>
                  <a:srgbClr val="FFFFFF"/>
                </a:solidFill>
                <a:latin typeface="Comic Sans MS"/>
                <a:cs typeface="Comic Sans MS"/>
              </a:rPr>
              <a:t>Parent Assumptions</a:t>
            </a:r>
          </a:p>
        </p:txBody>
      </p:sp>
      <p:sp>
        <p:nvSpPr>
          <p:cNvPr id="7" name="TextBox 6"/>
          <p:cNvSpPr txBox="1"/>
          <p:nvPr/>
        </p:nvSpPr>
        <p:spPr>
          <a:xfrm>
            <a:off x="914400" y="1600200"/>
            <a:ext cx="7521593" cy="4154983"/>
          </a:xfrm>
          <a:prstGeom prst="rect">
            <a:avLst/>
          </a:prstGeom>
          <a:noFill/>
        </p:spPr>
        <p:txBody>
          <a:bodyPr wrap="square" rtlCol="0">
            <a:spAutoFit/>
          </a:bodyPr>
          <a:lstStyle/>
          <a:p>
            <a:pPr marL="342900" indent="-342900">
              <a:buFont typeface="Wingdings" charset="2"/>
              <a:buChar char="§"/>
            </a:pPr>
            <a:r>
              <a:rPr lang="en-US" sz="2400" dirty="0">
                <a:solidFill>
                  <a:schemeClr val="bg1"/>
                </a:solidFill>
                <a:latin typeface="Comic Sans MS"/>
                <a:cs typeface="Comic Sans MS"/>
              </a:rPr>
              <a:t>The parent is the expert of his/her child</a:t>
            </a:r>
          </a:p>
          <a:p>
            <a:endParaRPr lang="en-US"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All parents have strengths</a:t>
            </a:r>
          </a:p>
          <a:p>
            <a:endParaRPr lang="en-US"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All parents want to do well by their child</a:t>
            </a:r>
          </a:p>
          <a:p>
            <a:endParaRPr lang="en-US"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All parents have something critical to share at each developmental stage</a:t>
            </a:r>
          </a:p>
          <a:p>
            <a:endParaRPr lang="en-US"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All parents have ambivalent feelings</a:t>
            </a:r>
          </a:p>
          <a:p>
            <a:endParaRPr lang="en-US"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Parenting is a process built on trial and error</a:t>
            </a:r>
          </a:p>
        </p:txBody>
      </p:sp>
    </p:spTree>
    <p:extLst>
      <p:ext uri="{BB962C8B-B14F-4D97-AF65-F5344CB8AC3E}">
        <p14:creationId xmlns:p14="http://schemas.microsoft.com/office/powerpoint/2010/main" val="1263391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4" name="Straight Connector 3"/>
          <p:cNvCxnSpPr/>
          <p:nvPr/>
        </p:nvCxnSpPr>
        <p:spPr>
          <a:xfrm>
            <a:off x="1143000" y="1219200"/>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28600" y="457200"/>
            <a:ext cx="8638444" cy="769441"/>
          </a:xfrm>
          <a:prstGeom prst="rect">
            <a:avLst/>
          </a:prstGeom>
          <a:noFill/>
        </p:spPr>
        <p:txBody>
          <a:bodyPr wrap="square" rtlCol="0">
            <a:spAutoFit/>
          </a:bodyPr>
          <a:lstStyle/>
          <a:p>
            <a:pPr algn="ctr"/>
            <a:r>
              <a:rPr lang="en-US" sz="4400" dirty="0">
                <a:solidFill>
                  <a:srgbClr val="FFFFFF"/>
                </a:solidFill>
                <a:latin typeface="Comic Sans MS"/>
                <a:cs typeface="Comic Sans MS"/>
              </a:rPr>
              <a:t>Guiding Principles</a:t>
            </a:r>
          </a:p>
        </p:txBody>
      </p:sp>
      <p:sp>
        <p:nvSpPr>
          <p:cNvPr id="7" name="TextBox 6"/>
          <p:cNvSpPr txBox="1"/>
          <p:nvPr/>
        </p:nvSpPr>
        <p:spPr>
          <a:xfrm>
            <a:off x="914400" y="1295400"/>
            <a:ext cx="7521593" cy="5262978"/>
          </a:xfrm>
          <a:prstGeom prst="rect">
            <a:avLst/>
          </a:prstGeom>
          <a:noFill/>
        </p:spPr>
        <p:txBody>
          <a:bodyPr wrap="square" rtlCol="0">
            <a:spAutoFit/>
          </a:bodyPr>
          <a:lstStyle/>
          <a:p>
            <a:pPr marL="342900" indent="-342900">
              <a:buFont typeface="Wingdings" charset="2"/>
              <a:buChar char="§"/>
            </a:pPr>
            <a:r>
              <a:rPr lang="en-US" sz="2400" dirty="0">
                <a:solidFill>
                  <a:schemeClr val="bg1"/>
                </a:solidFill>
                <a:latin typeface="Comic Sans MS"/>
                <a:cs typeface="Comic Sans MS"/>
              </a:rPr>
              <a:t>Recognize what you bring to the interaction</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Look for opportunities to support mastery</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Use the behavior of the child as your language</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Value disorganization</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Focus on the parent-child relationship</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Value and understand the relationship between you and the parent</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Be willing to discuss matters that go beyond your traditional role</a:t>
            </a:r>
          </a:p>
          <a:p>
            <a:endParaRPr lang="en-US" sz="1200" dirty="0">
              <a:solidFill>
                <a:schemeClr val="bg1"/>
              </a:solidFill>
              <a:latin typeface="Comic Sans MS"/>
              <a:cs typeface="Comic Sans MS"/>
            </a:endParaRPr>
          </a:p>
          <a:p>
            <a:pPr marL="342900" indent="-342900">
              <a:buFont typeface="Wingdings" charset="2"/>
              <a:buChar char="§"/>
            </a:pPr>
            <a:r>
              <a:rPr lang="en-US" sz="2400" dirty="0">
                <a:solidFill>
                  <a:schemeClr val="bg1"/>
                </a:solidFill>
                <a:latin typeface="Comic Sans MS"/>
                <a:cs typeface="Comic Sans MS"/>
              </a:rPr>
              <a:t>Value passion wherever you find it</a:t>
            </a:r>
          </a:p>
        </p:txBody>
      </p:sp>
    </p:spTree>
    <p:extLst>
      <p:ext uri="{BB962C8B-B14F-4D97-AF65-F5344CB8AC3E}">
        <p14:creationId xmlns:p14="http://schemas.microsoft.com/office/powerpoint/2010/main" val="3256658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304800"/>
            <a:ext cx="8610600"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70" y="1224340"/>
            <a:ext cx="7639860" cy="5112174"/>
          </a:xfrm>
          <a:prstGeom prst="rect">
            <a:avLst/>
          </a:prstGeom>
        </p:spPr>
      </p:pic>
      <p:sp>
        <p:nvSpPr>
          <p:cNvPr id="7" name="TextBox 6"/>
          <p:cNvSpPr txBox="1"/>
          <p:nvPr/>
        </p:nvSpPr>
        <p:spPr>
          <a:xfrm>
            <a:off x="914400" y="533400"/>
            <a:ext cx="7487460" cy="707886"/>
          </a:xfrm>
          <a:prstGeom prst="rect">
            <a:avLst/>
          </a:prstGeom>
          <a:noFill/>
        </p:spPr>
        <p:txBody>
          <a:bodyPr wrap="square" rtlCol="0">
            <a:spAutoFit/>
          </a:bodyPr>
          <a:lstStyle/>
          <a:p>
            <a:r>
              <a:rPr lang="en-US" sz="4000" dirty="0">
                <a:solidFill>
                  <a:schemeClr val="bg1"/>
                </a:solidFill>
                <a:latin typeface="Comic Sans MS" panose="030F0702030302020204" pitchFamily="66" charset="0"/>
              </a:rPr>
              <a:t>What this Means for Libraries</a:t>
            </a:r>
          </a:p>
        </p:txBody>
      </p:sp>
    </p:spTree>
    <p:extLst>
      <p:ext uri="{BB962C8B-B14F-4D97-AF65-F5344CB8AC3E}">
        <p14:creationId xmlns:p14="http://schemas.microsoft.com/office/powerpoint/2010/main" val="59335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9045"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4" name="Straight Connector 3"/>
          <p:cNvCxnSpPr/>
          <p:nvPr/>
        </p:nvCxnSpPr>
        <p:spPr>
          <a:xfrm>
            <a:off x="1229915" y="1447800"/>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23790" y="611040"/>
            <a:ext cx="8638444" cy="769441"/>
          </a:xfrm>
          <a:prstGeom prst="rect">
            <a:avLst/>
          </a:prstGeom>
          <a:noFill/>
        </p:spPr>
        <p:txBody>
          <a:bodyPr wrap="square" rtlCol="0">
            <a:spAutoFit/>
          </a:bodyPr>
          <a:lstStyle/>
          <a:p>
            <a:pPr algn="ctr"/>
            <a:r>
              <a:rPr lang="en-US" sz="4400" dirty="0">
                <a:solidFill>
                  <a:srgbClr val="FFFFFF"/>
                </a:solidFill>
                <a:latin typeface="Comic Sans MS"/>
                <a:cs typeface="Comic Sans MS"/>
              </a:rPr>
              <a:t>Stories from the Field</a:t>
            </a:r>
          </a:p>
        </p:txBody>
      </p:sp>
      <p:pic>
        <p:nvPicPr>
          <p:cNvPr id="7" name="Picture 6" descr="pleasanthill-190-6x9.jpg"/>
          <p:cNvPicPr>
            <a:picLocks noChangeAspect="1"/>
          </p:cNvPicPr>
          <p:nvPr/>
        </p:nvPicPr>
        <p:blipFill>
          <a:blip r:embed="rId3"/>
          <a:stretch>
            <a:fillRect/>
          </a:stretch>
        </p:blipFill>
        <p:spPr>
          <a:xfrm>
            <a:off x="1219200" y="1600200"/>
            <a:ext cx="6772275" cy="4520082"/>
          </a:xfrm>
          <a:prstGeom prst="rect">
            <a:avLst/>
          </a:prstGeom>
        </p:spPr>
      </p:pic>
    </p:spTree>
    <p:extLst>
      <p:ext uri="{BB962C8B-B14F-4D97-AF65-F5344CB8AC3E}">
        <p14:creationId xmlns:p14="http://schemas.microsoft.com/office/powerpoint/2010/main" val="88161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304800"/>
            <a:ext cx="8610600"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7" name="TextBox 6"/>
          <p:cNvSpPr txBox="1"/>
          <p:nvPr/>
        </p:nvSpPr>
        <p:spPr>
          <a:xfrm>
            <a:off x="914400" y="533400"/>
            <a:ext cx="7487460" cy="707886"/>
          </a:xfrm>
          <a:prstGeom prst="rect">
            <a:avLst/>
          </a:prstGeom>
          <a:noFill/>
        </p:spPr>
        <p:txBody>
          <a:bodyPr wrap="square" rtlCol="0">
            <a:spAutoFit/>
          </a:bodyPr>
          <a:lstStyle/>
          <a:p>
            <a:r>
              <a:rPr lang="en-US" sz="4000" dirty="0">
                <a:solidFill>
                  <a:schemeClr val="bg1"/>
                </a:solidFill>
                <a:latin typeface="Comic Sans MS" panose="030F0702030302020204" pitchFamily="66" charset="0"/>
              </a:rPr>
              <a:t>What this Means for Libraries</a:t>
            </a:r>
          </a:p>
        </p:txBody>
      </p:sp>
      <p:cxnSp>
        <p:nvCxnSpPr>
          <p:cNvPr id="5" name="Straight Connector 4"/>
          <p:cNvCxnSpPr/>
          <p:nvPr/>
        </p:nvCxnSpPr>
        <p:spPr>
          <a:xfrm>
            <a:off x="1229915" y="1241286"/>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914400" y="1981200"/>
            <a:ext cx="7162800" cy="34163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Comic Sans MS" panose="030F0702030302020204" pitchFamily="66" charset="0"/>
              </a:rPr>
              <a:t>Staff have more tools for working with and interacting with families.</a:t>
            </a:r>
          </a:p>
          <a:p>
            <a:endParaRPr lang="en-US" sz="1000" dirty="0">
              <a:solidFill>
                <a:schemeClr val="bg1"/>
              </a:solidFill>
              <a:latin typeface="Comic Sans MS" panose="030F0702030302020204" pitchFamily="66" charset="0"/>
            </a:endParaRPr>
          </a:p>
          <a:p>
            <a:pPr marL="457200" indent="-457200">
              <a:buFont typeface="Arial" panose="020B0604020202020204" pitchFamily="34" charset="0"/>
              <a:buChar char="•"/>
            </a:pPr>
            <a:r>
              <a:rPr lang="en-US" sz="2800" dirty="0">
                <a:solidFill>
                  <a:schemeClr val="bg1"/>
                </a:solidFill>
                <a:latin typeface="Comic Sans MS" panose="030F0702030302020204" pitchFamily="66" charset="0"/>
              </a:rPr>
              <a:t>Staff have a common language and community of practice in which to utilize these tools and strategies.</a:t>
            </a:r>
          </a:p>
          <a:p>
            <a:endParaRPr lang="en-US" sz="1000" dirty="0">
              <a:solidFill>
                <a:schemeClr val="bg1"/>
              </a:solidFill>
              <a:latin typeface="Comic Sans MS" panose="030F0702030302020204" pitchFamily="66" charset="0"/>
            </a:endParaRPr>
          </a:p>
          <a:p>
            <a:pPr marL="457200" indent="-457200">
              <a:buFont typeface="Arial" panose="020B0604020202020204" pitchFamily="34" charset="0"/>
              <a:buChar char="•"/>
            </a:pPr>
            <a:r>
              <a:rPr lang="en-US" sz="2800" dirty="0">
                <a:solidFill>
                  <a:schemeClr val="bg1"/>
                </a:solidFill>
                <a:latin typeface="Comic Sans MS" panose="030F0702030302020204" pitchFamily="66" charset="0"/>
              </a:rPr>
              <a:t>Young children and their families feel  libraries better understand them.</a:t>
            </a:r>
          </a:p>
        </p:txBody>
      </p:sp>
    </p:spTree>
    <p:extLst>
      <p:ext uri="{BB962C8B-B14F-4D97-AF65-F5344CB8AC3E}">
        <p14:creationId xmlns:p14="http://schemas.microsoft.com/office/powerpoint/2010/main" val="86729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9045"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4" name="Straight Connector 3"/>
          <p:cNvCxnSpPr/>
          <p:nvPr/>
        </p:nvCxnSpPr>
        <p:spPr>
          <a:xfrm>
            <a:off x="1229915" y="117934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65831" y="381000"/>
            <a:ext cx="8638444" cy="769441"/>
          </a:xfrm>
          <a:prstGeom prst="rect">
            <a:avLst/>
          </a:prstGeom>
          <a:noFill/>
        </p:spPr>
        <p:txBody>
          <a:bodyPr wrap="square" rtlCol="0">
            <a:spAutoFit/>
          </a:bodyPr>
          <a:lstStyle/>
          <a:p>
            <a:pPr algn="ctr"/>
            <a:r>
              <a:rPr lang="en-US" sz="4400" dirty="0">
                <a:solidFill>
                  <a:srgbClr val="FFFFFF"/>
                </a:solidFill>
                <a:latin typeface="Comic Sans MS"/>
                <a:cs typeface="Comic Sans MS"/>
              </a:rPr>
              <a:t>How to Apply for Training</a:t>
            </a:r>
          </a:p>
        </p:txBody>
      </p:sp>
      <p:sp>
        <p:nvSpPr>
          <p:cNvPr id="3" name="TextBox 2"/>
          <p:cNvSpPr txBox="1"/>
          <p:nvPr/>
        </p:nvSpPr>
        <p:spPr>
          <a:xfrm>
            <a:off x="395367" y="1371600"/>
            <a:ext cx="8305800"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Complete online application</a:t>
            </a:r>
            <a:r>
              <a:rPr lang="en-US" sz="2400" dirty="0" smtClean="0">
                <a:solidFill>
                  <a:schemeClr val="bg1"/>
                </a:solidFill>
                <a:latin typeface="Comic Sans MS" panose="030F0702030302020204" pitchFamily="66" charset="0"/>
              </a:rPr>
              <a:t>: </a:t>
            </a:r>
            <a:r>
              <a:rPr lang="en-US" u="sng" dirty="0">
                <a:solidFill>
                  <a:schemeClr val="bg1"/>
                </a:solidFill>
                <a:latin typeface="Comic Sans MS" panose="030F0702030302020204" pitchFamily="66" charset="0"/>
                <a:hlinkClick r:id="rId3"/>
              </a:rPr>
              <a:t>https://</a:t>
            </a:r>
            <a:r>
              <a:rPr lang="en-US" u="sng" dirty="0" smtClean="0">
                <a:solidFill>
                  <a:schemeClr val="bg1"/>
                </a:solidFill>
                <a:latin typeface="Comic Sans MS" panose="030F0702030302020204" pitchFamily="66" charset="0"/>
                <a:hlinkClick r:id="rId3"/>
              </a:rPr>
              <a:t>www.surveymonkey.com/r/TPLibraries</a:t>
            </a:r>
            <a:endParaRPr lang="en-US" u="sng" dirty="0" smtClean="0">
              <a:solidFill>
                <a:schemeClr val="bg1"/>
              </a:solidFill>
              <a:latin typeface="Comic Sans MS" panose="030F0702030302020204" pitchFamily="66" charset="0"/>
            </a:endParaRPr>
          </a:p>
          <a:p>
            <a:pPr marL="342900" indent="-342900">
              <a:buFont typeface="Arial" panose="020B0604020202020204" pitchFamily="34" charset="0"/>
              <a:buChar char="•"/>
            </a:pPr>
            <a:endParaRPr lang="en-US" sz="1200" u="sng" dirty="0">
              <a:solidFill>
                <a:schemeClr val="bg1"/>
              </a:solidFill>
            </a:endParaRPr>
          </a:p>
          <a:p>
            <a:pPr marL="342900" indent="-342900">
              <a:buFont typeface="Arial" panose="020B0604020202020204" pitchFamily="34" charset="0"/>
              <a:buChar char="•"/>
            </a:pPr>
            <a:r>
              <a:rPr lang="en-US" sz="2400" dirty="0" smtClean="0">
                <a:solidFill>
                  <a:schemeClr val="bg1"/>
                </a:solidFill>
                <a:latin typeface="Comic Sans MS" panose="030F0702030302020204" pitchFamily="66" charset="0"/>
              </a:rPr>
              <a:t>Additional information available: </a:t>
            </a:r>
            <a:r>
              <a:rPr lang="en-US" u="sng" dirty="0">
                <a:latin typeface="Comic Sans MS" panose="030F0702030302020204" pitchFamily="66" charset="0"/>
                <a:hlinkClick r:id="rId4"/>
              </a:rPr>
              <a:t>http://</a:t>
            </a:r>
            <a:r>
              <a:rPr lang="en-US" u="sng" dirty="0" smtClean="0">
                <a:latin typeface="Comic Sans MS" panose="030F0702030302020204" pitchFamily="66" charset="0"/>
                <a:hlinkClick r:id="rId4"/>
              </a:rPr>
              <a:t>www.library.ca.gov/services/libraries/touchpoints.html</a:t>
            </a:r>
            <a:endParaRPr lang="en-US" u="sng" dirty="0" smtClean="0">
              <a:latin typeface="Comic Sans MS" panose="030F0702030302020204" pitchFamily="66" charset="0"/>
            </a:endParaRPr>
          </a:p>
          <a:p>
            <a:endParaRPr lang="en-US" sz="1200" dirty="0">
              <a:solidFill>
                <a:schemeClr val="bg1"/>
              </a:solidFill>
            </a:endParaRP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Application deadline: July 29, 2016</a:t>
            </a:r>
          </a:p>
          <a:p>
            <a:pPr marL="342900" indent="-342900">
              <a:buFont typeface="Arial" panose="020B0604020202020204" pitchFamily="34" charset="0"/>
              <a:buChar char="•"/>
            </a:pPr>
            <a:endParaRPr lang="en-US" sz="1200" dirty="0">
              <a:solidFill>
                <a:schemeClr val="bg1"/>
              </a:solidFill>
              <a:latin typeface="Comic Sans MS" panose="030F0702030302020204" pitchFamily="66" charset="0"/>
            </a:endParaRP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Carefully consider training </a:t>
            </a:r>
            <a:r>
              <a:rPr lang="en-US" sz="2400" dirty="0" smtClean="0">
                <a:solidFill>
                  <a:schemeClr val="bg1"/>
                </a:solidFill>
                <a:latin typeface="Comic Sans MS" panose="030F0702030302020204" pitchFamily="66" charset="0"/>
              </a:rPr>
              <a:t>ramifications</a:t>
            </a:r>
            <a:endParaRPr lang="en-US" sz="2400" dirty="0">
              <a:solidFill>
                <a:schemeClr val="bg1"/>
              </a:solidFill>
              <a:latin typeface="Comic Sans MS" panose="030F0702030302020204" pitchFamily="66" charset="0"/>
            </a:endParaRPr>
          </a:p>
          <a:p>
            <a:endParaRPr lang="en-US" sz="1200" dirty="0">
              <a:solidFill>
                <a:schemeClr val="bg1"/>
              </a:solidFill>
              <a:latin typeface="Comic Sans MS" panose="030F0702030302020204" pitchFamily="66" charset="0"/>
            </a:endParaRP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Applying libraries </a:t>
            </a:r>
            <a:r>
              <a:rPr lang="en-US" sz="2400" dirty="0" smtClean="0">
                <a:solidFill>
                  <a:schemeClr val="bg1"/>
                </a:solidFill>
                <a:latin typeface="Comic Sans MS" panose="030F0702030302020204" pitchFamily="66" charset="0"/>
              </a:rPr>
              <a:t>notified </a:t>
            </a:r>
            <a:r>
              <a:rPr lang="en-US" sz="2400" dirty="0">
                <a:solidFill>
                  <a:schemeClr val="bg1"/>
                </a:solidFill>
                <a:latin typeface="Comic Sans MS" panose="030F0702030302020204" pitchFamily="66" charset="0"/>
              </a:rPr>
              <a:t>by September 12, </a:t>
            </a:r>
            <a:r>
              <a:rPr lang="en-US" sz="2400" dirty="0" smtClean="0">
                <a:solidFill>
                  <a:schemeClr val="bg1"/>
                </a:solidFill>
                <a:latin typeface="Comic Sans MS" panose="030F0702030302020204" pitchFamily="66" charset="0"/>
              </a:rPr>
              <a:t>2016</a:t>
            </a:r>
          </a:p>
          <a:p>
            <a:pPr marL="342900" indent="-342900">
              <a:buFont typeface="Arial" panose="020B0604020202020204" pitchFamily="34" charset="0"/>
              <a:buChar char="•"/>
            </a:pPr>
            <a:endParaRPr lang="en-US" sz="1200" dirty="0">
              <a:solidFill>
                <a:schemeClr val="bg1"/>
              </a:solidFill>
              <a:latin typeface="Comic Sans MS" panose="030F0702030302020204" pitchFamily="66" charset="0"/>
            </a:endParaRPr>
          </a:p>
          <a:p>
            <a:pPr marL="342900" indent="-342900">
              <a:buFont typeface="Arial" panose="020B0604020202020204" pitchFamily="34" charset="0"/>
              <a:buChar char="•"/>
            </a:pPr>
            <a:r>
              <a:rPr lang="en-US" sz="2400" dirty="0" smtClean="0">
                <a:solidFill>
                  <a:schemeClr val="bg1"/>
                </a:solidFill>
                <a:latin typeface="Comic Sans MS" panose="030F0702030302020204" pitchFamily="66" charset="0"/>
              </a:rPr>
              <a:t>Specific training dates </a:t>
            </a:r>
            <a:r>
              <a:rPr lang="en-US" sz="2400" dirty="0">
                <a:solidFill>
                  <a:schemeClr val="bg1"/>
                </a:solidFill>
                <a:latin typeface="Comic Sans MS" panose="030F0702030302020204" pitchFamily="66" charset="0"/>
              </a:rPr>
              <a:t>will be determined </a:t>
            </a:r>
            <a:r>
              <a:rPr lang="en-US" sz="2400" u="sng" dirty="0">
                <a:solidFill>
                  <a:schemeClr val="bg1"/>
                </a:solidFill>
                <a:latin typeface="Comic Sans MS" panose="030F0702030302020204" pitchFamily="66" charset="0"/>
              </a:rPr>
              <a:t>after</a:t>
            </a:r>
            <a:r>
              <a:rPr lang="en-US" sz="2400" dirty="0">
                <a:solidFill>
                  <a:schemeClr val="bg1"/>
                </a:solidFill>
                <a:latin typeface="Comic Sans MS" panose="030F0702030302020204" pitchFamily="66" charset="0"/>
              </a:rPr>
              <a:t> libraries are </a:t>
            </a:r>
            <a:r>
              <a:rPr lang="en-US" sz="2400" dirty="0" smtClean="0">
                <a:solidFill>
                  <a:schemeClr val="bg1"/>
                </a:solidFill>
                <a:latin typeface="Comic Sans MS" panose="030F0702030302020204" pitchFamily="66" charset="0"/>
              </a:rPr>
              <a:t>selected</a:t>
            </a:r>
            <a:endParaRPr lang="en-US" sz="2400" dirty="0">
              <a:solidFill>
                <a:schemeClr val="bg1"/>
              </a:solidFill>
              <a:latin typeface="Comic Sans MS" panose="030F0702030302020204" pitchFamily="66" charset="0"/>
            </a:endParaRPr>
          </a:p>
          <a:p>
            <a:endParaRPr lang="en-US" sz="1200" dirty="0">
              <a:solidFill>
                <a:schemeClr val="bg1"/>
              </a:solidFill>
              <a:latin typeface="Comic Sans MS" panose="030F0702030302020204" pitchFamily="66" charset="0"/>
            </a:endParaRP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Trainings </a:t>
            </a:r>
            <a:r>
              <a:rPr lang="en-US" sz="2400" dirty="0" smtClean="0">
                <a:solidFill>
                  <a:schemeClr val="bg1"/>
                </a:solidFill>
                <a:latin typeface="Comic Sans MS" panose="030F0702030302020204" pitchFamily="66" charset="0"/>
              </a:rPr>
              <a:t>held November </a:t>
            </a:r>
            <a:r>
              <a:rPr lang="en-US" sz="2400" dirty="0">
                <a:solidFill>
                  <a:schemeClr val="bg1"/>
                </a:solidFill>
                <a:latin typeface="Comic Sans MS" panose="030F0702030302020204" pitchFamily="66" charset="0"/>
              </a:rPr>
              <a:t>2016 through August </a:t>
            </a:r>
            <a:r>
              <a:rPr lang="en-US" sz="2400" dirty="0" smtClean="0">
                <a:solidFill>
                  <a:schemeClr val="bg1"/>
                </a:solidFill>
                <a:latin typeface="Comic Sans MS" panose="030F0702030302020204" pitchFamily="66" charset="0"/>
              </a:rPr>
              <a:t>2017 </a:t>
            </a:r>
            <a:endParaRPr lang="en-US" sz="2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97732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9045"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4" name="Straight Connector 3"/>
          <p:cNvCxnSpPr/>
          <p:nvPr/>
        </p:nvCxnSpPr>
        <p:spPr>
          <a:xfrm>
            <a:off x="1229915" y="1447800"/>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65831" y="600530"/>
            <a:ext cx="8638444" cy="769441"/>
          </a:xfrm>
          <a:prstGeom prst="rect">
            <a:avLst/>
          </a:prstGeom>
          <a:noFill/>
        </p:spPr>
        <p:txBody>
          <a:bodyPr wrap="square" rtlCol="0">
            <a:spAutoFit/>
          </a:bodyPr>
          <a:lstStyle/>
          <a:p>
            <a:pPr algn="ctr"/>
            <a:r>
              <a:rPr lang="en-US" sz="4400" dirty="0">
                <a:solidFill>
                  <a:srgbClr val="FFFFFF"/>
                </a:solidFill>
                <a:latin typeface="Comic Sans MS"/>
                <a:cs typeface="Comic Sans MS"/>
              </a:rPr>
              <a:t>Questions &amp; Answers</a:t>
            </a:r>
          </a:p>
        </p:txBody>
      </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2" y="1981200"/>
            <a:ext cx="7115175" cy="3998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5161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4" name="Picture 3"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637" y="457200"/>
            <a:ext cx="5257800" cy="2297097"/>
          </a:xfrm>
          <a:prstGeom prst="rect">
            <a:avLst/>
          </a:prstGeom>
        </p:spPr>
      </p:pic>
      <p:sp>
        <p:nvSpPr>
          <p:cNvPr id="5" name="TextBox 4"/>
          <p:cNvSpPr txBox="1"/>
          <p:nvPr/>
        </p:nvSpPr>
        <p:spPr>
          <a:xfrm>
            <a:off x="304800" y="3048000"/>
            <a:ext cx="8599475" cy="3970317"/>
          </a:xfrm>
          <a:prstGeom prst="rect">
            <a:avLst/>
          </a:prstGeom>
          <a:noFill/>
        </p:spPr>
        <p:txBody>
          <a:bodyPr wrap="square" rtlCol="0">
            <a:spAutoFit/>
          </a:bodyPr>
          <a:lstStyle/>
          <a:p>
            <a:pPr algn="ctr"/>
            <a:r>
              <a:rPr lang="en-US" sz="3200" dirty="0">
                <a:solidFill>
                  <a:srgbClr val="FFFFFF"/>
                </a:solidFill>
                <a:latin typeface="Comic Sans MS"/>
                <a:cs typeface="Comic Sans MS"/>
              </a:rPr>
              <a:t>Contact</a:t>
            </a:r>
            <a:r>
              <a:rPr lang="en-US" sz="3200" dirty="0" smtClean="0">
                <a:solidFill>
                  <a:srgbClr val="FFFFFF"/>
                </a:solidFill>
                <a:latin typeface="Comic Sans MS"/>
                <a:cs typeface="Comic Sans MS"/>
              </a:rPr>
              <a:t>:</a:t>
            </a:r>
          </a:p>
          <a:p>
            <a:pPr lvl="1"/>
            <a:r>
              <a:rPr lang="en-US" sz="2000" dirty="0" err="1">
                <a:latin typeface="Comic Sans MS"/>
                <a:cs typeface="Comic Sans MS"/>
              </a:rPr>
              <a:t>Maddy</a:t>
            </a:r>
            <a:r>
              <a:rPr lang="en-US" sz="2000" dirty="0">
                <a:latin typeface="Comic Sans MS"/>
                <a:cs typeface="Comic Sans MS"/>
              </a:rPr>
              <a:t> Walton-</a:t>
            </a:r>
            <a:r>
              <a:rPr lang="en-US" sz="2000" dirty="0" err="1" smtClean="0">
                <a:latin typeface="Comic Sans MS"/>
                <a:cs typeface="Comic Sans MS"/>
              </a:rPr>
              <a:t>Hadlock</a:t>
            </a:r>
            <a:r>
              <a:rPr lang="en-US" sz="2000" dirty="0" smtClean="0">
                <a:latin typeface="Comic Sans MS"/>
                <a:cs typeface="Comic Sans MS"/>
              </a:rPr>
              <a:t> (</a:t>
            </a:r>
            <a:r>
              <a:rPr lang="en-US" sz="2000" dirty="0" err="1" smtClean="0">
                <a:latin typeface="Comic Sans MS"/>
                <a:cs typeface="Comic Sans MS"/>
                <a:hlinkClick r:id="rId4"/>
              </a:rPr>
              <a:t>madeline.walton</a:t>
            </a:r>
            <a:r>
              <a:rPr lang="en-US" sz="2000" dirty="0" err="1">
                <a:latin typeface="Comic Sans MS"/>
                <a:cs typeface="Comic Sans MS"/>
                <a:hlinkClick r:id="rId4"/>
              </a:rPr>
              <a:t>-hadlock@</a:t>
            </a:r>
            <a:r>
              <a:rPr lang="en-US" sz="2000" dirty="0" err="1" smtClean="0">
                <a:latin typeface="Comic Sans MS"/>
                <a:cs typeface="Comic Sans MS"/>
                <a:hlinkClick r:id="rId4"/>
              </a:rPr>
              <a:t>sjlibrary.org</a:t>
            </a:r>
            <a:r>
              <a:rPr lang="en-US" sz="2000" dirty="0" smtClean="0">
                <a:latin typeface="Comic Sans MS"/>
                <a:cs typeface="Comic Sans MS"/>
              </a:rPr>
              <a:t>)</a:t>
            </a:r>
            <a:endParaRPr lang="en-US" sz="2000" dirty="0">
              <a:latin typeface="Comic Sans MS"/>
              <a:cs typeface="Comic Sans MS"/>
            </a:endParaRPr>
          </a:p>
          <a:p>
            <a:pPr lvl="1"/>
            <a:r>
              <a:rPr lang="en-US" sz="2000" dirty="0" smtClean="0">
                <a:latin typeface="Comic Sans MS"/>
                <a:cs typeface="Comic Sans MS"/>
              </a:rPr>
              <a:t>Susie Serrano (</a:t>
            </a:r>
            <a:r>
              <a:rPr lang="en-US" sz="2000" dirty="0" err="1" smtClean="0">
                <a:latin typeface="Comic Sans MS"/>
                <a:cs typeface="Comic Sans MS"/>
                <a:hlinkClick r:id="rId5"/>
              </a:rPr>
              <a:t>sserrano</a:t>
            </a:r>
            <a:r>
              <a:rPr lang="en-US" sz="2000" dirty="0" err="1">
                <a:latin typeface="Comic Sans MS"/>
                <a:cs typeface="Comic Sans MS"/>
                <a:hlinkClick r:id="rId5"/>
              </a:rPr>
              <a:t>@</a:t>
            </a:r>
            <a:r>
              <a:rPr lang="en-US" sz="2000" dirty="0" err="1" smtClean="0">
                <a:latin typeface="Comic Sans MS"/>
                <a:cs typeface="Comic Sans MS"/>
                <a:hlinkClick r:id="rId5"/>
              </a:rPr>
              <a:t>buttecounty.net</a:t>
            </a:r>
            <a:r>
              <a:rPr lang="en-US" sz="2000" dirty="0" smtClean="0">
                <a:latin typeface="Comic Sans MS"/>
                <a:cs typeface="Comic Sans MS"/>
              </a:rPr>
              <a:t>)</a:t>
            </a:r>
            <a:endParaRPr lang="en-US" sz="2000" dirty="0" smtClean="0">
              <a:solidFill>
                <a:srgbClr val="FFFFFF"/>
              </a:solidFill>
              <a:latin typeface="Comic Sans MS"/>
              <a:cs typeface="Comic Sans MS"/>
            </a:endParaRPr>
          </a:p>
          <a:p>
            <a:pPr lvl="1"/>
            <a:r>
              <a:rPr lang="en-US" sz="2000" dirty="0" smtClean="0">
                <a:latin typeface="Comic Sans MS"/>
                <a:cs typeface="Comic Sans MS"/>
              </a:rPr>
              <a:t>Suzanne Flint (</a:t>
            </a:r>
            <a:r>
              <a:rPr lang="en-US" sz="2000" dirty="0" smtClean="0">
                <a:solidFill>
                  <a:srgbClr val="FFFFFF"/>
                </a:solidFill>
                <a:latin typeface="Comic Sans MS"/>
                <a:cs typeface="Comic Sans MS"/>
                <a:hlinkClick r:id="rId6"/>
              </a:rPr>
              <a:t>suzanne.flint</a:t>
            </a:r>
            <a:r>
              <a:rPr lang="en-US" sz="2000" dirty="0">
                <a:solidFill>
                  <a:srgbClr val="FFFFFF"/>
                </a:solidFill>
                <a:latin typeface="Comic Sans MS"/>
                <a:cs typeface="Comic Sans MS"/>
                <a:hlinkClick r:id="rId6"/>
              </a:rPr>
              <a:t>@</a:t>
            </a:r>
            <a:r>
              <a:rPr lang="en-US" sz="2000" dirty="0" smtClean="0">
                <a:solidFill>
                  <a:srgbClr val="FFFFFF"/>
                </a:solidFill>
                <a:latin typeface="Comic Sans MS"/>
                <a:cs typeface="Comic Sans MS"/>
                <a:hlinkClick r:id="rId6"/>
              </a:rPr>
              <a:t>library.ca.gov</a:t>
            </a:r>
            <a:r>
              <a:rPr lang="en-US" sz="2000" dirty="0" smtClean="0">
                <a:solidFill>
                  <a:srgbClr val="000000"/>
                </a:solidFill>
                <a:latin typeface="Comic Sans MS"/>
                <a:cs typeface="Comic Sans MS"/>
              </a:rPr>
              <a:t>)</a:t>
            </a:r>
            <a:endParaRPr lang="en-US" sz="2000" dirty="0">
              <a:solidFill>
                <a:srgbClr val="000000"/>
              </a:solidFill>
              <a:latin typeface="Comic Sans MS"/>
              <a:cs typeface="Comic Sans MS"/>
            </a:endParaRPr>
          </a:p>
          <a:p>
            <a:pPr algn="ctr"/>
            <a:endParaRPr lang="en-US" dirty="0" smtClean="0">
              <a:solidFill>
                <a:srgbClr val="FFFFFF"/>
              </a:solidFill>
              <a:latin typeface="Comic Sans MS"/>
              <a:cs typeface="Comic Sans MS"/>
            </a:endParaRPr>
          </a:p>
          <a:p>
            <a:pPr algn="ctr"/>
            <a:r>
              <a:rPr lang="en-US" sz="3200" dirty="0" smtClean="0">
                <a:solidFill>
                  <a:srgbClr val="FFFFFF"/>
                </a:solidFill>
                <a:latin typeface="Comic Sans MS"/>
                <a:cs typeface="Comic Sans MS"/>
              </a:rPr>
              <a:t>More information &amp; online application:</a:t>
            </a:r>
          </a:p>
          <a:p>
            <a:pPr algn="ctr"/>
            <a:r>
              <a:rPr lang="en-US" sz="2000" u="sng" dirty="0">
                <a:latin typeface="Comic Sans MS" panose="030F0702030302020204" pitchFamily="66" charset="0"/>
                <a:hlinkClick r:id="rId7"/>
              </a:rPr>
              <a:t>http://www.library.ca.gov/services/libraries/touchpoints.html</a:t>
            </a:r>
            <a:endParaRPr lang="en-US" sz="2000" u="sng" dirty="0">
              <a:latin typeface="Comic Sans MS" panose="030F0702030302020204" pitchFamily="66" charset="0"/>
            </a:endParaRPr>
          </a:p>
          <a:p>
            <a:pPr algn="ctr"/>
            <a:endParaRPr lang="en-US" sz="3200" dirty="0">
              <a:solidFill>
                <a:srgbClr val="FFFFFF"/>
              </a:solidFill>
              <a:latin typeface="Comic Sans MS"/>
              <a:cs typeface="Comic Sans MS"/>
            </a:endParaRPr>
          </a:p>
          <a:p>
            <a:pPr algn="ctr"/>
            <a:endParaRPr lang="en-US" sz="2400" dirty="0">
              <a:solidFill>
                <a:srgbClr val="FFFFFF"/>
              </a:solidFill>
              <a:latin typeface="Comic Sans MS"/>
              <a:cs typeface="Comic Sans MS"/>
            </a:endParaRPr>
          </a:p>
          <a:p>
            <a:pPr algn="ctr"/>
            <a:r>
              <a:rPr lang="en-US" sz="3200" dirty="0" smtClean="0">
                <a:solidFill>
                  <a:srgbClr val="FFFFFF"/>
                </a:solidFill>
                <a:latin typeface="Comic Sans MS"/>
                <a:cs typeface="Comic Sans MS"/>
              </a:rPr>
              <a:t> </a:t>
            </a:r>
            <a:endParaRPr lang="en-US" sz="3200" dirty="0">
              <a:solidFill>
                <a:srgbClr val="FFFFFF"/>
              </a:solidFill>
              <a:latin typeface="Comic Sans MS"/>
              <a:cs typeface="Comic Sans MS"/>
            </a:endParaRPr>
          </a:p>
        </p:txBody>
      </p:sp>
    </p:spTree>
    <p:extLst>
      <p:ext uri="{BB962C8B-B14F-4D97-AF65-F5344CB8AC3E}">
        <p14:creationId xmlns:p14="http://schemas.microsoft.com/office/powerpoint/2010/main" val="3306618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000000"/>
              </a:solidFill>
              <a:latin typeface="Comic Sans MS"/>
              <a:cs typeface="Comic Sans MS"/>
            </a:endParaRPr>
          </a:p>
        </p:txBody>
      </p:sp>
      <p:sp>
        <p:nvSpPr>
          <p:cNvPr id="4" name="TextBox 3"/>
          <p:cNvSpPr txBox="1"/>
          <p:nvPr/>
        </p:nvSpPr>
        <p:spPr>
          <a:xfrm>
            <a:off x="914400" y="457200"/>
            <a:ext cx="7162800" cy="769441"/>
          </a:xfrm>
          <a:prstGeom prst="rect">
            <a:avLst/>
          </a:prstGeom>
          <a:noFill/>
        </p:spPr>
        <p:txBody>
          <a:bodyPr wrap="square" rtlCol="0">
            <a:spAutoFit/>
          </a:bodyPr>
          <a:lstStyle/>
          <a:p>
            <a:pPr algn="ctr"/>
            <a:r>
              <a:rPr lang="en-US" sz="4400" dirty="0">
                <a:solidFill>
                  <a:schemeClr val="bg1"/>
                </a:solidFill>
                <a:latin typeface="Comic Sans MS" panose="030F0702030302020204" pitchFamily="66" charset="0"/>
              </a:rPr>
              <a:t>The Presenters</a:t>
            </a:r>
          </a:p>
        </p:txBody>
      </p:sp>
      <p:cxnSp>
        <p:nvCxnSpPr>
          <p:cNvPr id="5" name="Straight Connector 4"/>
          <p:cNvCxnSpPr/>
          <p:nvPr/>
        </p:nvCxnSpPr>
        <p:spPr>
          <a:xfrm>
            <a:off x="889755" y="1143000"/>
            <a:ext cx="7390595"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743200" y="1284415"/>
            <a:ext cx="5715000" cy="5324535"/>
          </a:xfrm>
          <a:prstGeom prst="rect">
            <a:avLst/>
          </a:prstGeom>
          <a:noFill/>
        </p:spPr>
        <p:txBody>
          <a:bodyPr wrap="square" rtlCol="0">
            <a:spAutoFit/>
          </a:bodyPr>
          <a:lstStyle/>
          <a:p>
            <a:r>
              <a:rPr lang="en-US" sz="3200" dirty="0">
                <a:solidFill>
                  <a:schemeClr val="bg1"/>
                </a:solidFill>
                <a:latin typeface="Comic Sans MS" panose="030F0702030302020204" pitchFamily="66" charset="0"/>
              </a:rPr>
              <a:t>Madeline Walton-Hadlock</a:t>
            </a:r>
            <a:endParaRPr lang="en-US" sz="44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Early Education Manager/Senior Librarian</a:t>
            </a:r>
          </a:p>
          <a:p>
            <a:r>
              <a:rPr lang="en-US" sz="2000" dirty="0">
                <a:solidFill>
                  <a:schemeClr val="bg1"/>
                </a:solidFill>
                <a:latin typeface="Comic Sans MS" panose="030F0702030302020204" pitchFamily="66" charset="0"/>
              </a:rPr>
              <a:t>San José Public Library</a:t>
            </a:r>
          </a:p>
          <a:p>
            <a:endParaRPr lang="en-US" sz="3200" dirty="0">
              <a:solidFill>
                <a:schemeClr val="bg1"/>
              </a:solidFill>
              <a:latin typeface="Comic Sans MS" panose="030F0702030302020204" pitchFamily="66" charset="0"/>
            </a:endParaRPr>
          </a:p>
          <a:p>
            <a:r>
              <a:rPr lang="en-US" sz="3200" dirty="0">
                <a:solidFill>
                  <a:schemeClr val="bg1"/>
                </a:solidFill>
                <a:latin typeface="Comic Sans MS" panose="030F0702030302020204" pitchFamily="66" charset="0"/>
              </a:rPr>
              <a:t>Susie Serrano</a:t>
            </a:r>
          </a:p>
          <a:p>
            <a:r>
              <a:rPr lang="en-US" sz="2000" dirty="0">
                <a:solidFill>
                  <a:schemeClr val="bg1"/>
                </a:solidFill>
                <a:latin typeface="Comic Sans MS" panose="030F0702030302020204" pitchFamily="66" charset="0"/>
              </a:rPr>
              <a:t>Branch Manager</a:t>
            </a:r>
          </a:p>
          <a:p>
            <a:r>
              <a:rPr lang="en-US" sz="2000" dirty="0">
                <a:solidFill>
                  <a:schemeClr val="bg1"/>
                </a:solidFill>
                <a:latin typeface="Comic Sans MS" panose="030F0702030302020204" pitchFamily="66" charset="0"/>
              </a:rPr>
              <a:t>Butte County Library</a:t>
            </a:r>
          </a:p>
          <a:p>
            <a:endParaRPr lang="en-US" sz="3600" dirty="0">
              <a:solidFill>
                <a:schemeClr val="bg1"/>
              </a:solidFill>
              <a:latin typeface="Comic Sans MS" panose="030F0702030302020204" pitchFamily="66" charset="0"/>
            </a:endParaRPr>
          </a:p>
          <a:p>
            <a:r>
              <a:rPr lang="en-US" sz="3200" dirty="0">
                <a:solidFill>
                  <a:schemeClr val="bg1"/>
                </a:solidFill>
                <a:latin typeface="Comic Sans MS" panose="030F0702030302020204" pitchFamily="66" charset="0"/>
              </a:rPr>
              <a:t>Suzanne Flint</a:t>
            </a:r>
          </a:p>
          <a:p>
            <a:r>
              <a:rPr lang="en-US" sz="2000" dirty="0">
                <a:solidFill>
                  <a:schemeClr val="bg1"/>
                </a:solidFill>
                <a:latin typeface="Comic Sans MS" panose="030F0702030302020204" pitchFamily="66" charset="0"/>
              </a:rPr>
              <a:t>Library Programs Consultant</a:t>
            </a:r>
          </a:p>
          <a:p>
            <a:r>
              <a:rPr lang="en-US" sz="2000" dirty="0">
                <a:solidFill>
                  <a:schemeClr val="bg1"/>
                </a:solidFill>
                <a:latin typeface="Comic Sans MS" panose="030F0702030302020204" pitchFamily="66" charset="0"/>
              </a:rPr>
              <a:t>CA State Library</a:t>
            </a:r>
          </a:p>
          <a:p>
            <a:endParaRPr lang="en-US" sz="32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934" y="4648200"/>
            <a:ext cx="1083780" cy="1631690"/>
          </a:xfrm>
          <a:prstGeom prst="rect">
            <a:avLst/>
          </a:prstGeom>
        </p:spPr>
      </p:pic>
      <p:pic>
        <p:nvPicPr>
          <p:cNvPr id="1026" name="Picture 2" descr="C:\Users\suzanne.flint\Desktop\SusieSerrano 20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82" r="12020"/>
          <a:stretch/>
        </p:blipFill>
        <p:spPr bwMode="auto">
          <a:xfrm>
            <a:off x="1406562" y="2895600"/>
            <a:ext cx="1154152" cy="1609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uzanne.flint\Desktop\MWH photo.jpg"/>
          <p:cNvPicPr>
            <a:picLocks noChangeAspect="1" noChangeArrowheads="1"/>
          </p:cNvPicPr>
          <p:nvPr/>
        </p:nvPicPr>
        <p:blipFill rotWithShape="1">
          <a:blip r:embed="rId5">
            <a:extLst>
              <a:ext uri="{28A0092B-C50C-407E-A947-70E740481C1C}">
                <a14:useLocalDpi xmlns:a14="http://schemas.microsoft.com/office/drawing/2010/main" val="0"/>
              </a:ext>
            </a:extLst>
          </a:blip>
          <a:srcRect l="24990" t="4787" r="17262" b="35490"/>
          <a:stretch/>
        </p:blipFill>
        <p:spPr bwMode="auto">
          <a:xfrm>
            <a:off x="1398916" y="1226641"/>
            <a:ext cx="1161798" cy="155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80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000000"/>
              </a:solidFill>
              <a:latin typeface="Comic Sans MS"/>
              <a:cs typeface="Comic Sans MS"/>
            </a:endParaRPr>
          </a:p>
        </p:txBody>
      </p:sp>
      <p:sp>
        <p:nvSpPr>
          <p:cNvPr id="4" name="TextBox 3"/>
          <p:cNvSpPr txBox="1"/>
          <p:nvPr/>
        </p:nvSpPr>
        <p:spPr>
          <a:xfrm>
            <a:off x="914400" y="685801"/>
            <a:ext cx="7162800" cy="769441"/>
          </a:xfrm>
          <a:prstGeom prst="rect">
            <a:avLst/>
          </a:prstGeom>
          <a:noFill/>
        </p:spPr>
        <p:txBody>
          <a:bodyPr wrap="square" rtlCol="0">
            <a:spAutoFit/>
          </a:bodyPr>
          <a:lstStyle/>
          <a:p>
            <a:pPr algn="ctr"/>
            <a:r>
              <a:rPr lang="en-US" sz="4400" dirty="0">
                <a:solidFill>
                  <a:schemeClr val="bg1"/>
                </a:solidFill>
                <a:latin typeface="Comic Sans MS" panose="030F0702030302020204" pitchFamily="66" charset="0"/>
              </a:rPr>
              <a:t>AGENDA</a:t>
            </a:r>
            <a:r>
              <a:rPr lang="en-US" sz="3200" dirty="0">
                <a:solidFill>
                  <a:schemeClr val="bg1"/>
                </a:solidFill>
                <a:latin typeface="Comic Sans MS" panose="030F0702030302020204" pitchFamily="66" charset="0"/>
              </a:rPr>
              <a:t> </a:t>
            </a:r>
          </a:p>
        </p:txBody>
      </p:sp>
      <p:cxnSp>
        <p:nvCxnSpPr>
          <p:cNvPr id="5" name="Straight Connector 4"/>
          <p:cNvCxnSpPr/>
          <p:nvPr/>
        </p:nvCxnSpPr>
        <p:spPr>
          <a:xfrm>
            <a:off x="914400" y="1371600"/>
            <a:ext cx="7390595"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14400" y="1523998"/>
            <a:ext cx="76962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Comic Sans MS" panose="030F0702030302020204" pitchFamily="66" charset="0"/>
              </a:rPr>
              <a:t>What is Touchpoints?</a:t>
            </a:r>
          </a:p>
          <a:p>
            <a:endParaRPr lang="en-US" sz="3200" dirty="0">
              <a:solidFill>
                <a:schemeClr val="bg1"/>
              </a:solidFill>
              <a:latin typeface="Comic Sans MS" panose="030F0702030302020204" pitchFamily="66" charset="0"/>
            </a:endParaRPr>
          </a:p>
          <a:p>
            <a:pPr marL="457200" indent="-457200">
              <a:buFont typeface="Arial" panose="020B0604020202020204" pitchFamily="34" charset="0"/>
              <a:buChar char="•"/>
            </a:pPr>
            <a:r>
              <a:rPr lang="en-US" sz="3200" dirty="0">
                <a:solidFill>
                  <a:schemeClr val="bg1"/>
                </a:solidFill>
                <a:latin typeface="Comic Sans MS" panose="030F0702030302020204" pitchFamily="66" charset="0"/>
              </a:rPr>
              <a:t>What does Touchpoints mean for libraries?</a:t>
            </a:r>
          </a:p>
          <a:p>
            <a:endParaRPr lang="en-US" sz="3200" dirty="0">
              <a:solidFill>
                <a:schemeClr val="bg1"/>
              </a:solidFill>
              <a:latin typeface="Comic Sans MS" panose="030F0702030302020204" pitchFamily="66" charset="0"/>
            </a:endParaRPr>
          </a:p>
          <a:p>
            <a:pPr marL="457200" indent="-457200">
              <a:buFont typeface="Arial" panose="020B0604020202020204" pitchFamily="34" charset="0"/>
              <a:buChar char="•"/>
            </a:pPr>
            <a:r>
              <a:rPr lang="en-US" sz="3200" dirty="0">
                <a:solidFill>
                  <a:schemeClr val="bg1"/>
                </a:solidFill>
                <a:latin typeface="Comic Sans MS" panose="030F0702030302020204" pitchFamily="66" charset="0"/>
              </a:rPr>
              <a:t>How to apply for a Touchpoints training in 2016/17</a:t>
            </a:r>
          </a:p>
          <a:p>
            <a:pPr marL="457200" indent="-457200">
              <a:buFont typeface="Arial" panose="020B0604020202020204" pitchFamily="34" charset="0"/>
              <a:buChar char="•"/>
            </a:pPr>
            <a:endParaRPr lang="en-US" sz="3200" dirty="0">
              <a:solidFill>
                <a:schemeClr val="bg1"/>
              </a:solidFill>
              <a:latin typeface="Comic Sans MS" panose="030F0702030302020204" pitchFamily="66" charset="0"/>
            </a:endParaRPr>
          </a:p>
          <a:p>
            <a:pPr marL="457200" indent="-457200">
              <a:buFont typeface="Arial" panose="020B0604020202020204" pitchFamily="34" charset="0"/>
              <a:buChar char="•"/>
            </a:pPr>
            <a:r>
              <a:rPr lang="en-US" sz="3200" dirty="0">
                <a:solidFill>
                  <a:schemeClr val="bg1"/>
                </a:solidFill>
                <a:latin typeface="Comic Sans MS" panose="030F0702030302020204" pitchFamily="66" charset="0"/>
              </a:rPr>
              <a:t>Questions &amp; Answers </a:t>
            </a:r>
          </a:p>
        </p:txBody>
      </p:sp>
    </p:spTree>
    <p:extLst>
      <p:ext uri="{BB962C8B-B14F-4D97-AF65-F5344CB8AC3E}">
        <p14:creationId xmlns:p14="http://schemas.microsoft.com/office/powerpoint/2010/main" val="255874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5831" y="228600"/>
            <a:ext cx="8638444" cy="6324600"/>
          </a:xfrm>
          <a:prstGeom prst="roundRect">
            <a:avLst>
              <a:gd name="adj" fmla="val 792"/>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379"/>
          <a:stretch/>
        </p:blipFill>
        <p:spPr>
          <a:xfrm>
            <a:off x="414046" y="379584"/>
            <a:ext cx="8320052" cy="6022633"/>
          </a:xfrm>
          <a:prstGeom prst="rect">
            <a:avLst/>
          </a:prstGeom>
        </p:spPr>
      </p:pic>
      <p:sp>
        <p:nvSpPr>
          <p:cNvPr id="4" name="Rounded Rectangle 3"/>
          <p:cNvSpPr/>
          <p:nvPr/>
        </p:nvSpPr>
        <p:spPr>
          <a:xfrm>
            <a:off x="265831" y="228601"/>
            <a:ext cx="8638444" cy="6314090"/>
          </a:xfrm>
          <a:prstGeom prst="roundRect">
            <a:avLst>
              <a:gd name="adj" fmla="val 2382"/>
            </a:avLst>
          </a:prstGeom>
          <a:solidFill>
            <a:schemeClr val="tx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5" name="TextBox 4"/>
          <p:cNvSpPr txBox="1"/>
          <p:nvPr/>
        </p:nvSpPr>
        <p:spPr>
          <a:xfrm>
            <a:off x="611672" y="513189"/>
            <a:ext cx="7924800" cy="5755422"/>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Which statement best describes your library?</a:t>
            </a:r>
          </a:p>
          <a:p>
            <a:endParaRPr lang="en-US" sz="1600" dirty="0">
              <a:solidFill>
                <a:schemeClr val="bg1"/>
              </a:solidFill>
              <a:latin typeface="Comic Sans MS" panose="030F0702030302020204" pitchFamily="66" charset="0"/>
            </a:endParaRPr>
          </a:p>
          <a:p>
            <a:pPr marL="514350" indent="-514350">
              <a:buFont typeface="+mj-lt"/>
              <a:buAutoNum type="alphaLcPeriod"/>
            </a:pPr>
            <a:r>
              <a:rPr lang="en-US" sz="2600" dirty="0">
                <a:solidFill>
                  <a:schemeClr val="bg1"/>
                </a:solidFill>
                <a:latin typeface="Comic Sans MS" panose="030F0702030302020204" pitchFamily="66" charset="0"/>
              </a:rPr>
              <a:t>All families feel supported by our library, and staff are well prepared for any positive or negative interactions we may have with families.</a:t>
            </a:r>
          </a:p>
          <a:p>
            <a:pPr marL="514350" indent="-514350">
              <a:buFont typeface="+mj-lt"/>
              <a:buAutoNum type="alphaLcPeriod"/>
            </a:pPr>
            <a:endParaRPr lang="en-US" sz="2600" dirty="0">
              <a:solidFill>
                <a:schemeClr val="bg1"/>
              </a:solidFill>
              <a:latin typeface="Comic Sans MS" panose="030F0702030302020204" pitchFamily="66" charset="0"/>
            </a:endParaRPr>
          </a:p>
          <a:p>
            <a:pPr marL="514350" indent="-514350">
              <a:buFont typeface="+mj-lt"/>
              <a:buAutoNum type="alphaLcPeriod"/>
            </a:pPr>
            <a:r>
              <a:rPr lang="en-US" sz="2600" dirty="0">
                <a:solidFill>
                  <a:schemeClr val="bg1"/>
                </a:solidFill>
                <a:latin typeface="Comic Sans MS" panose="030F0702030302020204" pitchFamily="66" charset="0"/>
              </a:rPr>
              <a:t>Families seem happy to use our library, but sometimes we wonder if we could be supporting them (and ourselves) better. </a:t>
            </a:r>
          </a:p>
          <a:p>
            <a:pPr marL="514350" indent="-514350">
              <a:buFont typeface="+mj-lt"/>
              <a:buAutoNum type="alphaLcPeriod"/>
            </a:pPr>
            <a:endParaRPr lang="en-US" sz="2600" dirty="0">
              <a:solidFill>
                <a:schemeClr val="bg1"/>
              </a:solidFill>
              <a:latin typeface="Comic Sans MS" panose="030F0702030302020204" pitchFamily="66" charset="0"/>
            </a:endParaRPr>
          </a:p>
          <a:p>
            <a:pPr marL="514350" indent="-514350">
              <a:buFont typeface="+mj-lt"/>
              <a:buAutoNum type="alphaLcPeriod"/>
            </a:pPr>
            <a:r>
              <a:rPr lang="en-US" sz="2600" dirty="0">
                <a:solidFill>
                  <a:schemeClr val="bg1"/>
                </a:solidFill>
                <a:latin typeface="Comic Sans MS" panose="030F0702030302020204" pitchFamily="66" charset="0"/>
              </a:rPr>
              <a:t>Families aren't well supported by our library, and staff doesn’t feel equipped to interact effectively with them. </a:t>
            </a:r>
            <a:endParaRPr lang="en-US"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48935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5831" y="228600"/>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5" name="Straight Connector 4"/>
          <p:cNvCxnSpPr/>
          <p:nvPr/>
        </p:nvCxnSpPr>
        <p:spPr>
          <a:xfrm>
            <a:off x="685801" y="1371600"/>
            <a:ext cx="7619195"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65831" y="507410"/>
            <a:ext cx="8638444" cy="769441"/>
          </a:xfrm>
          <a:prstGeom prst="rect">
            <a:avLst/>
          </a:prstGeom>
          <a:noFill/>
        </p:spPr>
        <p:txBody>
          <a:bodyPr wrap="square" rtlCol="0">
            <a:spAutoFit/>
          </a:bodyPr>
          <a:lstStyle/>
          <a:p>
            <a:pPr algn="ctr"/>
            <a:r>
              <a:rPr lang="en-US" sz="4400" dirty="0">
                <a:solidFill>
                  <a:schemeClr val="bg1"/>
                </a:solidFill>
                <a:latin typeface="Comic Sans MS"/>
                <a:cs typeface="Comic Sans MS"/>
              </a:rPr>
              <a:t>The Touchpoints Approach</a:t>
            </a:r>
          </a:p>
        </p:txBody>
      </p:sp>
      <p:sp>
        <p:nvSpPr>
          <p:cNvPr id="2" name="TextBox 1"/>
          <p:cNvSpPr txBox="1"/>
          <p:nvPr/>
        </p:nvSpPr>
        <p:spPr>
          <a:xfrm>
            <a:off x="685801" y="1752600"/>
            <a:ext cx="4648200" cy="3323987"/>
          </a:xfrm>
          <a:prstGeom prst="rect">
            <a:avLst/>
          </a:prstGeom>
          <a:noFill/>
        </p:spPr>
        <p:txBody>
          <a:bodyPr wrap="square" rtlCol="0" anchor="t">
            <a:spAutoFit/>
          </a:bodyPr>
          <a:lstStyle/>
          <a:p>
            <a:r>
              <a:rPr lang="en-US" sz="3200" dirty="0">
                <a:solidFill>
                  <a:schemeClr val="bg1"/>
                </a:solidFill>
                <a:latin typeface="Comic Sans MS" panose="030F0702030302020204" pitchFamily="66" charset="0"/>
              </a:rPr>
              <a:t>Engages families by:</a:t>
            </a:r>
          </a:p>
          <a:p>
            <a:endParaRPr lang="en-US" dirty="0">
              <a:solidFill>
                <a:schemeClr val="bg1"/>
              </a:solidFill>
              <a:latin typeface="Comic Sans MS" panose="030F0702030302020204" pitchFamily="66" charset="0"/>
            </a:endParaRPr>
          </a:p>
          <a:p>
            <a:pPr marL="457200" indent="-457200">
              <a:buFont typeface="Arial" panose="020B0604020202020204" pitchFamily="34" charset="0"/>
              <a:buChar char="•"/>
            </a:pPr>
            <a:r>
              <a:rPr lang="en-US" sz="3200" dirty="0">
                <a:solidFill>
                  <a:schemeClr val="bg1"/>
                </a:solidFill>
                <a:latin typeface="Comic Sans MS" panose="030F0702030302020204" pitchFamily="66" charset="0"/>
              </a:rPr>
              <a:t>Understanding child development </a:t>
            </a:r>
          </a:p>
          <a:p>
            <a:r>
              <a:rPr lang="en-US" sz="3200" dirty="0">
                <a:solidFill>
                  <a:schemeClr val="bg1"/>
                </a:solidFill>
                <a:latin typeface="Comic Sans MS" panose="030F0702030302020204" pitchFamily="66" charset="0"/>
              </a:rPr>
              <a:t>    </a:t>
            </a:r>
          </a:p>
          <a:p>
            <a:pPr marL="457200" indent="-457200">
              <a:buFont typeface="Arial" panose="020B0604020202020204" pitchFamily="34" charset="0"/>
              <a:buChar char="•"/>
            </a:pPr>
            <a:r>
              <a:rPr lang="en-US" sz="3200" dirty="0">
                <a:solidFill>
                  <a:schemeClr val="bg1"/>
                </a:solidFill>
                <a:latin typeface="Comic Sans MS" panose="030F0702030302020204" pitchFamily="66" charset="0"/>
              </a:rPr>
              <a:t>Supporting relationships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678" r="16207"/>
          <a:stretch/>
        </p:blipFill>
        <p:spPr>
          <a:xfrm>
            <a:off x="5257800" y="1752600"/>
            <a:ext cx="3166643" cy="4228166"/>
          </a:xfrm>
          <a:prstGeom prst="rect">
            <a:avLst/>
          </a:prstGeom>
        </p:spPr>
      </p:pic>
    </p:spTree>
    <p:extLst>
      <p:ext uri="{BB962C8B-B14F-4D97-AF65-F5344CB8AC3E}">
        <p14:creationId xmlns:p14="http://schemas.microsoft.com/office/powerpoint/2010/main" val="218599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5831" y="229692"/>
            <a:ext cx="8638444"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5" name="Straight Connector 4"/>
          <p:cNvCxnSpPr/>
          <p:nvPr/>
        </p:nvCxnSpPr>
        <p:spPr>
          <a:xfrm>
            <a:off x="685801" y="1371600"/>
            <a:ext cx="7619195"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65831" y="507410"/>
            <a:ext cx="8638444" cy="769441"/>
          </a:xfrm>
          <a:prstGeom prst="rect">
            <a:avLst/>
          </a:prstGeom>
          <a:noFill/>
        </p:spPr>
        <p:txBody>
          <a:bodyPr wrap="square" rtlCol="0">
            <a:spAutoFit/>
          </a:bodyPr>
          <a:lstStyle/>
          <a:p>
            <a:pPr algn="ctr"/>
            <a:r>
              <a:rPr lang="en-US" sz="4400" dirty="0">
                <a:solidFill>
                  <a:schemeClr val="bg1"/>
                </a:solidFill>
                <a:latin typeface="Comic Sans MS"/>
                <a:cs typeface="Comic Sans MS"/>
              </a:rPr>
              <a:t>The Touchpoints Approach</a:t>
            </a:r>
          </a:p>
        </p:txBody>
      </p:sp>
      <p:sp>
        <p:nvSpPr>
          <p:cNvPr id="2" name="TextBox 1"/>
          <p:cNvSpPr txBox="1"/>
          <p:nvPr/>
        </p:nvSpPr>
        <p:spPr>
          <a:xfrm>
            <a:off x="595313" y="1449388"/>
            <a:ext cx="4891087" cy="5078314"/>
          </a:xfrm>
          <a:prstGeom prst="rect">
            <a:avLst/>
          </a:prstGeom>
          <a:noFill/>
        </p:spPr>
        <p:txBody>
          <a:bodyPr wrap="square" rtlCol="0" anchor="t">
            <a:spAutoFit/>
          </a:bodyPr>
          <a:lstStyle/>
          <a:p>
            <a:r>
              <a:rPr lang="en-US" sz="3200" dirty="0">
                <a:solidFill>
                  <a:schemeClr val="bg1"/>
                </a:solidFill>
                <a:latin typeface="Comic Sans MS" panose="030F0702030302020204" pitchFamily="66" charset="0"/>
              </a:rPr>
              <a:t>Supports staff by:</a:t>
            </a:r>
          </a:p>
          <a:p>
            <a:endParaRPr lang="en-US" sz="1400" dirty="0">
              <a:solidFill>
                <a:schemeClr val="bg1"/>
              </a:solidFill>
              <a:latin typeface="Comic Sans MS" panose="030F0702030302020204" pitchFamily="66" charset="0"/>
            </a:endParaRPr>
          </a:p>
          <a:p>
            <a:pPr marL="457200" indent="-457200">
              <a:buFont typeface="Arial"/>
              <a:buChar char="•"/>
            </a:pPr>
            <a:r>
              <a:rPr lang="en-US" sz="2800" dirty="0">
                <a:solidFill>
                  <a:schemeClr val="bg1"/>
                </a:solidFill>
                <a:latin typeface="Comic Sans MS" panose="030F0702030302020204" pitchFamily="66" charset="0"/>
              </a:rPr>
              <a:t>Increasing knowledge </a:t>
            </a:r>
            <a:r>
              <a:rPr lang="en-US" sz="2800" dirty="0" smtClean="0">
                <a:solidFill>
                  <a:schemeClr val="bg1"/>
                </a:solidFill>
                <a:latin typeface="Comic Sans MS" panose="030F0702030302020204" pitchFamily="66" charset="0"/>
              </a:rPr>
              <a:t>of </a:t>
            </a:r>
            <a:r>
              <a:rPr lang="en-US" sz="2800" dirty="0">
                <a:solidFill>
                  <a:schemeClr val="bg1"/>
                </a:solidFill>
                <a:latin typeface="Comic Sans MS" panose="030F0702030302020204" pitchFamily="66" charset="0"/>
              </a:rPr>
              <a:t>child </a:t>
            </a:r>
            <a:r>
              <a:rPr lang="en-US" sz="2800" dirty="0" smtClean="0">
                <a:solidFill>
                  <a:schemeClr val="bg1"/>
                </a:solidFill>
                <a:latin typeface="Comic Sans MS" panose="030F0702030302020204" pitchFamily="66" charset="0"/>
              </a:rPr>
              <a:t>development</a:t>
            </a:r>
          </a:p>
          <a:p>
            <a:pPr marL="457200" indent="-457200">
              <a:buFont typeface="Arial" panose="020B0604020202020204" pitchFamily="34" charset="0"/>
              <a:buChar char="•"/>
            </a:pPr>
            <a:endParaRPr lang="en-US" dirty="0">
              <a:solidFill>
                <a:schemeClr val="bg1"/>
              </a:solidFill>
              <a:latin typeface="Comic Sans MS" panose="030F0702030302020204" pitchFamily="66" charset="0"/>
            </a:endParaRPr>
          </a:p>
          <a:p>
            <a:pPr marL="457200" indent="-457200">
              <a:buFont typeface="Arial"/>
              <a:buChar char="•"/>
            </a:pPr>
            <a:r>
              <a:rPr lang="en-US" sz="2800" dirty="0" smtClean="0">
                <a:solidFill>
                  <a:schemeClr val="bg1"/>
                </a:solidFill>
                <a:latin typeface="Comic Sans MS" panose="030F0702030302020204" pitchFamily="66" charset="0"/>
              </a:rPr>
              <a:t>Expanding awareness of our own thoughts and actions</a:t>
            </a:r>
            <a:endParaRPr lang="en-US" sz="2800" dirty="0">
              <a:solidFill>
                <a:schemeClr val="bg1"/>
              </a:solidFill>
              <a:latin typeface="Comic Sans MS" panose="030F0702030302020204" pitchFamily="66" charset="0"/>
            </a:endParaRPr>
          </a:p>
          <a:p>
            <a:endParaRPr lang="en-US" dirty="0">
              <a:solidFill>
                <a:schemeClr val="bg1"/>
              </a:solidFill>
              <a:latin typeface="Comic Sans MS" panose="030F0702030302020204" pitchFamily="66" charset="0"/>
            </a:endParaRPr>
          </a:p>
          <a:p>
            <a:pPr marL="457200" indent="-457200">
              <a:buFont typeface="Arial"/>
              <a:buChar char="•"/>
            </a:pPr>
            <a:r>
              <a:rPr lang="en-US" sz="2800" dirty="0">
                <a:solidFill>
                  <a:schemeClr val="bg1"/>
                </a:solidFill>
                <a:latin typeface="Comic Sans MS" panose="030F0702030302020204" pitchFamily="66" charset="0"/>
              </a:rPr>
              <a:t>Providing </a:t>
            </a:r>
            <a:r>
              <a:rPr lang="en-US" sz="2800" dirty="0" smtClean="0">
                <a:solidFill>
                  <a:schemeClr val="bg1"/>
                </a:solidFill>
                <a:latin typeface="Comic Sans MS" panose="030F0702030302020204" pitchFamily="66" charset="0"/>
              </a:rPr>
              <a:t>specific tools </a:t>
            </a:r>
            <a:r>
              <a:rPr lang="en-US" sz="2800" dirty="0">
                <a:solidFill>
                  <a:schemeClr val="bg1"/>
                </a:solidFill>
                <a:latin typeface="Comic Sans MS" panose="030F0702030302020204" pitchFamily="66" charset="0"/>
              </a:rPr>
              <a:t>to help us make intentional choices  </a:t>
            </a:r>
          </a:p>
          <a:p>
            <a:pPr marL="457200" indent="-457200">
              <a:buFont typeface="Arial" panose="020B0604020202020204" pitchFamily="34" charset="0"/>
              <a:buChar char="•"/>
            </a:pPr>
            <a:endParaRPr lang="en-US" dirty="0">
              <a:solidFill>
                <a:schemeClr val="bg1"/>
              </a:solidFill>
              <a:latin typeface="Comic Sans MS" panose="030F0702030302020204" pitchFamily="66" charset="0"/>
            </a:endParaRPr>
          </a:p>
        </p:txBody>
      </p:sp>
      <p:pic>
        <p:nvPicPr>
          <p:cNvPr id="1026" name="Picture 2" descr="C:\Users\suzanne.flint\Desktop\folsom2-127-6x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63" t="15509" r="32538" b="10320"/>
          <a:stretch/>
        </p:blipFill>
        <p:spPr bwMode="auto">
          <a:xfrm>
            <a:off x="5715000" y="1828800"/>
            <a:ext cx="3030716" cy="272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00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5831" y="226426"/>
            <a:ext cx="8638444" cy="6402974"/>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4" name="Straight Connector 3"/>
          <p:cNvCxnSpPr/>
          <p:nvPr/>
        </p:nvCxnSpPr>
        <p:spPr>
          <a:xfrm>
            <a:off x="1229915"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65831" y="507410"/>
            <a:ext cx="8638444" cy="769441"/>
          </a:xfrm>
          <a:prstGeom prst="rect">
            <a:avLst/>
          </a:prstGeom>
          <a:noFill/>
        </p:spPr>
        <p:txBody>
          <a:bodyPr wrap="square" rtlCol="0">
            <a:spAutoFit/>
          </a:bodyPr>
          <a:lstStyle/>
          <a:p>
            <a:pPr algn="ctr"/>
            <a:r>
              <a:rPr lang="en-US" sz="4400" dirty="0">
                <a:solidFill>
                  <a:schemeClr val="bg1"/>
                </a:solidFill>
                <a:latin typeface="Comic Sans MS"/>
                <a:cs typeface="Comic Sans MS"/>
              </a:rPr>
              <a:t>Child Development</a:t>
            </a:r>
          </a:p>
        </p:txBody>
      </p:sp>
      <p:sp>
        <p:nvSpPr>
          <p:cNvPr id="6" name="TextBox 5"/>
          <p:cNvSpPr txBox="1"/>
          <p:nvPr/>
        </p:nvSpPr>
        <p:spPr>
          <a:xfrm>
            <a:off x="678901" y="5281318"/>
            <a:ext cx="3710095" cy="461665"/>
          </a:xfrm>
          <a:prstGeom prst="rect">
            <a:avLst/>
          </a:prstGeom>
          <a:noFill/>
        </p:spPr>
        <p:txBody>
          <a:bodyPr wrap="square" rtlCol="0">
            <a:spAutoFit/>
          </a:bodyPr>
          <a:lstStyle/>
          <a:p>
            <a:pPr algn="ctr"/>
            <a:r>
              <a:rPr lang="en-US" sz="2400" dirty="0">
                <a:solidFill>
                  <a:srgbClr val="FFFFFF"/>
                </a:solidFill>
                <a:latin typeface="Comic Sans MS"/>
                <a:cs typeface="Comic Sans MS"/>
              </a:rPr>
              <a:t>Fictional path</a:t>
            </a:r>
          </a:p>
        </p:txBody>
      </p:sp>
      <p:sp>
        <p:nvSpPr>
          <p:cNvPr id="7" name="TextBox 6"/>
          <p:cNvSpPr txBox="1"/>
          <p:nvPr/>
        </p:nvSpPr>
        <p:spPr>
          <a:xfrm>
            <a:off x="4772469" y="5282695"/>
            <a:ext cx="3710095" cy="461665"/>
          </a:xfrm>
          <a:prstGeom prst="rect">
            <a:avLst/>
          </a:prstGeom>
          <a:noFill/>
        </p:spPr>
        <p:txBody>
          <a:bodyPr wrap="square" rtlCol="0">
            <a:spAutoFit/>
          </a:bodyPr>
          <a:lstStyle/>
          <a:p>
            <a:pPr algn="ctr"/>
            <a:r>
              <a:rPr lang="en-US" sz="2400" dirty="0">
                <a:solidFill>
                  <a:srgbClr val="FFFFFF"/>
                </a:solidFill>
                <a:latin typeface="Comic Sans MS"/>
                <a:cs typeface="Comic Sans MS"/>
              </a:rPr>
              <a:t>Actual path</a:t>
            </a:r>
          </a:p>
        </p:txBody>
      </p:sp>
      <p:pic>
        <p:nvPicPr>
          <p:cNvPr id="8" name="Picture 7"/>
          <p:cNvPicPr>
            <a:picLocks noChangeAspect="1"/>
          </p:cNvPicPr>
          <p:nvPr/>
        </p:nvPicPr>
        <p:blipFill>
          <a:blip r:embed="rId3"/>
          <a:stretch>
            <a:fillRect/>
          </a:stretch>
        </p:blipFill>
        <p:spPr>
          <a:xfrm>
            <a:off x="788658" y="1689613"/>
            <a:ext cx="3600337" cy="3442057"/>
          </a:xfrm>
          <a:prstGeom prst="rect">
            <a:avLst/>
          </a:prstGeom>
        </p:spPr>
      </p:pic>
      <p:pic>
        <p:nvPicPr>
          <p:cNvPr id="9" name="Picture 8"/>
          <p:cNvPicPr>
            <a:picLocks noChangeAspect="1"/>
          </p:cNvPicPr>
          <p:nvPr/>
        </p:nvPicPr>
        <p:blipFill>
          <a:blip r:embed="rId3"/>
          <a:stretch>
            <a:fillRect/>
          </a:stretch>
        </p:blipFill>
        <p:spPr>
          <a:xfrm>
            <a:off x="4772469" y="1689612"/>
            <a:ext cx="3600337" cy="3442057"/>
          </a:xfrm>
          <a:prstGeom prst="rect">
            <a:avLst/>
          </a:prstGeom>
        </p:spPr>
      </p:pic>
      <p:cxnSp>
        <p:nvCxnSpPr>
          <p:cNvPr id="10" name="Straight Arrow Connector 9"/>
          <p:cNvCxnSpPr/>
          <p:nvPr/>
        </p:nvCxnSpPr>
        <p:spPr>
          <a:xfrm flipV="1">
            <a:off x="1139477" y="2210690"/>
            <a:ext cx="2599431" cy="2620476"/>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3" idx="13"/>
          </p:cNvCxnSpPr>
          <p:nvPr/>
        </p:nvCxnSpPr>
        <p:spPr>
          <a:xfrm flipV="1">
            <a:off x="7525292" y="1864545"/>
            <a:ext cx="620459" cy="59542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056427" y="2044507"/>
            <a:ext cx="3089324" cy="2816084"/>
          </a:xfrm>
          <a:custGeom>
            <a:avLst/>
            <a:gdLst>
              <a:gd name="connsiteX0" fmla="*/ 0 w 3089324"/>
              <a:gd name="connsiteY0" fmla="*/ 2801364 h 2816084"/>
              <a:gd name="connsiteX1" fmla="*/ 700303 w 3089324"/>
              <a:gd name="connsiteY1" fmla="*/ 2255336 h 2816084"/>
              <a:gd name="connsiteX2" fmla="*/ 332347 w 3089324"/>
              <a:gd name="connsiteY2" fmla="*/ 1495644 h 2816084"/>
              <a:gd name="connsiteX3" fmla="*/ 1685475 w 3089324"/>
              <a:gd name="connsiteY3" fmla="*/ 1175149 h 2816084"/>
              <a:gd name="connsiteX4" fmla="*/ 2528213 w 3089324"/>
              <a:gd name="connsiteY4" fmla="*/ 2362167 h 2816084"/>
              <a:gd name="connsiteX5" fmla="*/ 1400606 w 3089324"/>
              <a:gd name="connsiteY5" fmla="*/ 2765754 h 2816084"/>
              <a:gd name="connsiteX6" fmla="*/ 997041 w 3089324"/>
              <a:gd name="connsiteY6" fmla="*/ 1317591 h 2816084"/>
              <a:gd name="connsiteX7" fmla="*/ 1566780 w 3089324"/>
              <a:gd name="connsiteY7" fmla="*/ 498548 h 2816084"/>
              <a:gd name="connsiteX8" fmla="*/ 3050473 w 3089324"/>
              <a:gd name="connsiteY8" fmla="*/ 1305721 h 2816084"/>
              <a:gd name="connsiteX9" fmla="*/ 2563821 w 3089324"/>
              <a:gd name="connsiteY9" fmla="*/ 2112893 h 2816084"/>
              <a:gd name="connsiteX10" fmla="*/ 1566780 w 3089324"/>
              <a:gd name="connsiteY10" fmla="*/ 1946711 h 2816084"/>
              <a:gd name="connsiteX11" fmla="*/ 415434 w 3089324"/>
              <a:gd name="connsiteY11" fmla="*/ 759692 h 2816084"/>
              <a:gd name="connsiteX12" fmla="*/ 724042 w 3089324"/>
              <a:gd name="connsiteY12" fmla="*/ 225534 h 2816084"/>
              <a:gd name="connsiteX13" fmla="*/ 2468865 w 3089324"/>
              <a:gd name="connsiteY13" fmla="*/ 415457 h 2816084"/>
              <a:gd name="connsiteX14" fmla="*/ 2136518 w 3089324"/>
              <a:gd name="connsiteY14" fmla="*/ 2457129 h 2816084"/>
              <a:gd name="connsiteX15" fmla="*/ 1068259 w 3089324"/>
              <a:gd name="connsiteY15" fmla="*/ 2397778 h 2816084"/>
              <a:gd name="connsiteX16" fmla="*/ 2124648 w 3089324"/>
              <a:gd name="connsiteY16" fmla="*/ 866524 h 2816084"/>
              <a:gd name="connsiteX17" fmla="*/ 2884299 w 3089324"/>
              <a:gd name="connsiteY17" fmla="*/ 0 h 2816084"/>
              <a:gd name="connsiteX18" fmla="*/ 2884299 w 3089324"/>
              <a:gd name="connsiteY18" fmla="*/ 0 h 281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324" h="2816084">
                <a:moveTo>
                  <a:pt x="0" y="2801364"/>
                </a:moveTo>
                <a:cubicBezTo>
                  <a:pt x="322456" y="2637160"/>
                  <a:pt x="644912" y="2472956"/>
                  <a:pt x="700303" y="2255336"/>
                </a:cubicBezTo>
                <a:cubicBezTo>
                  <a:pt x="755694" y="2037716"/>
                  <a:pt x="168152" y="1675675"/>
                  <a:pt x="332347" y="1495644"/>
                </a:cubicBezTo>
                <a:cubicBezTo>
                  <a:pt x="496542" y="1315613"/>
                  <a:pt x="1319497" y="1030729"/>
                  <a:pt x="1685475" y="1175149"/>
                </a:cubicBezTo>
                <a:cubicBezTo>
                  <a:pt x="2051453" y="1319569"/>
                  <a:pt x="2575691" y="2097066"/>
                  <a:pt x="2528213" y="2362167"/>
                </a:cubicBezTo>
                <a:cubicBezTo>
                  <a:pt x="2480735" y="2627268"/>
                  <a:pt x="1655801" y="2939850"/>
                  <a:pt x="1400606" y="2765754"/>
                </a:cubicBezTo>
                <a:cubicBezTo>
                  <a:pt x="1145411" y="2591658"/>
                  <a:pt x="969345" y="1695459"/>
                  <a:pt x="997041" y="1317591"/>
                </a:cubicBezTo>
                <a:cubicBezTo>
                  <a:pt x="1024737" y="939723"/>
                  <a:pt x="1224541" y="500526"/>
                  <a:pt x="1566780" y="498548"/>
                </a:cubicBezTo>
                <a:cubicBezTo>
                  <a:pt x="1909019" y="496570"/>
                  <a:pt x="2884300" y="1036664"/>
                  <a:pt x="3050473" y="1305721"/>
                </a:cubicBezTo>
                <a:cubicBezTo>
                  <a:pt x="3216646" y="1574778"/>
                  <a:pt x="2811103" y="2006061"/>
                  <a:pt x="2563821" y="2112893"/>
                </a:cubicBezTo>
                <a:cubicBezTo>
                  <a:pt x="2316539" y="2219725"/>
                  <a:pt x="1924844" y="2172244"/>
                  <a:pt x="1566780" y="1946711"/>
                </a:cubicBezTo>
                <a:cubicBezTo>
                  <a:pt x="1208716" y="1721178"/>
                  <a:pt x="555890" y="1046555"/>
                  <a:pt x="415434" y="759692"/>
                </a:cubicBezTo>
                <a:cubicBezTo>
                  <a:pt x="274978" y="472829"/>
                  <a:pt x="381804" y="282906"/>
                  <a:pt x="724042" y="225534"/>
                </a:cubicBezTo>
                <a:cubicBezTo>
                  <a:pt x="1066281" y="168161"/>
                  <a:pt x="2233452" y="43525"/>
                  <a:pt x="2468865" y="415457"/>
                </a:cubicBezTo>
                <a:cubicBezTo>
                  <a:pt x="2704278" y="787389"/>
                  <a:pt x="2369952" y="2126742"/>
                  <a:pt x="2136518" y="2457129"/>
                </a:cubicBezTo>
                <a:cubicBezTo>
                  <a:pt x="1903084" y="2787516"/>
                  <a:pt x="1070237" y="2662879"/>
                  <a:pt x="1068259" y="2397778"/>
                </a:cubicBezTo>
                <a:cubicBezTo>
                  <a:pt x="1066281" y="2132677"/>
                  <a:pt x="1821975" y="1266154"/>
                  <a:pt x="2124648" y="866524"/>
                </a:cubicBezTo>
                <a:cubicBezTo>
                  <a:pt x="2427321" y="466894"/>
                  <a:pt x="2884299" y="0"/>
                  <a:pt x="2884299" y="0"/>
                </a:cubicBezTo>
                <a:lnTo>
                  <a:pt x="2884299" y="0"/>
                </a:lnTo>
              </a:path>
            </a:pathLst>
          </a:custGeom>
          <a:ln w="762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7788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5831" y="228600"/>
            <a:ext cx="8638444" cy="6324600"/>
          </a:xfrm>
          <a:prstGeom prst="roundRect">
            <a:avLst>
              <a:gd name="adj" fmla="val 792"/>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7" name="Picture 2" descr="C:\Users\suzanne.flint\Desktop\ELF801-226-6x9-copyright-terry-lor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457200"/>
            <a:ext cx="8169275" cy="5867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14400" y="685801"/>
            <a:ext cx="7162800" cy="1323439"/>
          </a:xfrm>
          <a:prstGeom prst="rect">
            <a:avLst/>
          </a:prstGeom>
          <a:noFill/>
        </p:spPr>
        <p:txBody>
          <a:bodyPr wrap="square" rtlCol="0">
            <a:spAutoFit/>
          </a:bodyPr>
          <a:lstStyle/>
          <a:p>
            <a:r>
              <a:rPr lang="en-US" sz="4000" dirty="0">
                <a:solidFill>
                  <a:schemeClr val="bg1"/>
                </a:solidFill>
                <a:latin typeface="Comic Sans MS" panose="030F0702030302020204" pitchFamily="66" charset="0"/>
              </a:rPr>
              <a:t>We’re born to develop within caring relationships…</a:t>
            </a:r>
          </a:p>
        </p:txBody>
      </p:sp>
    </p:spTree>
    <p:extLst>
      <p:ext uri="{BB962C8B-B14F-4D97-AF65-F5344CB8AC3E}">
        <p14:creationId xmlns:p14="http://schemas.microsoft.com/office/powerpoint/2010/main" val="97639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304800"/>
            <a:ext cx="8610600" cy="6324600"/>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12995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2142530"/>
            <a:ext cx="4495800" cy="2492990"/>
          </a:xfrm>
          <a:prstGeom prst="rect">
            <a:avLst/>
          </a:prstGeom>
          <a:noFill/>
        </p:spPr>
        <p:txBody>
          <a:bodyPr wrap="square" rtlCol="0">
            <a:spAutoFit/>
          </a:bodyPr>
          <a:lstStyle/>
          <a:p>
            <a:r>
              <a:rPr lang="en-US" sz="3200" dirty="0">
                <a:solidFill>
                  <a:schemeClr val="bg1"/>
                </a:solidFill>
                <a:latin typeface="Comic Sans MS" panose="030F0702030302020204" pitchFamily="66" charset="0"/>
              </a:rPr>
              <a:t>Assumptions: </a:t>
            </a:r>
          </a:p>
          <a:p>
            <a:r>
              <a:rPr lang="en-US" sz="2800" dirty="0">
                <a:solidFill>
                  <a:schemeClr val="bg1"/>
                </a:solidFill>
                <a:latin typeface="Comic Sans MS" panose="030F0702030302020204" pitchFamily="66" charset="0"/>
              </a:rPr>
              <a:t>strength-based attitudes</a:t>
            </a:r>
          </a:p>
          <a:p>
            <a:endParaRPr lang="en-US" sz="3200" dirty="0">
              <a:solidFill>
                <a:schemeClr val="bg1"/>
              </a:solidFill>
              <a:latin typeface="Comic Sans MS" panose="030F0702030302020204" pitchFamily="66" charset="0"/>
            </a:endParaRPr>
          </a:p>
          <a:p>
            <a:r>
              <a:rPr lang="en-US" sz="3200" dirty="0">
                <a:solidFill>
                  <a:schemeClr val="bg1"/>
                </a:solidFill>
                <a:latin typeface="Comic Sans MS" panose="030F0702030302020204" pitchFamily="66" charset="0"/>
              </a:rPr>
              <a:t>Guiding Principles: </a:t>
            </a:r>
            <a:r>
              <a:rPr lang="en-US" sz="2800" dirty="0">
                <a:solidFill>
                  <a:schemeClr val="bg1"/>
                </a:solidFill>
                <a:latin typeface="Comic Sans MS" panose="030F0702030302020204" pitchFamily="66" charset="0"/>
              </a:rPr>
              <a:t>relational strategies </a:t>
            </a:r>
          </a:p>
        </p:txBody>
      </p:sp>
      <p:sp>
        <p:nvSpPr>
          <p:cNvPr id="5" name="TextBox 4"/>
          <p:cNvSpPr txBox="1"/>
          <p:nvPr/>
        </p:nvSpPr>
        <p:spPr>
          <a:xfrm>
            <a:off x="228601" y="533401"/>
            <a:ext cx="8638444" cy="769441"/>
          </a:xfrm>
          <a:prstGeom prst="rect">
            <a:avLst/>
          </a:prstGeom>
          <a:noFill/>
        </p:spPr>
        <p:txBody>
          <a:bodyPr wrap="square" rtlCol="0">
            <a:spAutoFit/>
          </a:bodyPr>
          <a:lstStyle/>
          <a:p>
            <a:pPr algn="ctr"/>
            <a:r>
              <a:rPr lang="en-US" sz="4400" dirty="0">
                <a:solidFill>
                  <a:schemeClr val="bg1"/>
                </a:solidFill>
                <a:latin typeface="Comic Sans MS"/>
                <a:cs typeface="Comic Sans MS"/>
              </a:rPr>
              <a:t>Touchpoints Tools</a:t>
            </a:r>
          </a:p>
        </p:txBody>
      </p:sp>
      <p:cxnSp>
        <p:nvCxnSpPr>
          <p:cNvPr id="6" name="Straight Connector 5"/>
          <p:cNvCxnSpPr/>
          <p:nvPr/>
        </p:nvCxnSpPr>
        <p:spPr>
          <a:xfrm>
            <a:off x="1219201" y="1295400"/>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1234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2934</TotalTime>
  <Words>876</Words>
  <Application>Microsoft Macintosh PowerPoint</Application>
  <PresentationFormat>On-screen Show (4:3)</PresentationFormat>
  <Paragraphs>140</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California State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Flint, Suzanne@CSL</dc:creator>
  <cp:lastModifiedBy>Jennifer Jacobs</cp:lastModifiedBy>
  <cp:revision>179</cp:revision>
  <dcterms:created xsi:type="dcterms:W3CDTF">2016-05-08T18:52:53Z</dcterms:created>
  <dcterms:modified xsi:type="dcterms:W3CDTF">2016-07-06T23:58:58Z</dcterms:modified>
</cp:coreProperties>
</file>