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jpg" ContentType="image/jpeg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72" r:id="rId1"/>
  </p:sldMasterIdLst>
  <p:notesMasterIdLst>
    <p:notesMasterId r:id="rId25"/>
  </p:notesMasterIdLst>
  <p:sldIdLst>
    <p:sldId id="285" r:id="rId2"/>
    <p:sldId id="260" r:id="rId3"/>
    <p:sldId id="263" r:id="rId4"/>
    <p:sldId id="265" r:id="rId5"/>
    <p:sldId id="264" r:id="rId6"/>
    <p:sldId id="258" r:id="rId7"/>
    <p:sldId id="266" r:id="rId8"/>
    <p:sldId id="267" r:id="rId9"/>
    <p:sldId id="270" r:id="rId10"/>
    <p:sldId id="268" r:id="rId11"/>
    <p:sldId id="269" r:id="rId12"/>
    <p:sldId id="273" r:id="rId13"/>
    <p:sldId id="274" r:id="rId14"/>
    <p:sldId id="275" r:id="rId15"/>
    <p:sldId id="276" r:id="rId16"/>
    <p:sldId id="277" r:id="rId17"/>
    <p:sldId id="280" r:id="rId18"/>
    <p:sldId id="278" r:id="rId19"/>
    <p:sldId id="279" r:id="rId20"/>
    <p:sldId id="281" r:id="rId21"/>
    <p:sldId id="282" r:id="rId22"/>
    <p:sldId id="283" r:id="rId23"/>
    <p:sldId id="284" r:id="rId24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8025" autoAdjust="0"/>
    <p:restoredTop sz="94660"/>
  </p:normalViewPr>
  <p:slideViewPr>
    <p:cSldViewPr snapToGrid="0">
      <p:cViewPr>
        <p:scale>
          <a:sx n="85" d="100"/>
          <a:sy n="85" d="100"/>
        </p:scale>
        <p:origin x="-80" y="-26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notesMaster" Target="notesMasters/notesMaster1.xml"/><Relationship Id="rId26" Type="http://schemas.openxmlformats.org/officeDocument/2006/relationships/printerSettings" Target="printerSettings/printerSettings1.bin"/><Relationship Id="rId27" Type="http://schemas.openxmlformats.org/officeDocument/2006/relationships/presProps" Target="presProps.xml"/><Relationship Id="rId28" Type="http://schemas.openxmlformats.org/officeDocument/2006/relationships/viewProps" Target="viewProps.xml"/><Relationship Id="rId29" Type="http://schemas.openxmlformats.org/officeDocument/2006/relationships/theme" Target="theme/theme1.xml"/><Relationship Id="rId30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EFEA2A7-9788-4958-9A07-8AA82029AC1F}" type="datetimeFigureOut">
              <a:rPr lang="en-US"/>
              <a:t>7/6/16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60DB339-62DA-417C-A5DE-46DACB5F7714}" type="slidenum">
              <a:rPr lang="en-US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645288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9.xml"/></Relationships>
</file>

<file path=ppt/notesSlides/_rels/notesSlide1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_rels/notesSlide2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1.xml"/></Relationships>
</file>

<file path=ppt/notesSlides/_rels/notesSlide2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2.xml"/></Relationships>
</file>

<file path=ppt/notesSlides/_rels/notesSlide2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3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8227810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819355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4148627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762465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7840162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630060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679218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482594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9503748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571858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535628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16218949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14635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22148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3578550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5554657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3174987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1787376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0178595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50406231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42895331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60DB339-62DA-417C-A5DE-46DACB5F7714}" type="slidenum">
              <a:rPr lang="en-US"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824584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800"/>
            </a:lvl4pPr>
            <a:lvl5pPr marL="1828800" indent="0" algn="ctr">
              <a:buNone/>
              <a:defRPr sz="1800"/>
            </a:lvl5pPr>
            <a:lvl6pPr marL="2286000" indent="0" algn="ctr">
              <a:buNone/>
              <a:defRPr sz="1800"/>
            </a:lvl6pPr>
            <a:lvl7pPr marL="2743200" indent="0" algn="ctr">
              <a:buNone/>
              <a:defRPr sz="1800"/>
            </a:lvl7pPr>
            <a:lvl8pPr marL="3200400" indent="0" algn="ctr">
              <a:buNone/>
              <a:defRPr sz="1800"/>
            </a:lvl8pPr>
            <a:lvl9pPr marL="3657600" indent="0" algn="ctr">
              <a:buNone/>
              <a:defRPr sz="18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algn="l">
              <a:defRPr/>
            </a:lvl1pPr>
          </a:lstStyle>
          <a:p>
            <a:fld id="{87DE6118-2437-4B30-8E3C-4D2BE6020583}" type="datetimeFigureOut">
              <a:rPr lang="en-US" dirty="0"/>
              <a:pPr/>
              <a:t>7/6/16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13" name="Straight Connector 12"/>
          <p:cNvCxnSpPr/>
          <p:nvPr/>
        </p:nvCxnSpPr>
        <p:spPr>
          <a:xfrm flipV="1">
            <a:off x="8386842" y="5264106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Rectangle 9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blipFill dpi="0" rotWithShape="1">
            <a:blip r:embed="rId2"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-6350" sx="50000" sy="50000" flip="none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64567079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7/6/16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9555493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b="0" spc="200" baseline="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pPr/>
              <a:t>7/6/16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12" name="Straight Connector 11"/>
          <p:cNvCxnSpPr/>
          <p:nvPr/>
        </p:nvCxnSpPr>
        <p:spPr>
          <a:xfrm flipV="1">
            <a:off x="8386842" y="5264106"/>
            <a:ext cx="0" cy="914400"/>
          </a:xfrm>
          <a:prstGeom prst="line">
            <a:avLst/>
          </a:prstGeom>
          <a:ln w="19050">
            <a:solidFill>
              <a:schemeClr val="accent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Rectangle 12"/>
          <p:cNvSpPr/>
          <p:nvPr/>
        </p:nvSpPr>
        <p:spPr>
          <a:xfrm>
            <a:off x="0" y="-1"/>
            <a:ext cx="12192000" cy="4572000"/>
          </a:xfrm>
          <a:prstGeom prst="rect">
            <a:avLst/>
          </a:prstGeom>
          <a:blipFill dpi="0" rotWithShape="1">
            <a:blip r:embed="rId2">
              <a:duotone>
                <a:schemeClr val="accent3">
                  <a:shade val="45000"/>
                  <a:satMod val="135000"/>
                </a:schemeClr>
                <a:prstClr val="white"/>
              </a:duotone>
            </a:blip>
            <a:srcRect/>
            <a:tile tx="-133350" ty="-6350" sx="50000" sy="50000" flip="none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302469489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24127" y="2286000"/>
            <a:ext cx="4754880" cy="4023360"/>
          </a:xfrm>
        </p:spPr>
        <p:txBody>
          <a:bodyPr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989320" y="2286000"/>
            <a:ext cx="4754880" cy="4023360"/>
          </a:xfrm>
        </p:spPr>
        <p:txBody>
          <a:bodyPr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7/6/16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3611302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sz="2300" b="0" cap="none" baseline="0">
                <a:solidFill>
                  <a:schemeClr val="accent1"/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24128" y="2967788"/>
            <a:ext cx="4754880" cy="3341572"/>
          </a:xfrm>
        </p:spPr>
        <p:txBody>
          <a:bodyPr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99088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lang="en-US" sz="2300" b="0" kern="1200" cap="none" baseline="0" dirty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l" defTabSz="914400" rtl="0" eaLnBrk="1" latinLnBrk="0" hangingPunct="1">
              <a:lnSpc>
                <a:spcPct val="90000"/>
              </a:lnSpc>
              <a:spcBef>
                <a:spcPts val="1800"/>
              </a:spcBef>
              <a:buNone/>
            </a:pPr>
            <a:r>
              <a:rPr lang="en-US" dirty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990888" y="2967788"/>
            <a:ext cx="4754880" cy="3341572"/>
          </a:xfrm>
        </p:spPr>
        <p:txBody>
          <a:bodyPr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7/6/16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9933494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7/6/16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8003198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7/6/16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858838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24128" y="471509"/>
            <a:ext cx="4389120" cy="1737360"/>
          </a:xfrm>
        </p:spPr>
        <p:txBody>
          <a:bodyPr>
            <a:noAutofit/>
          </a:bodyPr>
          <a:lstStyle>
            <a:lvl1pPr>
              <a:lnSpc>
                <a:spcPct val="80000"/>
              </a:lnSpc>
              <a:defRPr sz="40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15000" y="822960"/>
            <a:ext cx="5678424" cy="518464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128" y="2257506"/>
            <a:ext cx="4389120" cy="3762294"/>
          </a:xfrm>
        </p:spPr>
        <p:txBody>
          <a:bodyPr lIns="91440" rIns="91440">
            <a:normAutofit/>
          </a:bodyPr>
          <a:lstStyle>
            <a:lvl1pPr marL="0" indent="0">
              <a:lnSpc>
                <a:spcPct val="108000"/>
              </a:lnSpc>
              <a:spcBef>
                <a:spcPts val="600"/>
              </a:spcBef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pPr/>
              <a:t>7/6/16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3952186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8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-1"/>
            <a:ext cx="12188952" cy="4572000"/>
          </a:xfrm>
          <a:solidFill>
            <a:schemeClr val="accent1">
              <a:lumMod val="60000"/>
              <a:lumOff val="40000"/>
            </a:schemeClr>
          </a:solidFill>
        </p:spPr>
        <p:txBody>
          <a:bodyPr lIns="457200" tIns="365760" rIns="45720" bIns="45720"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610600" y="4960138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pPr/>
              <a:t>7/6/16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84791024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7/6/16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0242020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762000"/>
            <a:ext cx="2628900" cy="5410200"/>
          </a:xfrm>
        </p:spPr>
        <p:txBody>
          <a:bodyPr vert="eaVert" lIns="45720" tIns="91440" rIns="45720" bIns="91440"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1" y="762000"/>
            <a:ext cx="7581900" cy="5410200"/>
          </a:xfrm>
        </p:spPr>
        <p:txBody>
          <a:bodyPr vert="eaVert"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7/6/16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7" name="Straight Connector 6"/>
          <p:cNvCxnSpPr/>
          <p:nvPr/>
        </p:nvCxnSpPr>
        <p:spPr>
          <a:xfrm rot="5400000" flipV="1">
            <a:off x="10058400" y="59263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7155361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286000"/>
            <a:ext cx="9720073" cy="4023360"/>
          </a:xfrm>
          <a:prstGeom prst="rect">
            <a:avLst/>
          </a:prstGeom>
        </p:spPr>
        <p:txBody>
          <a:bodyPr vert="horz" lIns="45720" tIns="45720" rIns="4572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24129" y="6470704"/>
            <a:ext cx="2154143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87DE6118-2437-4B30-8E3C-4D2BE6020583}" type="datetimeFigureOut">
              <a:rPr lang="en-US" dirty="0"/>
              <a:pPr/>
              <a:t>7/6/16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842932" y="6470704"/>
            <a:ext cx="5901459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cap="all" baseline="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837333" y="6470704"/>
            <a:ext cx="973667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69E57DC2-970A-4B3E-BB1C-7A09969E49DF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762000" y="826324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7379834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lnSpc>
          <a:spcPct val="80000"/>
        </a:lnSpc>
        <a:spcBef>
          <a:spcPct val="0"/>
        </a:spcBef>
        <a:buNone/>
        <a:defRPr sz="5000" kern="1200" cap="all" spc="100" baseline="0">
          <a:solidFill>
            <a:schemeClr val="tx1">
              <a:lumMod val="95000"/>
              <a:lumOff val="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Tw Cen MT" panose="020B0602020104020603" pitchFamily="34" charset="0"/>
        <a:buChar char=" 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26517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4480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59436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77724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91440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1060704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1216152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13624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3.jpg"/><Relationship Id="rId3" Type="http://schemas.openxmlformats.org/officeDocument/2006/relationships/hyperlink" Target="http://creativecommons.org/licenses/by-nc-sa/4.0/" TargetMode="Externa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4" Type="http://schemas.openxmlformats.org/officeDocument/2006/relationships/image" Target="../media/image6.png"/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4" Type="http://schemas.openxmlformats.org/officeDocument/2006/relationships/image" Target="../media/image8.png"/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4" Type="http://schemas.openxmlformats.org/officeDocument/2006/relationships/image" Target="../media/image10.png"/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4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5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Relationship Id="rId2" Type="http://schemas.openxmlformats.org/officeDocument/2006/relationships/notesSlide" Target="../notesSlides/notesSlide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4" Type="http://schemas.openxmlformats.org/officeDocument/2006/relationships/image" Target="../media/image12.png"/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13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14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4" Type="http://schemas.openxmlformats.org/officeDocument/2006/relationships/image" Target="../media/image16.png"/><Relationship Id="rId5" Type="http://schemas.openxmlformats.org/officeDocument/2006/relationships/image" Target="../media/image17.png"/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0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4" Type="http://schemas.openxmlformats.org/officeDocument/2006/relationships/image" Target="../media/image19.png"/><Relationship Id="rId5" Type="http://schemas.openxmlformats.org/officeDocument/2006/relationships/image" Target="../media/image20.png"/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1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21.jpe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3.xml"/><Relationship Id="rId3" Type="http://schemas.openxmlformats.org/officeDocument/2006/relationships/image" Target="../media/image22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4" Type="http://schemas.openxmlformats.org/officeDocument/2006/relationships/image" Target="../media/image24.png"/><Relationship Id="rId5" Type="http://schemas.openxmlformats.org/officeDocument/2006/relationships/image" Target="../media/image25.jpeg"/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4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5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6.xml"/><Relationship Id="rId3" Type="http://schemas.openxmlformats.org/officeDocument/2006/relationships/hyperlink" Target="eslforlibraries.weebly.com" TargetMode="Externa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4" Type="http://schemas.openxmlformats.org/officeDocument/2006/relationships/image" Target="../media/image27.jpeg"/><Relationship Id="rId5" Type="http://schemas.openxmlformats.org/officeDocument/2006/relationships/image" Target="../media/image28.jpeg"/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4" Type="http://schemas.openxmlformats.org/officeDocument/2006/relationships/image" Target="../media/image30.png"/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8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4" Type="http://schemas.openxmlformats.org/officeDocument/2006/relationships/image" Target="../media/image32.jpeg"/><Relationship Id="rId5" Type="http://schemas.openxmlformats.org/officeDocument/2006/relationships/image" Target="../media/image33.png"/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9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20.xml"/><Relationship Id="rId3" Type="http://schemas.openxmlformats.org/officeDocument/2006/relationships/image" Target="../media/image34.png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21.xml"/><Relationship Id="rId3" Type="http://schemas.openxmlformats.org/officeDocument/2006/relationships/image" Target="../media/image35.png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22.xml"/><Relationship Id="rId3" Type="http://schemas.openxmlformats.org/officeDocument/2006/relationships/image" Target="../media/image3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ifplogo_large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46506" y="505778"/>
            <a:ext cx="4867729" cy="1419704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856432" y="2861454"/>
            <a:ext cx="10666481" cy="2759260"/>
          </a:xfrm>
          <a:prstGeom prst="rect">
            <a:avLst/>
          </a:prstGeom>
          <a:noFill/>
          <a:ln w="6350" cmpd="sng">
            <a:noFill/>
          </a:ln>
        </p:spPr>
        <p:txBody>
          <a:bodyPr wrap="square" rtlCol="0">
            <a:noAutofit/>
          </a:bodyPr>
          <a:lstStyle/>
          <a:p>
            <a:endParaRPr lang="en-US" dirty="0" smtClean="0"/>
          </a:p>
          <a:p>
            <a:r>
              <a:rPr lang="en-US" sz="2000" dirty="0" smtClean="0"/>
              <a:t>Infopeople </a:t>
            </a:r>
            <a:r>
              <a:rPr lang="en-US" sz="2000" dirty="0"/>
              <a:t>is dedicated to bringing you the best in practical library training and improving information access for the public by improving the skills of library workers. Infopeople, a grant project of the </a:t>
            </a:r>
            <a:r>
              <a:rPr lang="en-US" sz="2000" dirty="0" err="1"/>
              <a:t>Califa</a:t>
            </a:r>
            <a:r>
              <a:rPr lang="en-US" sz="2000" dirty="0"/>
              <a:t> Group, is supported in part by the Institute of Museum and Library Services under the provisions of the Library Services and Technology Act administered in California by the State Librarian. </a:t>
            </a:r>
            <a:r>
              <a:rPr lang="en-US" sz="2000" dirty="0" smtClean="0"/>
              <a:t>This </a:t>
            </a:r>
            <a:r>
              <a:rPr lang="en-US" sz="2000" dirty="0"/>
              <a:t>material is covered by </a:t>
            </a:r>
            <a:r>
              <a:rPr lang="en-US" sz="2000" dirty="0" smtClean="0">
                <a:hlinkClick r:id="rId3"/>
              </a:rPr>
              <a:t>Creative Commons 4.0</a:t>
            </a:r>
            <a:r>
              <a:rPr lang="en-US" sz="2000" dirty="0" smtClean="0"/>
              <a:t> Non-commercial Share Alike </a:t>
            </a:r>
            <a:r>
              <a:rPr lang="en-US" sz="2000" dirty="0"/>
              <a:t>license.  Any use of this material should credit the funding source.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1090006" y="2394278"/>
            <a:ext cx="4418648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Welcome to today’s Infopeople Webinar!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26932695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-31246" y="4960137"/>
            <a:ext cx="7772400" cy="1463040"/>
          </a:xfrm>
        </p:spPr>
        <p:txBody>
          <a:bodyPr>
            <a:normAutofit fontScale="90000"/>
          </a:bodyPr>
          <a:lstStyle/>
          <a:p>
            <a:r>
              <a:rPr lang="en-US" sz="4400" dirty="0"/>
              <a:t>Many Paths to Conversation:</a:t>
            </a:r>
            <a:r>
              <a:rPr lang="en-US" dirty="0"/>
              <a:t/>
            </a:r>
            <a:br>
              <a:rPr lang="en-US" dirty="0"/>
            </a:br>
            <a:r>
              <a:rPr lang="en-US" sz="4400" dirty="0">
                <a:solidFill>
                  <a:srgbClr val="0D0D0D"/>
                </a:solidFill>
                <a:latin typeface="Tw Cen MT Condensed"/>
              </a:rPr>
              <a:t>Techniques for Successful ESL Clubs</a:t>
            </a:r>
            <a:endParaRPr lang="en-US">
              <a:solidFill>
                <a:srgbClr val="0D0D0D"/>
              </a:solidFill>
              <a:latin typeface="Tw Cen MT Condensed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543925" y="4959350"/>
            <a:ext cx="3593072" cy="1463675"/>
          </a:xfrm>
        </p:spPr>
        <p:txBody>
          <a:bodyPr/>
          <a:lstStyle/>
          <a:p>
            <a:r>
              <a:rPr lang="en-US" sz="1600" dirty="0"/>
              <a:t>Hilda Lopez, Santa Clara City Library</a:t>
            </a:r>
            <a:endParaRPr lang="en-US" err="1">
              <a:solidFill>
                <a:srgbClr val="0D0D0D"/>
              </a:solidFill>
              <a:latin typeface="Tw Cen MT"/>
            </a:endParaRPr>
          </a:p>
          <a:p>
            <a:r>
              <a:rPr lang="en-US" sz="1600" dirty="0">
                <a:solidFill>
                  <a:srgbClr val="0D0D0D"/>
                </a:solidFill>
                <a:latin typeface="Tw Cen MT"/>
              </a:rPr>
              <a:t>Emily Weak, Oakland Public Library</a:t>
            </a:r>
            <a:br>
              <a:rPr lang="en-US" sz="1600" dirty="0">
                <a:solidFill>
                  <a:srgbClr val="0D0D0D"/>
                </a:solidFill>
                <a:latin typeface="Tw Cen MT"/>
              </a:rPr>
            </a:br>
            <a:r>
              <a:rPr lang="en-US" sz="1600" dirty="0">
                <a:solidFill>
                  <a:srgbClr val="0D0D0D"/>
                </a:solidFill>
                <a:latin typeface="Tw Cen MT"/>
              </a:rPr>
              <a:t>Rachel Schmidt, Sunnyvale Public Library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4629464" y="2031858"/>
            <a:ext cx="3048000" cy="369332"/>
          </a:xfrm>
          <a:prstGeom prst="rect">
            <a:avLst/>
          </a:prstGeom>
        </p:spPr>
        <p:txBody>
          <a:bodyPr rtlCol="0">
            <a:spAutoFit/>
          </a:bodyPr>
          <a:lstStyle/>
          <a:p>
            <a:endParaRPr lang="en-US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22225" y="-593725"/>
            <a:ext cx="12348920" cy="52327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245533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Sunnyvale Public Library</a:t>
            </a:r>
            <a:br>
              <a:rPr lang="en-US" dirty="0"/>
            </a:br>
            <a:r>
              <a:rPr lang="en-US" sz="2800" dirty="0"/>
              <a:t>Rachel Schmidt</a:t>
            </a:r>
            <a:endParaRPr lang="en-US">
              <a:solidFill>
                <a:srgbClr val="0D0D0D"/>
              </a:solidFill>
              <a:latin typeface="Tw Cen MT Condensed"/>
            </a:endParaRPr>
          </a:p>
        </p:txBody>
      </p:sp>
      <p:pic>
        <p:nvPicPr>
          <p:cNvPr id="5" name="Content Placeholder 4" descr="me.jpg"/>
          <p:cNvPicPr>
            <a:picLocks noGrp="1" noChangeAspect="1"/>
          </p:cNvPicPr>
          <p:nvPr>
            <p:ph sz="half" idx="1"/>
          </p:nvPr>
        </p:nvPicPr>
        <p:blipFill>
          <a:blip r:embed="rId3"/>
          <a:stretch>
            <a:fillRect/>
          </a:stretch>
        </p:blipFill>
        <p:spPr>
          <a:xfrm>
            <a:off x="804160" y="2183946"/>
            <a:ext cx="3437818" cy="4022725"/>
          </a:xfrm>
        </p:spPr>
      </p:pic>
      <p:pic>
        <p:nvPicPr>
          <p:cNvPr id="6" name="Content Placeholder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926946" y="2183946"/>
            <a:ext cx="5370225" cy="4038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3098930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Santa Clara City Library </a:t>
            </a:r>
            <a:br>
              <a:rPr lang="en-US" dirty="0"/>
            </a:br>
            <a:r>
              <a:rPr lang="en-US" sz="2800" dirty="0">
                <a:solidFill>
                  <a:srgbClr val="0D0D0D"/>
                </a:solidFill>
                <a:latin typeface="Tw Cen MT Condensed"/>
              </a:rPr>
              <a:t>Hilda Lopez</a:t>
            </a:r>
            <a:endParaRPr lang="en-US" sz="2800">
              <a:solidFill>
                <a:srgbClr val="0D0D0D"/>
              </a:solidFill>
              <a:latin typeface="Tw Cen MT Condensed"/>
            </a:endParaRPr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4406745" y="2149417"/>
            <a:ext cx="4775936" cy="3792067"/>
          </a:xfrm>
        </p:spPr>
      </p:pic>
      <p:pic>
        <p:nvPicPr>
          <p:cNvPr id="6" name="Content Placeholder 5"/>
          <p:cNvPicPr>
            <a:picLocks noGrp="1" noChangeAspect="1"/>
          </p:cNvPicPr>
          <p:nvPr>
            <p:ph sz="half" idx="1"/>
          </p:nvPr>
        </p:nvPicPr>
        <p:blipFill>
          <a:blip r:embed="rId4"/>
          <a:stretch>
            <a:fillRect/>
          </a:stretch>
        </p:blipFill>
        <p:spPr>
          <a:xfrm>
            <a:off x="764130" y="2340981"/>
            <a:ext cx="2374956" cy="3564066"/>
          </a:xfrm>
        </p:spPr>
      </p:pic>
    </p:spTree>
    <p:extLst>
      <p:ext uri="{BB962C8B-B14F-4D97-AF65-F5344CB8AC3E}">
        <p14:creationId xmlns:p14="http://schemas.microsoft.com/office/powerpoint/2010/main" val="37938147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Oakland Public Library</a:t>
            </a:r>
            <a:br>
              <a:rPr lang="en-US" dirty="0"/>
            </a:br>
            <a:r>
              <a:rPr lang="en-US" sz="2800" dirty="0"/>
              <a:t>Emily Weak</a:t>
            </a:r>
            <a:endParaRPr lang="en-US">
              <a:solidFill>
                <a:srgbClr val="0D0D0D"/>
              </a:solidFill>
              <a:latin typeface="Tw Cen MT Condensed"/>
            </a:endParaRPr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sz="half" idx="1"/>
          </p:nvPr>
        </p:nvPicPr>
        <p:blipFill>
          <a:blip r:embed="rId3"/>
          <a:stretch>
            <a:fillRect/>
          </a:stretch>
        </p:blipFill>
        <p:spPr>
          <a:xfrm>
            <a:off x="755612" y="2163536"/>
            <a:ext cx="3575755" cy="4022725"/>
          </a:xfrm>
        </p:spPr>
      </p:pic>
      <p:pic>
        <p:nvPicPr>
          <p:cNvPr id="6" name="Content Placeholder 5"/>
          <p:cNvPicPr>
            <a:picLocks noGrp="1" noChangeAspect="1"/>
          </p:cNvPicPr>
          <p:nvPr>
            <p:ph sz="half" idx="2"/>
          </p:nvPr>
        </p:nvPicPr>
        <p:blipFill>
          <a:blip r:embed="rId4"/>
          <a:stretch>
            <a:fillRect/>
          </a:stretch>
        </p:blipFill>
        <p:spPr>
          <a:xfrm>
            <a:off x="4988898" y="2163536"/>
            <a:ext cx="6014528" cy="4005376"/>
          </a:xfrm>
        </p:spPr>
      </p:pic>
    </p:spTree>
    <p:extLst>
      <p:ext uri="{BB962C8B-B14F-4D97-AF65-F5344CB8AC3E}">
        <p14:creationId xmlns:p14="http://schemas.microsoft.com/office/powerpoint/2010/main" val="242147995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540000" y="1361443"/>
            <a:ext cx="5989800" cy="3231654"/>
          </a:xfrm>
          <a:prstGeom prst="rect">
            <a:avLst/>
          </a:prstGeom>
        </p:spPr>
        <p:txBody>
          <a:bodyPr wrap="square" rtlCol="0" anchor="t">
            <a:spAutoFit/>
          </a:bodyPr>
          <a:lstStyle/>
          <a:p>
            <a:pPr algn="ctr"/>
            <a:r>
              <a:rPr lang="en-US" sz="4000" dirty="0" smtClean="0">
                <a:solidFill>
                  <a:srgbClr val="404040"/>
                </a:solidFill>
                <a:latin typeface="Century Gothic"/>
              </a:rPr>
              <a:t>Do </a:t>
            </a:r>
            <a:r>
              <a:rPr lang="en-US" sz="4000" dirty="0">
                <a:solidFill>
                  <a:srgbClr val="404040"/>
                </a:solidFill>
                <a:latin typeface="Century Gothic"/>
              </a:rPr>
              <a:t>you already have?</a:t>
            </a:r>
          </a:p>
          <a:p>
            <a:pPr algn="ctr"/>
            <a:r>
              <a:rPr lang="en-US" sz="4000" dirty="0">
                <a:solidFill>
                  <a:srgbClr val="404040"/>
                </a:solidFill>
                <a:latin typeface="Century Gothic"/>
              </a:rPr>
              <a:t>An ESL Club</a:t>
            </a:r>
          </a:p>
          <a:p>
            <a:pPr algn="ctr"/>
            <a:r>
              <a:rPr lang="en-US" sz="4000" dirty="0">
                <a:solidFill>
                  <a:srgbClr val="404040"/>
                </a:solidFill>
                <a:latin typeface="Century Gothic"/>
              </a:rPr>
              <a:t>Looking to start one</a:t>
            </a:r>
          </a:p>
          <a:p>
            <a:pPr algn="ctr"/>
            <a:r>
              <a:rPr lang="en-US" sz="6600" dirty="0">
                <a:solidFill>
                  <a:srgbClr val="404040"/>
                </a:solidFill>
                <a:latin typeface="Century Gothic"/>
              </a:rPr>
              <a:t>Just curious</a:t>
            </a:r>
          </a:p>
          <a:p>
            <a:pPr algn="ctr"/>
            <a:endParaRPr lang="en-US" dirty="0">
              <a:solidFill>
                <a:srgbClr val="000000"/>
              </a:solidFill>
              <a:latin typeface="Tw Cen MT"/>
            </a:endParaRPr>
          </a:p>
        </p:txBody>
      </p:sp>
    </p:spTree>
    <p:extLst>
      <p:ext uri="{BB962C8B-B14F-4D97-AF65-F5344CB8AC3E}">
        <p14:creationId xmlns:p14="http://schemas.microsoft.com/office/powerpoint/2010/main" val="187362391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32001" y="1001060"/>
            <a:ext cx="7425763" cy="4332942"/>
          </a:xfrm>
        </p:spPr>
        <p:txBody>
          <a:bodyPr/>
          <a:lstStyle/>
          <a:p>
            <a:pPr algn="ctr"/>
            <a:r>
              <a:rPr lang="en-US" sz="6600" dirty="0">
                <a:latin typeface="Gill Sans MT"/>
              </a:rPr>
              <a:t>Do you Have </a:t>
            </a:r>
            <a:r>
              <a:rPr lang="en-US" sz="6600" dirty="0"/>
              <a:t/>
            </a:r>
            <a:br>
              <a:rPr lang="en-US" sz="6600" dirty="0"/>
            </a:br>
            <a:r>
              <a:rPr lang="en-US" sz="6600" dirty="0">
                <a:latin typeface="Gill Sans MT"/>
              </a:rPr>
              <a:t>English Classes?</a:t>
            </a:r>
            <a:r>
              <a:rPr lang="en-US" sz="6600" dirty="0">
                <a:latin typeface="Franklin Gothic Medium"/>
              </a:rPr>
              <a:t> </a:t>
            </a:r>
            <a:endParaRPr lang="en-US" sz="6600" dirty="0">
              <a:solidFill>
                <a:srgbClr val="0D0D0D"/>
              </a:solidFill>
              <a:latin typeface="Tw Cen MT Condensed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-9435389" y="1604363"/>
            <a:ext cx="4389120" cy="3762294"/>
          </a:xfrm>
        </p:spPr>
        <p:txBody>
          <a:bodyPr/>
          <a:lstStyle/>
          <a:p>
            <a:endParaRPr lang="en-US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>
          <a:xfrm>
            <a:off x="-10712841" y="-238397"/>
            <a:ext cx="5678424" cy="5184648"/>
          </a:xfrm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145172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dult school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74875" y="456755"/>
            <a:ext cx="4131314" cy="5373527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3188" y="4439845"/>
            <a:ext cx="5111239" cy="923330"/>
          </a:xfrm>
          <a:prstGeom prst="rect">
            <a:avLst/>
          </a:prstGeom>
        </p:spPr>
        <p:txBody>
          <a:bodyPr rtlCol="0" anchor="t">
            <a:spAutoFit/>
          </a:bodyPr>
          <a:lstStyle/>
          <a:p>
            <a:endParaRPr lang="en-US" sz="5400" dirty="0">
              <a:solidFill>
                <a:srgbClr val="000000"/>
              </a:solidFill>
              <a:latin typeface="Franklin Gothic Medium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66174" y="1124490"/>
            <a:ext cx="5111239" cy="1754326"/>
          </a:xfrm>
          <a:prstGeom prst="rect">
            <a:avLst/>
          </a:prstGeom>
        </p:spPr>
        <p:txBody>
          <a:bodyPr rtlCol="0" anchor="t">
            <a:spAutoFit/>
          </a:bodyPr>
          <a:lstStyle/>
          <a:p>
            <a:r>
              <a:rPr lang="en-US" sz="5400" dirty="0">
                <a:latin typeface="Century Gothic"/>
              </a:rPr>
              <a:t>Get advice from experts!</a:t>
            </a:r>
            <a:r>
              <a:rPr lang="en-US" dirty="0">
                <a:latin typeface="Franklin Gothic Medium"/>
              </a:rPr>
              <a:t> 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46776" y="3570084"/>
            <a:ext cx="4438395" cy="23024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349553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1521" y="731913"/>
            <a:ext cx="6593305" cy="7478970"/>
          </a:xfrm>
          <a:prstGeom prst="rect">
            <a:avLst/>
          </a:prstGeom>
        </p:spPr>
        <p:txBody>
          <a:bodyPr rtlCol="0" anchor="t">
            <a:spAutoFit/>
          </a:bodyPr>
          <a:lstStyle/>
          <a:p>
            <a:pPr algn="ctr"/>
            <a:r>
              <a:rPr lang="en-US" sz="4000" dirty="0">
                <a:latin typeface="Century Gothic"/>
              </a:rPr>
              <a:t>Warm &amp; Inviting</a:t>
            </a:r>
            <a:r>
              <a:rPr lang="en-US" sz="4800" dirty="0">
                <a:latin typeface="Century Gothic"/>
              </a:rPr>
              <a:t/>
            </a:r>
            <a:br>
              <a:rPr lang="en-US" sz="4800" dirty="0">
                <a:latin typeface="Century Gothic"/>
              </a:rPr>
            </a:br>
            <a:r>
              <a:rPr lang="en-US" sz="4000" dirty="0">
                <a:latin typeface="Century Gothic"/>
              </a:rPr>
              <a:t> Cozy</a:t>
            </a:r>
            <a:endParaRPr lang="en-US" sz="4000">
              <a:solidFill>
                <a:srgbClr val="000000"/>
              </a:solidFill>
              <a:latin typeface="Century Gothic"/>
            </a:endParaRPr>
          </a:p>
          <a:p>
            <a:pPr algn="ctr"/>
            <a:r>
              <a:rPr lang="en-US" sz="4000" dirty="0">
                <a:solidFill>
                  <a:srgbClr val="000000"/>
                </a:solidFill>
                <a:latin typeface="Century Gothic"/>
              </a:rPr>
              <a:t>Comfortable</a:t>
            </a:r>
            <a:endParaRPr lang="en-US" sz="4000">
              <a:solidFill>
                <a:srgbClr val="000000"/>
              </a:solidFill>
              <a:latin typeface="Century Gothic"/>
            </a:endParaRPr>
          </a:p>
          <a:p>
            <a:pPr algn="ctr"/>
            <a:r>
              <a:rPr lang="en-US" sz="4000" dirty="0">
                <a:solidFill>
                  <a:srgbClr val="000000"/>
                </a:solidFill>
                <a:latin typeface="Century Gothic"/>
              </a:rPr>
              <a:t>Fun </a:t>
            </a:r>
            <a:endParaRPr lang="en-US" sz="4000">
              <a:solidFill>
                <a:srgbClr val="000000"/>
              </a:solidFill>
              <a:latin typeface="Century Gothic"/>
            </a:endParaRPr>
          </a:p>
          <a:p>
            <a:pPr algn="ctr"/>
            <a:r>
              <a:rPr lang="en-US" sz="4000" dirty="0">
                <a:solidFill>
                  <a:srgbClr val="000000"/>
                </a:solidFill>
                <a:latin typeface="Century Gothic"/>
              </a:rPr>
              <a:t>Build confidence</a:t>
            </a:r>
            <a:endParaRPr lang="en-US" sz="4000">
              <a:solidFill>
                <a:srgbClr val="000000"/>
              </a:solidFill>
              <a:latin typeface="Century Gothic"/>
            </a:endParaRPr>
          </a:p>
          <a:p>
            <a:pPr algn="ctr"/>
            <a:r>
              <a:rPr lang="en-US" sz="4000" dirty="0">
                <a:solidFill>
                  <a:srgbClr val="000000"/>
                </a:solidFill>
                <a:latin typeface="Century Gothic"/>
              </a:rPr>
              <a:t>Talk, talk, talk</a:t>
            </a:r>
          </a:p>
          <a:p>
            <a:pPr algn="ctr"/>
            <a:r>
              <a:rPr lang="en-US" sz="4000" dirty="0">
                <a:solidFill>
                  <a:srgbClr val="000000"/>
                </a:solidFill>
                <a:latin typeface="Century Gothic"/>
              </a:rPr>
              <a:t>Open to everyone</a:t>
            </a:r>
          </a:p>
          <a:p>
            <a:pPr algn="ctr"/>
            <a:r>
              <a:rPr lang="en-US" sz="4000" dirty="0">
                <a:solidFill>
                  <a:srgbClr val="000000"/>
                </a:solidFill>
                <a:latin typeface="Century Gothic"/>
              </a:rPr>
              <a:t>Safe Place</a:t>
            </a:r>
          </a:p>
          <a:p>
            <a:pPr algn="ctr"/>
            <a:r>
              <a:rPr lang="en-US" sz="4000" dirty="0">
                <a:solidFill>
                  <a:srgbClr val="000000"/>
                </a:solidFill>
                <a:latin typeface="Century Gothic"/>
              </a:rPr>
              <a:t>NOT SCHOOL</a:t>
            </a:r>
          </a:p>
          <a:p>
            <a:pPr algn="ctr"/>
            <a:endParaRPr lang="en-US" sz="5400" b="1">
              <a:solidFill>
                <a:srgbClr val="000000"/>
              </a:solidFill>
              <a:latin typeface="Tw Cen MT"/>
            </a:endParaRPr>
          </a:p>
          <a:p>
            <a:pPr algn="ctr"/>
            <a:endParaRPr lang="en-US" sz="6600">
              <a:solidFill>
                <a:srgbClr val="000000"/>
              </a:solidFill>
              <a:latin typeface="Tw Cen MT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640333" y="1695033"/>
            <a:ext cx="4581647" cy="3444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080702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33036" y="-9578"/>
            <a:ext cx="12183535" cy="68617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1709736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 rot="21060000">
            <a:off x="452890" y="469548"/>
            <a:ext cx="5252397" cy="3447098"/>
          </a:xfrm>
          <a:prstGeom prst="rect">
            <a:avLst/>
          </a:prstGeom>
        </p:spPr>
        <p:txBody>
          <a:bodyPr rtlCol="0" anchor="t">
            <a:spAutoFit/>
          </a:bodyPr>
          <a:lstStyle/>
          <a:p>
            <a:pPr algn="ctr"/>
            <a:r>
              <a:rPr lang="en-US" sz="4000" dirty="0">
                <a:latin typeface="Century Gothic"/>
              </a:rPr>
              <a:t>Local knowledge</a:t>
            </a:r>
            <a:endParaRPr lang="en-US" sz="4000">
              <a:latin typeface="Century Gothic"/>
            </a:endParaRPr>
          </a:p>
          <a:p>
            <a:pPr algn="ctr"/>
            <a:r>
              <a:rPr lang="en-US" sz="4000" dirty="0">
                <a:solidFill>
                  <a:srgbClr val="000000"/>
                </a:solidFill>
                <a:latin typeface="Century Gothic"/>
              </a:rPr>
              <a:t>Food is always good</a:t>
            </a:r>
          </a:p>
          <a:p>
            <a:pPr algn="ctr"/>
            <a:r>
              <a:rPr lang="en-US" sz="4000" dirty="0">
                <a:solidFill>
                  <a:srgbClr val="000000"/>
                </a:solidFill>
                <a:latin typeface="Century Gothic"/>
              </a:rPr>
              <a:t>Ice Breakers</a:t>
            </a:r>
            <a:endParaRPr lang="en-US" dirty="0">
              <a:solidFill>
                <a:srgbClr val="000000"/>
              </a:solidFill>
              <a:latin typeface="Century Gothic"/>
            </a:endParaRPr>
          </a:p>
          <a:p>
            <a:pPr algn="ctr"/>
            <a:r>
              <a:rPr lang="en-US" sz="4000" dirty="0">
                <a:solidFill>
                  <a:srgbClr val="000000"/>
                </a:solidFill>
                <a:latin typeface="Century Gothic"/>
              </a:rPr>
              <a:t>Americanisms</a:t>
            </a:r>
          </a:p>
          <a:p>
            <a:pPr algn="ctr"/>
            <a:r>
              <a:rPr lang="en-US" sz="4000" dirty="0">
                <a:solidFill>
                  <a:srgbClr val="000000"/>
                </a:solidFill>
                <a:latin typeface="Century Gothic"/>
              </a:rPr>
              <a:t>Speed Dating</a:t>
            </a:r>
          </a:p>
          <a:p>
            <a:pPr algn="ctr"/>
            <a:endParaRPr lang="en-US" b="1" dirty="0">
              <a:solidFill>
                <a:srgbClr val="000000"/>
              </a:solidFill>
              <a:latin typeface="Tw Cen MT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70178" y="3983218"/>
            <a:ext cx="4687407" cy="207150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460312" y="771259"/>
            <a:ext cx="3753158" cy="234666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11480" y="3983218"/>
            <a:ext cx="3617316" cy="24078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3615860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7200" dirty="0">
                <a:solidFill>
                  <a:srgbClr val="0D0D0D"/>
                </a:solidFill>
                <a:latin typeface="Tw Cen MT Condensed"/>
              </a:rPr>
              <a:t>No curriculum</a:t>
            </a:r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sz="half" idx="1"/>
          </p:nvPr>
        </p:nvPicPr>
        <p:blipFill>
          <a:blip r:embed="rId3"/>
          <a:stretch>
            <a:fillRect/>
          </a:stretch>
        </p:blipFill>
        <p:spPr>
          <a:xfrm>
            <a:off x="4506314" y="2085404"/>
            <a:ext cx="3242516" cy="4022725"/>
          </a:xfrm>
        </p:spPr>
      </p:pic>
      <p:pic>
        <p:nvPicPr>
          <p:cNvPr id="6" name="Content Placeholder 5"/>
          <p:cNvPicPr>
            <a:picLocks noGrp="1" noChangeAspect="1"/>
          </p:cNvPicPr>
          <p:nvPr>
            <p:ph sz="half" idx="2"/>
          </p:nvPr>
        </p:nvPicPr>
        <p:blipFill>
          <a:blip r:embed="rId4"/>
          <a:stretch>
            <a:fillRect/>
          </a:stretch>
        </p:blipFill>
        <p:spPr>
          <a:xfrm rot="420000">
            <a:off x="8396212" y="2316616"/>
            <a:ext cx="2514600" cy="3810000"/>
          </a:xfr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-420000">
            <a:off x="865597" y="2143125"/>
            <a:ext cx="2679979" cy="4114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481742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092824" y="134471"/>
            <a:ext cx="5050117" cy="1200329"/>
          </a:xfrm>
          <a:prstGeom prst="rect">
            <a:avLst/>
          </a:prstGeom>
        </p:spPr>
        <p:txBody>
          <a:bodyPr wrap="square" rtlCol="0" anchor="t">
            <a:spAutoFit/>
          </a:bodyPr>
          <a:lstStyle/>
          <a:p>
            <a:r>
              <a:rPr lang="en-US" sz="7200" dirty="0">
                <a:latin typeface="Gill Sans MT"/>
              </a:rPr>
              <a:t>STAFF TIME</a:t>
            </a:r>
            <a:endParaRPr lang="en-US" sz="7200" dirty="0">
              <a:solidFill>
                <a:srgbClr val="000000"/>
              </a:solidFill>
              <a:latin typeface="Gill Sans MT"/>
            </a:endParaRPr>
          </a:p>
        </p:txBody>
      </p:sp>
      <p:pic>
        <p:nvPicPr>
          <p:cNvPr id="3" name="Picture 2" descr="volunteers scc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803400" y="1421743"/>
            <a:ext cx="7868469" cy="52537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3669553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978624" y="190887"/>
            <a:ext cx="6603186" cy="1200329"/>
          </a:xfrm>
          <a:prstGeom prst="rect">
            <a:avLst/>
          </a:prstGeom>
        </p:spPr>
        <p:txBody>
          <a:bodyPr wrap="square" rtlCol="0" anchor="t">
            <a:spAutoFit/>
          </a:bodyPr>
          <a:lstStyle/>
          <a:p>
            <a:pPr algn="ctr"/>
            <a:r>
              <a:rPr lang="en-US" sz="7200" dirty="0">
                <a:latin typeface="Gill Sans MT"/>
              </a:rPr>
              <a:t>VOLUNTEERS</a:t>
            </a:r>
            <a:endParaRPr lang="en-US" sz="7200" dirty="0">
              <a:solidFill>
                <a:srgbClr val="000000"/>
              </a:solidFill>
              <a:latin typeface="Arial Black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862090" y="1524069"/>
            <a:ext cx="9219412" cy="47940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7988522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pumkin pie 2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86691" y="180305"/>
            <a:ext cx="4213591" cy="6316425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43742" y="-157842"/>
            <a:ext cx="4305491" cy="4304619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95617" y="209323"/>
            <a:ext cx="6449813" cy="1200329"/>
          </a:xfrm>
          <a:prstGeom prst="rect">
            <a:avLst/>
          </a:prstGeom>
        </p:spPr>
        <p:txBody>
          <a:bodyPr rtlCol="0">
            <a:spAutoFit/>
          </a:bodyPr>
          <a:lstStyle/>
          <a:p>
            <a:pPr algn="ctr"/>
            <a:endParaRPr lang="en-US" sz="7200" dirty="0">
              <a:solidFill>
                <a:srgbClr val="000000"/>
              </a:solidFill>
              <a:latin typeface="Gill Sans MT"/>
            </a:endParaRPr>
          </a:p>
        </p:txBody>
      </p:sp>
      <p:pic>
        <p:nvPicPr>
          <p:cNvPr id="3" name="Picture 2" descr="pumkin p[ie mixing.jp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-780000">
            <a:off x="1534564" y="3531860"/>
            <a:ext cx="4658521" cy="30997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918805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688353" y="2136588"/>
            <a:ext cx="8053294" cy="1446550"/>
          </a:xfrm>
          <a:prstGeom prst="rect">
            <a:avLst/>
          </a:prstGeom>
        </p:spPr>
        <p:txBody>
          <a:bodyPr wrap="square" rtlCol="0">
            <a:spAutoFit/>
          </a:bodyPr>
          <a:lstStyle/>
          <a:p>
            <a:pPr algn="ctr"/>
            <a:r>
              <a:rPr lang="en-US" sz="4400" dirty="0" smtClean="0"/>
              <a:t>Type </a:t>
            </a:r>
            <a:r>
              <a:rPr lang="en-US" sz="4400" dirty="0"/>
              <a:t>ideas for topics in the chat window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59615727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808858" y="2495176"/>
            <a:ext cx="8829259" cy="923330"/>
          </a:xfrm>
          <a:prstGeom prst="rect">
            <a:avLst/>
          </a:prstGeom>
        </p:spPr>
        <p:txBody>
          <a:bodyPr wrap="square" rtlCol="0">
            <a:spAutoFit/>
          </a:bodyPr>
          <a:lstStyle/>
          <a:p>
            <a:pPr algn="ctr"/>
            <a:r>
              <a:rPr lang="en-US" sz="5400" dirty="0">
                <a:solidFill>
                  <a:srgbClr val="000000"/>
                </a:solidFill>
                <a:latin typeface="Tw Cen MT" charset="0"/>
                <a:hlinkClick r:id="rId3" action="ppaction://hlinkfile"/>
              </a:rPr>
              <a:t>eslforlibraries.weebly.com</a:t>
            </a:r>
            <a:endParaRPr lang="en-US" sz="5400" dirty="0">
              <a:solidFill>
                <a:srgbClr val="000000"/>
              </a:solidFill>
              <a:latin typeface="Tw Cen MT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4067854" y="923018"/>
            <a:ext cx="3815360" cy="1200150"/>
          </a:xfrm>
          <a:prstGeom prst="rect">
            <a:avLst/>
          </a:prstGeom>
        </p:spPr>
        <p:txBody>
          <a:bodyPr rtlCol="0">
            <a:spAutoFit/>
          </a:bodyPr>
          <a:lstStyle/>
          <a:p>
            <a:pPr algn="ctr"/>
            <a:r>
              <a:rPr lang="en-US" sz="7200" dirty="0">
                <a:solidFill>
                  <a:srgbClr val="000000"/>
                </a:solidFill>
                <a:latin typeface="Tw Cen MT"/>
              </a:rPr>
              <a:t>Toolkit:</a:t>
            </a:r>
            <a:r>
              <a:rPr lang="en-US" dirty="0">
                <a:solidFill>
                  <a:srgbClr val="000000"/>
                </a:solidFill>
                <a:latin typeface="Tw Cen MT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401434200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229730" y="444047"/>
            <a:ext cx="5673772" cy="830997"/>
          </a:xfrm>
          <a:prstGeom prst="rect">
            <a:avLst/>
          </a:prstGeom>
        </p:spPr>
        <p:txBody>
          <a:bodyPr rtlCol="0">
            <a:spAutoFit/>
          </a:bodyPr>
          <a:lstStyle/>
          <a:p>
            <a:pPr algn="ctr"/>
            <a:r>
              <a:rPr lang="en-US" sz="4800" dirty="0">
                <a:solidFill>
                  <a:srgbClr val="000000"/>
                </a:solidFill>
                <a:latin typeface="Tw Cen MT"/>
              </a:rPr>
              <a:t>SUCCESSFUL TOPICS</a:t>
            </a:r>
            <a:endParaRPr lang="en-US" sz="1200" dirty="0">
              <a:solidFill>
                <a:srgbClr val="000000"/>
              </a:solidFill>
              <a:latin typeface="Tw Cen MT"/>
            </a:endParaRPr>
          </a:p>
        </p:txBody>
      </p:sp>
      <p:pic>
        <p:nvPicPr>
          <p:cNvPr id="3" name="Picture 2" descr="santa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58933" y="3010808"/>
            <a:ext cx="4420824" cy="2942999"/>
          </a:xfrm>
          <a:prstGeom prst="rect">
            <a:avLst/>
          </a:prstGeom>
        </p:spPr>
      </p:pic>
      <p:pic>
        <p:nvPicPr>
          <p:cNvPr id="4" name="Picture 3" descr="esl_halloween_2.jp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-720000">
            <a:off x="303692" y="1821770"/>
            <a:ext cx="3284634" cy="2451780"/>
          </a:xfrm>
          <a:prstGeom prst="rect">
            <a:avLst/>
          </a:prstGeom>
        </p:spPr>
      </p:pic>
      <p:pic>
        <p:nvPicPr>
          <p:cNvPr id="6" name="Picture 5" descr="potluck12.jp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300000">
            <a:off x="9013042" y="1316718"/>
            <a:ext cx="2743200" cy="36734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411356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891035" y="493059"/>
            <a:ext cx="5017082" cy="2308324"/>
          </a:xfrm>
          <a:prstGeom prst="rect">
            <a:avLst/>
          </a:prstGeom>
        </p:spPr>
        <p:txBody>
          <a:bodyPr wrap="square" rtlCol="0">
            <a:spAutoFit/>
          </a:bodyPr>
          <a:lstStyle/>
          <a:p>
            <a:pPr algn="ctr"/>
            <a:r>
              <a:rPr lang="en-US" sz="4800" dirty="0">
                <a:solidFill>
                  <a:srgbClr val="000000"/>
                </a:solidFill>
                <a:latin typeface="Tw Cen MT"/>
              </a:rPr>
              <a:t>NOT SO SUCCESSFUL TOPICS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7023" y="2126197"/>
            <a:ext cx="5091742" cy="3811279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18009" y="3871313"/>
            <a:ext cx="2743200" cy="24414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8301602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337064" y="3293945"/>
            <a:ext cx="6602978" cy="3215295"/>
          </a:xfrm>
          <a:prstGeom prst="rect">
            <a:avLst/>
          </a:prstGeom>
        </p:spPr>
      </p:pic>
      <p:pic>
        <p:nvPicPr>
          <p:cNvPr id="2" name="Picture 1" descr="carving pumpkin.jp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960000">
            <a:off x="5245896" y="271101"/>
            <a:ext cx="4979861" cy="3316649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24167" y="2814294"/>
            <a:ext cx="4566248" cy="34214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8731051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100" y="28575"/>
            <a:ext cx="12049901" cy="67641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07484353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151898" y="1536702"/>
            <a:ext cx="5673772" cy="37746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8401991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649748" y="4934404"/>
            <a:ext cx="7154926" cy="523220"/>
          </a:xfrm>
          <a:prstGeom prst="rect">
            <a:avLst/>
          </a:prstGeom>
        </p:spPr>
        <p:txBody>
          <a:bodyPr rtlCol="0">
            <a:spAutoFit/>
          </a:bodyPr>
          <a:lstStyle/>
          <a:p>
            <a:r>
              <a:rPr lang="en-US" sz="2800" dirty="0">
                <a:solidFill>
                  <a:srgbClr val="000000"/>
                </a:solidFill>
                <a:latin typeface="TW Cen MT"/>
              </a:rPr>
              <a:t> 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6594649" y="1240118"/>
            <a:ext cx="5418058" cy="3785652"/>
          </a:xfrm>
          <a:prstGeom prst="rect">
            <a:avLst/>
          </a:prstGeom>
        </p:spPr>
        <p:txBody>
          <a:bodyPr wrap="square" rtlCol="0">
            <a:spAutoFit/>
          </a:bodyPr>
          <a:lstStyle/>
          <a:p>
            <a:pPr algn="ctr"/>
            <a:r>
              <a:rPr lang="en-US" sz="2800" dirty="0"/>
              <a:t>Hilda Lopez, HLopez@santaclaraca.gov</a:t>
            </a:r>
            <a:endParaRPr lang="en-US" sz="2800" dirty="0">
              <a:solidFill>
                <a:srgbClr val="000000"/>
              </a:solidFill>
              <a:latin typeface="Tw Cen MT"/>
            </a:endParaRPr>
          </a:p>
          <a:p>
            <a:pPr algn="ctr"/>
            <a:endParaRPr lang="en-US" sz="3600" dirty="0"/>
          </a:p>
          <a:p>
            <a:pPr algn="ctr"/>
            <a:r>
              <a:rPr lang="en-US" sz="2800" dirty="0"/>
              <a:t>Emily Weak </a:t>
            </a:r>
            <a:br>
              <a:rPr lang="en-US" sz="2800" dirty="0"/>
            </a:br>
            <a:r>
              <a:rPr lang="en-US" sz="2800" dirty="0">
                <a:solidFill>
                  <a:srgbClr val="000000"/>
                </a:solidFill>
                <a:latin typeface="Tw Cen MT"/>
              </a:rPr>
              <a:t>EWeak@oaklandlibrary.org</a:t>
            </a:r>
          </a:p>
          <a:p>
            <a:pPr algn="ctr"/>
            <a:endParaRPr lang="en-US" sz="3600" dirty="0">
              <a:solidFill>
                <a:srgbClr val="000000"/>
              </a:solidFill>
              <a:latin typeface="Tw Cen MT"/>
            </a:endParaRPr>
          </a:p>
          <a:p>
            <a:pPr algn="ctr"/>
            <a:r>
              <a:rPr lang="en-US" sz="2800" dirty="0">
                <a:solidFill>
                  <a:srgbClr val="000000"/>
                </a:solidFill>
                <a:latin typeface="Tw Cen MT"/>
              </a:rPr>
              <a:t>Rachel Schmidt</a:t>
            </a:r>
            <a:br>
              <a:rPr lang="en-US" sz="2800" dirty="0">
                <a:solidFill>
                  <a:srgbClr val="000000"/>
                </a:solidFill>
                <a:latin typeface="Tw Cen MT"/>
              </a:rPr>
            </a:br>
            <a:r>
              <a:rPr lang="en-US" sz="2800" dirty="0">
                <a:solidFill>
                  <a:srgbClr val="000000"/>
                </a:solidFill>
                <a:latin typeface="Tw Cen MT"/>
              </a:rPr>
              <a:t>RSchmidt@sunnyvale.ca.gov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0311" y="2019413"/>
            <a:ext cx="5344062" cy="30030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4122948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ntegral">
  <a:themeElements>
    <a:clrScheme name="Integral">
      <a:dk1>
        <a:sysClr val="windowText" lastClr="000000"/>
      </a:dk1>
      <a:lt1>
        <a:sysClr val="window" lastClr="FFFFFF"/>
      </a:lt1>
      <a:dk2>
        <a:srgbClr val="455F51"/>
      </a:dk2>
      <a:lt2>
        <a:srgbClr val="E3DED1"/>
      </a:lt2>
      <a:accent1>
        <a:srgbClr val="99CB38"/>
      </a:accent1>
      <a:accent2>
        <a:srgbClr val="63A537"/>
      </a:accent2>
      <a:accent3>
        <a:srgbClr val="E6D024"/>
      </a:accent3>
      <a:accent4>
        <a:srgbClr val="CC9700"/>
      </a:accent4>
      <a:accent5>
        <a:srgbClr val="4EB3CF"/>
      </a:accent5>
      <a:accent6>
        <a:srgbClr val="378DA6"/>
      </a:accent6>
      <a:hlink>
        <a:srgbClr val="6B9F25"/>
      </a:hlink>
      <a:folHlink>
        <a:srgbClr val="B26B02"/>
      </a:folHlink>
    </a:clrScheme>
    <a:fontScheme name="Integral">
      <a:majorFont>
        <a:latin typeface="Tw Cen MT Condensed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Integral">
      <a:fillStyleLst>
        <a:solidFill>
          <a:schemeClr val="phClr"/>
        </a:solidFill>
        <a:gradFill rotWithShape="1">
          <a:gsLst>
            <a:gs pos="0">
              <a:schemeClr val="phClr">
                <a:tint val="83000"/>
                <a:satMod val="100000"/>
                <a:lumMod val="100000"/>
              </a:schemeClr>
            </a:gs>
            <a:gs pos="100000">
              <a:schemeClr val="phClr">
                <a:tint val="61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tint val="100000"/>
                <a:shade val="85000"/>
                <a:satMod val="100000"/>
                <a:lumMod val="100000"/>
              </a:schemeClr>
            </a:gs>
            <a:gs pos="100000">
              <a:schemeClr val="phClr">
                <a:tint val="90000"/>
                <a:shade val="100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2700" dir="5400000" algn="ctr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76200" dist="25400" dir="5400000" algn="ct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flat" dir="t">
              <a:rot lat="0" lon="0" rev="3600000"/>
            </a:lightRig>
          </a:scene3d>
          <a:sp3d contourW="12700" prstMaterial="flat">
            <a:bevelT w="38100" h="44450" prst="angle"/>
            <a:contourClr>
              <a:schemeClr val="phClr">
                <a:shade val="35000"/>
                <a:satMod val="160000"/>
              </a:schemeClr>
            </a:contourClr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hade val="85000"/>
            <a:satMod val="125000"/>
          </a:schemeClr>
        </a:solidFill>
        <a:blipFill rotWithShape="1">
          <a:blip xmlns:r="http://schemas.openxmlformats.org/officeDocument/2006/relationships" r:embed="rId1">
            <a:duotone>
              <a:schemeClr val="phClr">
                <a:tint val="95000"/>
                <a:shade val="74000"/>
                <a:satMod val="230000"/>
              </a:schemeClr>
              <a:schemeClr val="phClr">
                <a:tint val="92000"/>
                <a:shade val="69000"/>
                <a:satMod val="250000"/>
              </a:schemeClr>
            </a:duotone>
          </a:blip>
          <a:tile tx="0" ty="0" sx="40000" sy="4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Integral" id="{3577F8C9-A904-41D8-97D2-FD898F53F20E}" vid="{29F68FFC-748B-4FC3-BF39-7F84A6D5840F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Integral</Template>
  <TotalTime>239</TotalTime>
  <Words>216</Words>
  <Application>Microsoft Macintosh PowerPoint</Application>
  <PresentationFormat>Custom</PresentationFormat>
  <Paragraphs>64</Paragraphs>
  <Slides>23</Slides>
  <Notes>22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4" baseType="lpstr">
      <vt:lpstr>Integral</vt:lpstr>
      <vt:lpstr>PowerPoint Presentation</vt:lpstr>
      <vt:lpstr>Many Paths to Conversation: Techniques for Successful ESL Clubs</vt:lpstr>
      <vt:lpstr>Sunnyvale Public Library Rachel Schmidt</vt:lpstr>
      <vt:lpstr>Santa Clara City Library  Hilda Lopez</vt:lpstr>
      <vt:lpstr>Oakland Public Library Emily Weak</vt:lpstr>
      <vt:lpstr>PowerPoint Presentation</vt:lpstr>
      <vt:lpstr>Do you Have  English Classes? </vt:lpstr>
      <vt:lpstr>PowerPoint Presentation</vt:lpstr>
      <vt:lpstr>PowerPoint Presentation</vt:lpstr>
      <vt:lpstr>PowerPoint Presentation</vt:lpstr>
      <vt:lpstr>PowerPoint Presentation</vt:lpstr>
      <vt:lpstr>No curriculum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Rachel Schmidt</dc:creator>
  <cp:lastModifiedBy>Jennifer Jacobs</cp:lastModifiedBy>
  <cp:revision>24</cp:revision>
  <dcterms:created xsi:type="dcterms:W3CDTF">2015-09-21T23:24:45Z</dcterms:created>
  <dcterms:modified xsi:type="dcterms:W3CDTF">2016-07-06T23:57:24Z</dcterms:modified>
</cp:coreProperties>
</file>