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handoutMasterIdLst>
    <p:handoutMasterId r:id="rId25"/>
  </p:handoutMasterIdLst>
  <p:sldIdLst>
    <p:sldId id="305" r:id="rId2"/>
    <p:sldId id="306" r:id="rId3"/>
    <p:sldId id="307" r:id="rId4"/>
    <p:sldId id="308" r:id="rId5"/>
    <p:sldId id="309" r:id="rId6"/>
    <p:sldId id="333" r:id="rId7"/>
    <p:sldId id="317" r:id="rId8"/>
    <p:sldId id="325" r:id="rId9"/>
    <p:sldId id="328" r:id="rId10"/>
    <p:sldId id="329" r:id="rId11"/>
    <p:sldId id="330" r:id="rId12"/>
    <p:sldId id="331" r:id="rId13"/>
    <p:sldId id="311" r:id="rId14"/>
    <p:sldId id="332" r:id="rId15"/>
    <p:sldId id="318" r:id="rId16"/>
    <p:sldId id="319" r:id="rId17"/>
    <p:sldId id="320" r:id="rId18"/>
    <p:sldId id="321" r:id="rId19"/>
    <p:sldId id="322" r:id="rId20"/>
    <p:sldId id="323" r:id="rId21"/>
    <p:sldId id="324" r:id="rId22"/>
    <p:sldId id="314" r:id="rId23"/>
  </p:sldIdLst>
  <p:sldSz cx="9144000" cy="5143500" type="screen16x9"/>
  <p:notesSz cx="7010400" cy="9296400"/>
  <p:defaultTextStyle>
    <a:defPPr>
      <a:defRPr lang="en-US"/>
    </a:defPPr>
    <a:lvl1pPr marL="0" algn="l" defTabSz="815898" rtl="0" eaLnBrk="1" latinLnBrk="0" hangingPunct="1">
      <a:defRPr sz="1600" kern="1200">
        <a:solidFill>
          <a:schemeClr val="tx1"/>
        </a:solidFill>
        <a:latin typeface="+mn-lt"/>
        <a:ea typeface="+mn-ea"/>
        <a:cs typeface="+mn-cs"/>
      </a:defRPr>
    </a:lvl1pPr>
    <a:lvl2pPr marL="407948" algn="l" defTabSz="815898" rtl="0" eaLnBrk="1" latinLnBrk="0" hangingPunct="1">
      <a:defRPr sz="1600" kern="1200">
        <a:solidFill>
          <a:schemeClr val="tx1"/>
        </a:solidFill>
        <a:latin typeface="+mn-lt"/>
        <a:ea typeface="+mn-ea"/>
        <a:cs typeface="+mn-cs"/>
      </a:defRPr>
    </a:lvl2pPr>
    <a:lvl3pPr marL="815898" algn="l" defTabSz="815898" rtl="0" eaLnBrk="1" latinLnBrk="0" hangingPunct="1">
      <a:defRPr sz="1600" kern="1200">
        <a:solidFill>
          <a:schemeClr val="tx1"/>
        </a:solidFill>
        <a:latin typeface="+mn-lt"/>
        <a:ea typeface="+mn-ea"/>
        <a:cs typeface="+mn-cs"/>
      </a:defRPr>
    </a:lvl3pPr>
    <a:lvl4pPr marL="1223846" algn="l" defTabSz="815898" rtl="0" eaLnBrk="1" latinLnBrk="0" hangingPunct="1">
      <a:defRPr sz="1600" kern="1200">
        <a:solidFill>
          <a:schemeClr val="tx1"/>
        </a:solidFill>
        <a:latin typeface="+mn-lt"/>
        <a:ea typeface="+mn-ea"/>
        <a:cs typeface="+mn-cs"/>
      </a:defRPr>
    </a:lvl4pPr>
    <a:lvl5pPr marL="1631795" algn="l" defTabSz="815898" rtl="0" eaLnBrk="1" latinLnBrk="0" hangingPunct="1">
      <a:defRPr sz="1600" kern="1200">
        <a:solidFill>
          <a:schemeClr val="tx1"/>
        </a:solidFill>
        <a:latin typeface="+mn-lt"/>
        <a:ea typeface="+mn-ea"/>
        <a:cs typeface="+mn-cs"/>
      </a:defRPr>
    </a:lvl5pPr>
    <a:lvl6pPr marL="2039744" algn="l" defTabSz="815898" rtl="0" eaLnBrk="1" latinLnBrk="0" hangingPunct="1">
      <a:defRPr sz="1600" kern="1200">
        <a:solidFill>
          <a:schemeClr val="tx1"/>
        </a:solidFill>
        <a:latin typeface="+mn-lt"/>
        <a:ea typeface="+mn-ea"/>
        <a:cs typeface="+mn-cs"/>
      </a:defRPr>
    </a:lvl6pPr>
    <a:lvl7pPr marL="2447693" algn="l" defTabSz="815898" rtl="0" eaLnBrk="1" latinLnBrk="0" hangingPunct="1">
      <a:defRPr sz="1600" kern="1200">
        <a:solidFill>
          <a:schemeClr val="tx1"/>
        </a:solidFill>
        <a:latin typeface="+mn-lt"/>
        <a:ea typeface="+mn-ea"/>
        <a:cs typeface="+mn-cs"/>
      </a:defRPr>
    </a:lvl7pPr>
    <a:lvl8pPr marL="2855641" algn="l" defTabSz="815898" rtl="0" eaLnBrk="1" latinLnBrk="0" hangingPunct="1">
      <a:defRPr sz="1600" kern="1200">
        <a:solidFill>
          <a:schemeClr val="tx1"/>
        </a:solidFill>
        <a:latin typeface="+mn-lt"/>
        <a:ea typeface="+mn-ea"/>
        <a:cs typeface="+mn-cs"/>
      </a:defRPr>
    </a:lvl8pPr>
    <a:lvl9pPr marL="3263590" algn="l" defTabSz="815898"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C0A"/>
    <a:srgbClr val="008BBC"/>
    <a:srgbClr val="FFFFFF"/>
    <a:srgbClr val="009ED6"/>
    <a:srgbClr val="3BACC3"/>
    <a:srgbClr val="009BD2"/>
    <a:srgbClr val="EAC216"/>
    <a:srgbClr val="136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2" autoAdjust="0"/>
    <p:restoredTop sz="94683" autoAdjust="0"/>
  </p:normalViewPr>
  <p:slideViewPr>
    <p:cSldViewPr>
      <p:cViewPr varScale="1">
        <p:scale>
          <a:sx n="89" d="100"/>
          <a:sy n="89" d="100"/>
        </p:scale>
        <p:origin x="-112" y="-12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7611DCB7-8AF7-4303-AEAB-1EB8E438144E}" type="datetimeFigureOut">
              <a:rPr lang="en-US" smtClean="0"/>
              <a:t>8/29/16</a:t>
            </a:fld>
            <a:endParaRPr lang="en-US"/>
          </a:p>
        </p:txBody>
      </p:sp>
      <p:sp>
        <p:nvSpPr>
          <p:cNvPr id="4" name="Footer Placeholder 3"/>
          <p:cNvSpPr>
            <a:spLocks noGrp="1"/>
          </p:cNvSpPr>
          <p:nvPr>
            <p:ph type="ftr" sz="quarter" idx="2"/>
          </p:nvPr>
        </p:nvSpPr>
        <p:spPr>
          <a:xfrm>
            <a:off x="0" y="8829054"/>
            <a:ext cx="3038319" cy="4652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29054"/>
            <a:ext cx="3038319" cy="465242"/>
          </a:xfrm>
          <a:prstGeom prst="rect">
            <a:avLst/>
          </a:prstGeom>
        </p:spPr>
        <p:txBody>
          <a:bodyPr vert="horz" lIns="91440" tIns="45720" rIns="91440" bIns="45720" rtlCol="0" anchor="b"/>
          <a:lstStyle>
            <a:lvl1pPr algn="r">
              <a:defRPr sz="1200"/>
            </a:lvl1pPr>
          </a:lstStyle>
          <a:p>
            <a:fld id="{AD9DA911-88DF-440E-9890-1A86B97F3F51}" type="slidenum">
              <a:rPr lang="en-US" smtClean="0"/>
              <a:t>‹#›</a:t>
            </a:fld>
            <a:endParaRPr lang="en-US"/>
          </a:p>
        </p:txBody>
      </p:sp>
    </p:spTree>
    <p:extLst>
      <p:ext uri="{BB962C8B-B14F-4D97-AF65-F5344CB8AC3E}">
        <p14:creationId xmlns:p14="http://schemas.microsoft.com/office/powerpoint/2010/main" val="3926819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9D41E7B4-23A8-4482-BB7A-D9835CA84EE4}" type="datetimeFigureOut">
              <a:rPr lang="en-US" smtClean="0"/>
              <a:t>8/29/16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362B36F3-EB1B-437F-9FCF-F1795A2943A5}" type="slidenum">
              <a:rPr lang="en-US" smtClean="0"/>
              <a:t>‹#›</a:t>
            </a:fld>
            <a:endParaRPr lang="en-US"/>
          </a:p>
        </p:txBody>
      </p:sp>
    </p:spTree>
    <p:extLst>
      <p:ext uri="{BB962C8B-B14F-4D97-AF65-F5344CB8AC3E}">
        <p14:creationId xmlns:p14="http://schemas.microsoft.com/office/powerpoint/2010/main" val="3416968180"/>
      </p:ext>
    </p:extLst>
  </p:cSld>
  <p:clrMap bg1="lt1" tx1="dk1" bg2="lt2" tx2="dk2" accent1="accent1" accent2="accent2" accent3="accent3" accent4="accent4" accent5="accent5" accent6="accent6" hlink="hlink" folHlink="folHlink"/>
  <p:notesStyle>
    <a:lvl1pPr marL="0" algn="l" defTabSz="815898" rtl="0" eaLnBrk="1" latinLnBrk="0" hangingPunct="1">
      <a:defRPr sz="1100" kern="1200">
        <a:solidFill>
          <a:schemeClr val="tx1"/>
        </a:solidFill>
        <a:latin typeface="+mn-lt"/>
        <a:ea typeface="+mn-ea"/>
        <a:cs typeface="+mn-cs"/>
      </a:defRPr>
    </a:lvl1pPr>
    <a:lvl2pPr marL="407948" algn="l" defTabSz="815898" rtl="0" eaLnBrk="1" latinLnBrk="0" hangingPunct="1">
      <a:defRPr sz="1100" kern="1200">
        <a:solidFill>
          <a:schemeClr val="tx1"/>
        </a:solidFill>
        <a:latin typeface="+mn-lt"/>
        <a:ea typeface="+mn-ea"/>
        <a:cs typeface="+mn-cs"/>
      </a:defRPr>
    </a:lvl2pPr>
    <a:lvl3pPr marL="815898" algn="l" defTabSz="815898" rtl="0" eaLnBrk="1" latinLnBrk="0" hangingPunct="1">
      <a:defRPr sz="1100" kern="1200">
        <a:solidFill>
          <a:schemeClr val="tx1"/>
        </a:solidFill>
        <a:latin typeface="+mn-lt"/>
        <a:ea typeface="+mn-ea"/>
        <a:cs typeface="+mn-cs"/>
      </a:defRPr>
    </a:lvl3pPr>
    <a:lvl4pPr marL="1223846" algn="l" defTabSz="815898" rtl="0" eaLnBrk="1" latinLnBrk="0" hangingPunct="1">
      <a:defRPr sz="1100" kern="1200">
        <a:solidFill>
          <a:schemeClr val="tx1"/>
        </a:solidFill>
        <a:latin typeface="+mn-lt"/>
        <a:ea typeface="+mn-ea"/>
        <a:cs typeface="+mn-cs"/>
      </a:defRPr>
    </a:lvl4pPr>
    <a:lvl5pPr marL="1631795" algn="l" defTabSz="815898" rtl="0" eaLnBrk="1" latinLnBrk="0" hangingPunct="1">
      <a:defRPr sz="1100" kern="1200">
        <a:solidFill>
          <a:schemeClr val="tx1"/>
        </a:solidFill>
        <a:latin typeface="+mn-lt"/>
        <a:ea typeface="+mn-ea"/>
        <a:cs typeface="+mn-cs"/>
      </a:defRPr>
    </a:lvl5pPr>
    <a:lvl6pPr marL="2039744" algn="l" defTabSz="815898" rtl="0" eaLnBrk="1" latinLnBrk="0" hangingPunct="1">
      <a:defRPr sz="1100" kern="1200">
        <a:solidFill>
          <a:schemeClr val="tx1"/>
        </a:solidFill>
        <a:latin typeface="+mn-lt"/>
        <a:ea typeface="+mn-ea"/>
        <a:cs typeface="+mn-cs"/>
      </a:defRPr>
    </a:lvl6pPr>
    <a:lvl7pPr marL="2447693" algn="l" defTabSz="815898" rtl="0" eaLnBrk="1" latinLnBrk="0" hangingPunct="1">
      <a:defRPr sz="1100" kern="1200">
        <a:solidFill>
          <a:schemeClr val="tx1"/>
        </a:solidFill>
        <a:latin typeface="+mn-lt"/>
        <a:ea typeface="+mn-ea"/>
        <a:cs typeface="+mn-cs"/>
      </a:defRPr>
    </a:lvl7pPr>
    <a:lvl8pPr marL="2855641" algn="l" defTabSz="815898" rtl="0" eaLnBrk="1" latinLnBrk="0" hangingPunct="1">
      <a:defRPr sz="1100" kern="1200">
        <a:solidFill>
          <a:schemeClr val="tx1"/>
        </a:solidFill>
        <a:latin typeface="+mn-lt"/>
        <a:ea typeface="+mn-ea"/>
        <a:cs typeface="+mn-cs"/>
      </a:defRPr>
    </a:lvl8pPr>
    <a:lvl9pPr marL="3263590" algn="l" defTabSz="81589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2B36F3-EB1B-437F-9FCF-F1795A2943A5}" type="slidenum">
              <a:rPr lang="en-US" smtClean="0"/>
              <a:t>12</a:t>
            </a:fld>
            <a:endParaRPr lang="en-US"/>
          </a:p>
        </p:txBody>
      </p:sp>
    </p:spTree>
    <p:extLst>
      <p:ext uri="{BB962C8B-B14F-4D97-AF65-F5344CB8AC3E}">
        <p14:creationId xmlns:p14="http://schemas.microsoft.com/office/powerpoint/2010/main" val="4626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2B36F3-EB1B-437F-9FCF-F1795A2943A5}" type="slidenum">
              <a:rPr lang="en-US" smtClean="0"/>
              <a:t>21</a:t>
            </a:fld>
            <a:endParaRPr lang="en-US"/>
          </a:p>
        </p:txBody>
      </p:sp>
    </p:spTree>
    <p:extLst>
      <p:ext uri="{BB962C8B-B14F-4D97-AF65-F5344CB8AC3E}">
        <p14:creationId xmlns:p14="http://schemas.microsoft.com/office/powerpoint/2010/main" val="215550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7948" indent="0" algn="ctr">
              <a:buNone/>
              <a:defRPr>
                <a:solidFill>
                  <a:schemeClr val="tx1">
                    <a:tint val="75000"/>
                  </a:schemeClr>
                </a:solidFill>
              </a:defRPr>
            </a:lvl2pPr>
            <a:lvl3pPr marL="815898" indent="0" algn="ctr">
              <a:buNone/>
              <a:defRPr>
                <a:solidFill>
                  <a:schemeClr val="tx1">
                    <a:tint val="75000"/>
                  </a:schemeClr>
                </a:solidFill>
              </a:defRPr>
            </a:lvl3pPr>
            <a:lvl4pPr marL="1223846" indent="0" algn="ctr">
              <a:buNone/>
              <a:defRPr>
                <a:solidFill>
                  <a:schemeClr val="tx1">
                    <a:tint val="75000"/>
                  </a:schemeClr>
                </a:solidFill>
              </a:defRPr>
            </a:lvl4pPr>
            <a:lvl5pPr marL="1631795" indent="0" algn="ctr">
              <a:buNone/>
              <a:defRPr>
                <a:solidFill>
                  <a:schemeClr val="tx1">
                    <a:tint val="75000"/>
                  </a:schemeClr>
                </a:solidFill>
              </a:defRPr>
            </a:lvl5pPr>
            <a:lvl6pPr marL="2039744" indent="0" algn="ctr">
              <a:buNone/>
              <a:defRPr>
                <a:solidFill>
                  <a:schemeClr val="tx1">
                    <a:tint val="75000"/>
                  </a:schemeClr>
                </a:solidFill>
              </a:defRPr>
            </a:lvl6pPr>
            <a:lvl7pPr marL="2447693" indent="0" algn="ctr">
              <a:buNone/>
              <a:defRPr>
                <a:solidFill>
                  <a:schemeClr val="tx1">
                    <a:tint val="75000"/>
                  </a:schemeClr>
                </a:solidFill>
              </a:defRPr>
            </a:lvl7pPr>
            <a:lvl8pPr marL="2855641" indent="0" algn="ctr">
              <a:buNone/>
              <a:defRPr>
                <a:solidFill>
                  <a:schemeClr val="tx1">
                    <a:tint val="75000"/>
                  </a:schemeClr>
                </a:solidFill>
              </a:defRPr>
            </a:lvl8pPr>
            <a:lvl9pPr marL="32635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68299C-6377-4C9C-B9D7-9282978E3AC4}"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01166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8299C-6377-4C9C-B9D7-9282978E3AC4}"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97187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8299C-6377-4C9C-B9D7-9282978E3AC4}"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50889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8299C-6377-4C9C-B9D7-9282978E3AC4}"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57729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7948" indent="0">
              <a:buNone/>
              <a:defRPr sz="1600">
                <a:solidFill>
                  <a:schemeClr val="tx1">
                    <a:tint val="75000"/>
                  </a:schemeClr>
                </a:solidFill>
              </a:defRPr>
            </a:lvl2pPr>
            <a:lvl3pPr marL="815898" indent="0">
              <a:buNone/>
              <a:defRPr sz="1400">
                <a:solidFill>
                  <a:schemeClr val="tx1">
                    <a:tint val="75000"/>
                  </a:schemeClr>
                </a:solidFill>
              </a:defRPr>
            </a:lvl3pPr>
            <a:lvl4pPr marL="1223846" indent="0">
              <a:buNone/>
              <a:defRPr sz="1300">
                <a:solidFill>
                  <a:schemeClr val="tx1">
                    <a:tint val="75000"/>
                  </a:schemeClr>
                </a:solidFill>
              </a:defRPr>
            </a:lvl4pPr>
            <a:lvl5pPr marL="1631795" indent="0">
              <a:buNone/>
              <a:defRPr sz="1300">
                <a:solidFill>
                  <a:schemeClr val="tx1">
                    <a:tint val="75000"/>
                  </a:schemeClr>
                </a:solidFill>
              </a:defRPr>
            </a:lvl5pPr>
            <a:lvl6pPr marL="2039744" indent="0">
              <a:buNone/>
              <a:defRPr sz="1300">
                <a:solidFill>
                  <a:schemeClr val="tx1">
                    <a:tint val="75000"/>
                  </a:schemeClr>
                </a:solidFill>
              </a:defRPr>
            </a:lvl6pPr>
            <a:lvl7pPr marL="2447693" indent="0">
              <a:buNone/>
              <a:defRPr sz="1300">
                <a:solidFill>
                  <a:schemeClr val="tx1">
                    <a:tint val="75000"/>
                  </a:schemeClr>
                </a:solidFill>
              </a:defRPr>
            </a:lvl7pPr>
            <a:lvl8pPr marL="2855641" indent="0">
              <a:buNone/>
              <a:defRPr sz="1300">
                <a:solidFill>
                  <a:schemeClr val="tx1">
                    <a:tint val="75000"/>
                  </a:schemeClr>
                </a:solidFill>
              </a:defRPr>
            </a:lvl8pPr>
            <a:lvl9pPr marL="326359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8299C-6377-4C9C-B9D7-9282978E3AC4}" type="datetimeFigureOut">
              <a:rPr lang="en-US" smtClean="0"/>
              <a:t>8/29/16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93294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8299C-6377-4C9C-B9D7-9282978E3AC4}"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90336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100" b="1"/>
            </a:lvl1pPr>
            <a:lvl2pPr marL="407948" indent="0">
              <a:buNone/>
              <a:defRPr sz="1800" b="1"/>
            </a:lvl2pPr>
            <a:lvl3pPr marL="815898" indent="0">
              <a:buNone/>
              <a:defRPr sz="1600" b="1"/>
            </a:lvl3pPr>
            <a:lvl4pPr marL="1223846" indent="0">
              <a:buNone/>
              <a:defRPr sz="1400" b="1"/>
            </a:lvl4pPr>
            <a:lvl5pPr marL="1631795" indent="0">
              <a:buNone/>
              <a:defRPr sz="1400" b="1"/>
            </a:lvl5pPr>
            <a:lvl6pPr marL="2039744" indent="0">
              <a:buNone/>
              <a:defRPr sz="1400" b="1"/>
            </a:lvl6pPr>
            <a:lvl7pPr marL="2447693" indent="0">
              <a:buNone/>
              <a:defRPr sz="1400" b="1"/>
            </a:lvl7pPr>
            <a:lvl8pPr marL="2855641" indent="0">
              <a:buNone/>
              <a:defRPr sz="1400" b="1"/>
            </a:lvl8pPr>
            <a:lvl9pPr marL="326359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6"/>
            <a:ext cx="4041775" cy="479821"/>
          </a:xfrm>
        </p:spPr>
        <p:txBody>
          <a:bodyPr anchor="b"/>
          <a:lstStyle>
            <a:lvl1pPr marL="0" indent="0">
              <a:buNone/>
              <a:defRPr sz="2100" b="1"/>
            </a:lvl1pPr>
            <a:lvl2pPr marL="407948" indent="0">
              <a:buNone/>
              <a:defRPr sz="1800" b="1"/>
            </a:lvl2pPr>
            <a:lvl3pPr marL="815898" indent="0">
              <a:buNone/>
              <a:defRPr sz="1600" b="1"/>
            </a:lvl3pPr>
            <a:lvl4pPr marL="1223846" indent="0">
              <a:buNone/>
              <a:defRPr sz="1400" b="1"/>
            </a:lvl4pPr>
            <a:lvl5pPr marL="1631795" indent="0">
              <a:buNone/>
              <a:defRPr sz="1400" b="1"/>
            </a:lvl5pPr>
            <a:lvl6pPr marL="2039744" indent="0">
              <a:buNone/>
              <a:defRPr sz="1400" b="1"/>
            </a:lvl6pPr>
            <a:lvl7pPr marL="2447693" indent="0">
              <a:buNone/>
              <a:defRPr sz="1400" b="1"/>
            </a:lvl7pPr>
            <a:lvl8pPr marL="2855641" indent="0">
              <a:buNone/>
              <a:defRPr sz="1400" b="1"/>
            </a:lvl8pPr>
            <a:lvl9pPr marL="326359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8299C-6377-4C9C-B9D7-9282978E3AC4}" type="datetimeFigureOut">
              <a:rPr lang="en-US" smtClean="0"/>
              <a:t>8/29/16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9747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8299C-6377-4C9C-B9D7-9282978E3AC4}" type="datetimeFigureOut">
              <a:rPr lang="en-US" smtClean="0"/>
              <a:t>8/29/16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0944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299C-6377-4C9C-B9D7-9282978E3AC4}" type="datetimeFigureOut">
              <a:rPr lang="en-US" smtClean="0"/>
              <a:t>8/29/16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36647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300"/>
            </a:lvl1pPr>
            <a:lvl2pPr marL="407948" indent="0">
              <a:buNone/>
              <a:defRPr sz="1100"/>
            </a:lvl2pPr>
            <a:lvl3pPr marL="815898" indent="0">
              <a:buNone/>
              <a:defRPr sz="900"/>
            </a:lvl3pPr>
            <a:lvl4pPr marL="1223846" indent="0">
              <a:buNone/>
              <a:defRPr sz="800"/>
            </a:lvl4pPr>
            <a:lvl5pPr marL="1631795" indent="0">
              <a:buNone/>
              <a:defRPr sz="800"/>
            </a:lvl5pPr>
            <a:lvl6pPr marL="2039744" indent="0">
              <a:buNone/>
              <a:defRPr sz="800"/>
            </a:lvl6pPr>
            <a:lvl7pPr marL="2447693" indent="0">
              <a:buNone/>
              <a:defRPr sz="800"/>
            </a:lvl7pPr>
            <a:lvl8pPr marL="2855641" indent="0">
              <a:buNone/>
              <a:defRPr sz="800"/>
            </a:lvl8pPr>
            <a:lvl9pPr marL="326359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568299C-6377-4C9C-B9D7-9282978E3AC4}"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274537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7948" indent="0">
              <a:buNone/>
              <a:defRPr sz="2500"/>
            </a:lvl2pPr>
            <a:lvl3pPr marL="815898" indent="0">
              <a:buNone/>
              <a:defRPr sz="2100"/>
            </a:lvl3pPr>
            <a:lvl4pPr marL="1223846" indent="0">
              <a:buNone/>
              <a:defRPr sz="1800"/>
            </a:lvl4pPr>
            <a:lvl5pPr marL="1631795" indent="0">
              <a:buNone/>
              <a:defRPr sz="1800"/>
            </a:lvl5pPr>
            <a:lvl6pPr marL="2039744" indent="0">
              <a:buNone/>
              <a:defRPr sz="1800"/>
            </a:lvl6pPr>
            <a:lvl7pPr marL="2447693" indent="0">
              <a:buNone/>
              <a:defRPr sz="1800"/>
            </a:lvl7pPr>
            <a:lvl8pPr marL="2855641" indent="0">
              <a:buNone/>
              <a:defRPr sz="1800"/>
            </a:lvl8pPr>
            <a:lvl9pPr marL="3263590"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7948" indent="0">
              <a:buNone/>
              <a:defRPr sz="1100"/>
            </a:lvl2pPr>
            <a:lvl3pPr marL="815898" indent="0">
              <a:buNone/>
              <a:defRPr sz="900"/>
            </a:lvl3pPr>
            <a:lvl4pPr marL="1223846" indent="0">
              <a:buNone/>
              <a:defRPr sz="800"/>
            </a:lvl4pPr>
            <a:lvl5pPr marL="1631795" indent="0">
              <a:buNone/>
              <a:defRPr sz="800"/>
            </a:lvl5pPr>
            <a:lvl6pPr marL="2039744" indent="0">
              <a:buNone/>
              <a:defRPr sz="800"/>
            </a:lvl6pPr>
            <a:lvl7pPr marL="2447693" indent="0">
              <a:buNone/>
              <a:defRPr sz="800"/>
            </a:lvl7pPr>
            <a:lvl8pPr marL="2855641" indent="0">
              <a:buNone/>
              <a:defRPr sz="800"/>
            </a:lvl8pPr>
            <a:lvl9pPr marL="326359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568299C-6377-4C9C-B9D7-9282978E3AC4}" type="datetimeFigureOut">
              <a:rPr lang="en-US" smtClean="0"/>
              <a:t>8/29/16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3E54-593A-4E03-B0E9-8B3BBEA4F5ED}" type="slidenum">
              <a:rPr lang="en-US" smtClean="0"/>
              <a:t>‹#›</a:t>
            </a:fld>
            <a:endParaRPr lang="en-US"/>
          </a:p>
        </p:txBody>
      </p:sp>
    </p:spTree>
    <p:extLst>
      <p:ext uri="{BB962C8B-B14F-4D97-AF65-F5344CB8AC3E}">
        <p14:creationId xmlns:p14="http://schemas.microsoft.com/office/powerpoint/2010/main" val="1080645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590" tIns="40795" rIns="81590" bIns="40795"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81590" tIns="40795" rIns="81590" bIns="407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81590" tIns="40795" rIns="81590" bIns="40795" rtlCol="0" anchor="ctr"/>
          <a:lstStyle>
            <a:lvl1pPr algn="l">
              <a:defRPr sz="1100">
                <a:solidFill>
                  <a:schemeClr val="tx1">
                    <a:tint val="75000"/>
                  </a:schemeClr>
                </a:solidFill>
              </a:defRPr>
            </a:lvl1pPr>
          </a:lstStyle>
          <a:p>
            <a:fld id="{6568299C-6377-4C9C-B9D7-9282978E3AC4}" type="datetimeFigureOut">
              <a:rPr lang="en-US" smtClean="0"/>
              <a:t>8/29/16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590" tIns="40795" rIns="81590" bIns="40795"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590" tIns="40795" rIns="81590" bIns="40795" rtlCol="0" anchor="ctr"/>
          <a:lstStyle>
            <a:lvl1pPr algn="r">
              <a:defRPr sz="1100">
                <a:solidFill>
                  <a:schemeClr val="tx1">
                    <a:tint val="75000"/>
                  </a:schemeClr>
                </a:solidFill>
              </a:defRPr>
            </a:lvl1pPr>
          </a:lstStyle>
          <a:p>
            <a:fld id="{FC8F3E54-593A-4E03-B0E9-8B3BBEA4F5ED}" type="slidenum">
              <a:rPr lang="en-US" smtClean="0"/>
              <a:t>‹#›</a:t>
            </a:fld>
            <a:endParaRPr lang="en-US"/>
          </a:p>
        </p:txBody>
      </p:sp>
    </p:spTree>
    <p:extLst>
      <p:ext uri="{BB962C8B-B14F-4D97-AF65-F5344CB8AC3E}">
        <p14:creationId xmlns:p14="http://schemas.microsoft.com/office/powerpoint/2010/main" val="353604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5898" rtl="0" eaLnBrk="1" latinLnBrk="0" hangingPunct="1">
        <a:spcBef>
          <a:spcPct val="0"/>
        </a:spcBef>
        <a:buNone/>
        <a:defRPr sz="3900" kern="1200">
          <a:solidFill>
            <a:schemeClr val="tx1"/>
          </a:solidFill>
          <a:latin typeface="+mj-lt"/>
          <a:ea typeface="+mj-ea"/>
          <a:cs typeface="+mj-cs"/>
        </a:defRPr>
      </a:lvl1pPr>
    </p:titleStyle>
    <p:bodyStyle>
      <a:lvl1pPr marL="305962" indent="-305962" algn="l" defTabSz="815898"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2917" indent="-254968" algn="l" defTabSz="815898"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19872" indent="-203975" algn="l" defTabSz="815898"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7821"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5769"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3718"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67"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16"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64" indent="-203975" algn="l" defTabSz="81589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5898" rtl="0" eaLnBrk="1" latinLnBrk="0" hangingPunct="1">
        <a:defRPr sz="1600" kern="1200">
          <a:solidFill>
            <a:schemeClr val="tx1"/>
          </a:solidFill>
          <a:latin typeface="+mn-lt"/>
          <a:ea typeface="+mn-ea"/>
          <a:cs typeface="+mn-cs"/>
        </a:defRPr>
      </a:lvl1pPr>
      <a:lvl2pPr marL="407948" algn="l" defTabSz="815898" rtl="0" eaLnBrk="1" latinLnBrk="0" hangingPunct="1">
        <a:defRPr sz="1600" kern="1200">
          <a:solidFill>
            <a:schemeClr val="tx1"/>
          </a:solidFill>
          <a:latin typeface="+mn-lt"/>
          <a:ea typeface="+mn-ea"/>
          <a:cs typeface="+mn-cs"/>
        </a:defRPr>
      </a:lvl2pPr>
      <a:lvl3pPr marL="815898" algn="l" defTabSz="815898" rtl="0" eaLnBrk="1" latinLnBrk="0" hangingPunct="1">
        <a:defRPr sz="1600" kern="1200">
          <a:solidFill>
            <a:schemeClr val="tx1"/>
          </a:solidFill>
          <a:latin typeface="+mn-lt"/>
          <a:ea typeface="+mn-ea"/>
          <a:cs typeface="+mn-cs"/>
        </a:defRPr>
      </a:lvl3pPr>
      <a:lvl4pPr marL="1223846" algn="l" defTabSz="815898" rtl="0" eaLnBrk="1" latinLnBrk="0" hangingPunct="1">
        <a:defRPr sz="1600" kern="1200">
          <a:solidFill>
            <a:schemeClr val="tx1"/>
          </a:solidFill>
          <a:latin typeface="+mn-lt"/>
          <a:ea typeface="+mn-ea"/>
          <a:cs typeface="+mn-cs"/>
        </a:defRPr>
      </a:lvl4pPr>
      <a:lvl5pPr marL="1631795" algn="l" defTabSz="815898" rtl="0" eaLnBrk="1" latinLnBrk="0" hangingPunct="1">
        <a:defRPr sz="1600" kern="1200">
          <a:solidFill>
            <a:schemeClr val="tx1"/>
          </a:solidFill>
          <a:latin typeface="+mn-lt"/>
          <a:ea typeface="+mn-ea"/>
          <a:cs typeface="+mn-cs"/>
        </a:defRPr>
      </a:lvl5pPr>
      <a:lvl6pPr marL="2039744" algn="l" defTabSz="815898" rtl="0" eaLnBrk="1" latinLnBrk="0" hangingPunct="1">
        <a:defRPr sz="1600" kern="1200">
          <a:solidFill>
            <a:schemeClr val="tx1"/>
          </a:solidFill>
          <a:latin typeface="+mn-lt"/>
          <a:ea typeface="+mn-ea"/>
          <a:cs typeface="+mn-cs"/>
        </a:defRPr>
      </a:lvl6pPr>
      <a:lvl7pPr marL="2447693" algn="l" defTabSz="815898" rtl="0" eaLnBrk="1" latinLnBrk="0" hangingPunct="1">
        <a:defRPr sz="1600" kern="1200">
          <a:solidFill>
            <a:schemeClr val="tx1"/>
          </a:solidFill>
          <a:latin typeface="+mn-lt"/>
          <a:ea typeface="+mn-ea"/>
          <a:cs typeface="+mn-cs"/>
        </a:defRPr>
      </a:lvl7pPr>
      <a:lvl8pPr marL="2855641" algn="l" defTabSz="815898" rtl="0" eaLnBrk="1" latinLnBrk="0" hangingPunct="1">
        <a:defRPr sz="1600" kern="1200">
          <a:solidFill>
            <a:schemeClr val="tx1"/>
          </a:solidFill>
          <a:latin typeface="+mn-lt"/>
          <a:ea typeface="+mn-ea"/>
          <a:cs typeface="+mn-cs"/>
        </a:defRPr>
      </a:lvl8pPr>
      <a:lvl9pPr marL="3263590" algn="l" defTabSz="81589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infopeople.org/civicrm/event/info?reset=1&amp;id=245" TargetMode="External"/><Relationship Id="rId4" Type="http://schemas.openxmlformats.org/officeDocument/2006/relationships/hyperlink" Target="https://infopeople.org/civicrm/event/info?reset=1&amp;id=451"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hyperlink" Target="mailto:lisa.dale@library.ca.gov" TargetMode="External"/><Relationship Id="rId4" Type="http://schemas.openxmlformats.org/officeDocument/2006/relationships/hyperlink" Target="mailto:llt@countingopinions.com"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158830" y="1082485"/>
            <a:ext cx="8991601"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100" dirty="0">
                <a:solidFill>
                  <a:schemeClr val="accent1">
                    <a:lumMod val="50000"/>
                  </a:schemeClr>
                </a:solidFill>
                <a:latin typeface="Trajan Pro" pitchFamily="18" charset="0"/>
              </a:rPr>
              <a:t>PUBLIC </a:t>
            </a:r>
            <a:r>
              <a:rPr lang="en-US" sz="3600" b="1" spc="100">
                <a:solidFill>
                  <a:schemeClr val="accent1">
                    <a:lumMod val="50000"/>
                  </a:schemeClr>
                </a:solidFill>
                <a:latin typeface="Trajan Pro" pitchFamily="18" charset="0"/>
              </a:rPr>
              <a:t>LIBRARY SURVEY</a:t>
            </a:r>
          </a:p>
          <a:p>
            <a:pPr algn="ctr"/>
            <a:r>
              <a:rPr lang="en-US" sz="3600" b="1" spc="100">
                <a:solidFill>
                  <a:schemeClr val="accent1">
                    <a:lumMod val="50000"/>
                  </a:schemeClr>
                </a:solidFill>
                <a:latin typeface="Trajan Pro" pitchFamily="18" charset="0"/>
              </a:rPr>
              <a:t>2016</a:t>
            </a:r>
            <a:endParaRPr lang="en-US" sz="3600" b="1" spc="100" dirty="0">
              <a:solidFill>
                <a:schemeClr val="accent1">
                  <a:lumMod val="50000"/>
                </a:schemeClr>
              </a:solidFill>
              <a:latin typeface="Trajan Pro" pitchFamily="18" charset="0"/>
            </a:endParaRPr>
          </a:p>
        </p:txBody>
      </p:sp>
      <p:sp>
        <p:nvSpPr>
          <p:cNvPr id="5" name="TextBox 4"/>
          <p:cNvSpPr txBox="1"/>
          <p:nvPr/>
        </p:nvSpPr>
        <p:spPr>
          <a:xfrm>
            <a:off x="76197" y="2724150"/>
            <a:ext cx="9156865" cy="830997"/>
          </a:xfrm>
          <a:prstGeom prst="rect">
            <a:avLst/>
          </a:prstGeom>
          <a:noFill/>
        </p:spPr>
        <p:txBody>
          <a:bodyPr wrap="square" rtlCol="0">
            <a:spAutoFit/>
          </a:bodyPr>
          <a:lstStyle/>
          <a:p>
            <a:pPr algn="ctr"/>
            <a:r>
              <a:rPr lang="en-US" sz="2400" b="1" spc="150" dirty="0">
                <a:solidFill>
                  <a:srgbClr val="008BBC"/>
                </a:solidFill>
                <a:latin typeface="Minion Pro Cond" pitchFamily="18" charset="0"/>
              </a:rPr>
              <a:t>Lisa Dale, California State Library</a:t>
            </a:r>
          </a:p>
          <a:p>
            <a:pPr algn="ctr"/>
            <a:r>
              <a:rPr lang="en-US" sz="2400" b="1" spc="150" dirty="0">
                <a:solidFill>
                  <a:srgbClr val="008BBC"/>
                </a:solidFill>
                <a:latin typeface="Minion Pro Cond" pitchFamily="18" charset="0"/>
              </a:rPr>
              <a:t>Lindsay Thompson, Counting Opinions</a:t>
            </a:r>
          </a:p>
        </p:txBody>
      </p:sp>
      <p:sp>
        <p:nvSpPr>
          <p:cNvPr id="3" name="Rectangle 2"/>
          <p:cNvSpPr/>
          <p:nvPr/>
        </p:nvSpPr>
        <p:spPr>
          <a:xfrm>
            <a:off x="3673894" y="4136122"/>
            <a:ext cx="1812506" cy="646331"/>
          </a:xfrm>
          <a:prstGeom prst="rect">
            <a:avLst/>
          </a:prstGeom>
        </p:spPr>
        <p:txBody>
          <a:bodyPr wrap="square">
            <a:spAutoFit/>
          </a:bodyPr>
          <a:lstStyle/>
          <a:p>
            <a:pPr algn="ctr"/>
            <a:r>
              <a:rPr lang="en-US" sz="1800" b="1" spc="100" dirty="0">
                <a:solidFill>
                  <a:schemeClr val="accent1">
                    <a:lumMod val="50000"/>
                  </a:schemeClr>
                </a:solidFill>
                <a:latin typeface="Trajan Pro" pitchFamily="18" charset="0"/>
              </a:rPr>
              <a:t>August </a:t>
            </a:r>
            <a:r>
              <a:rPr lang="en-US" sz="1800" b="1" spc="100" dirty="0" smtClean="0">
                <a:solidFill>
                  <a:schemeClr val="accent1">
                    <a:lumMod val="50000"/>
                  </a:schemeClr>
                </a:solidFill>
                <a:latin typeface="Trajan Pro" pitchFamily="18" charset="0"/>
              </a:rPr>
              <a:t>30</a:t>
            </a:r>
            <a:r>
              <a:rPr lang="en-US" sz="1800" b="1" spc="100" dirty="0" smtClean="0">
                <a:solidFill>
                  <a:schemeClr val="accent1">
                    <a:lumMod val="50000"/>
                  </a:schemeClr>
                </a:solidFill>
                <a:latin typeface="Trajan Pro" pitchFamily="18" charset="0"/>
              </a:rPr>
              <a:t>, </a:t>
            </a:r>
            <a:r>
              <a:rPr lang="en-US" sz="1800" b="1" spc="100" dirty="0">
                <a:solidFill>
                  <a:schemeClr val="accent1">
                    <a:lumMod val="50000"/>
                  </a:schemeClr>
                </a:solidFill>
                <a:latin typeface="Trajan Pro" pitchFamily="18" charset="0"/>
              </a:rPr>
              <a:t>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8" name="Rectangle 7"/>
          <p:cNvSpPr/>
          <p:nvPr/>
        </p:nvSpPr>
        <p:spPr>
          <a:xfrm>
            <a:off x="3390897" y="3486150"/>
            <a:ext cx="2362200" cy="338554"/>
          </a:xfrm>
          <a:prstGeom prst="rect">
            <a:avLst/>
          </a:prstGeom>
        </p:spPr>
        <p:txBody>
          <a:bodyPr wrap="square">
            <a:spAutoFit/>
          </a:bodyPr>
          <a:lstStyle/>
          <a:p>
            <a:pPr algn="ctr"/>
            <a:r>
              <a:rPr lang="en-US" b="1" spc="100" dirty="0">
                <a:solidFill>
                  <a:srgbClr val="D98A15"/>
                </a:solidFill>
                <a:latin typeface="Trajan Pro" pitchFamily="18" charset="0"/>
              </a:rPr>
              <a:t>Hosted by </a:t>
            </a:r>
            <a:r>
              <a:rPr lang="en-US" b="1" spc="100" dirty="0" err="1">
                <a:solidFill>
                  <a:srgbClr val="D98A15"/>
                </a:solidFill>
                <a:latin typeface="Trajan Pro" pitchFamily="18" charset="0"/>
              </a:rPr>
              <a:t>Infopeople</a:t>
            </a:r>
            <a:endParaRPr lang="en-US" b="1" spc="100" dirty="0">
              <a:solidFill>
                <a:srgbClr val="D98A15"/>
              </a:solidFill>
              <a:latin typeface="Trajan Pro" pitchFamily="18" charset="0"/>
            </a:endParaRPr>
          </a:p>
        </p:txBody>
      </p:sp>
    </p:spTree>
    <p:extLst>
      <p:ext uri="{BB962C8B-B14F-4D97-AF65-F5344CB8AC3E}">
        <p14:creationId xmlns:p14="http://schemas.microsoft.com/office/powerpoint/2010/main" val="23236758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199" y="33162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Collections	</a:t>
            </a:r>
          </a:p>
        </p:txBody>
      </p:sp>
      <p:sp>
        <p:nvSpPr>
          <p:cNvPr id="2" name="Rectangle 1"/>
          <p:cNvSpPr/>
          <p:nvPr/>
        </p:nvSpPr>
        <p:spPr>
          <a:xfrm>
            <a:off x="990600" y="1229707"/>
            <a:ext cx="3505200" cy="1569660"/>
          </a:xfrm>
          <a:prstGeom prst="rect">
            <a:avLst/>
          </a:prstGeom>
        </p:spPr>
        <p:txBody>
          <a:bodyPr wrap="square">
            <a:spAutoFit/>
          </a:bodyPr>
          <a:lstStyle/>
          <a:p>
            <a:pPr lvl="0"/>
            <a:r>
              <a:rPr lang="en-US" sz="3200" spc="150" dirty="0">
                <a:solidFill>
                  <a:srgbClr val="008BBC"/>
                </a:solidFill>
                <a:latin typeface="Minion Pro Cond" pitchFamily="18" charset="0"/>
              </a:rPr>
              <a:t>Electronic Books</a:t>
            </a:r>
          </a:p>
          <a:p>
            <a:pPr lvl="0"/>
            <a:r>
              <a:rPr lang="en-US" sz="3200" spc="150" dirty="0">
                <a:solidFill>
                  <a:srgbClr val="008BBC"/>
                </a:solidFill>
                <a:latin typeface="Minion Pro Cond" pitchFamily="18" charset="0"/>
              </a:rPr>
              <a:t>Audio</a:t>
            </a:r>
          </a:p>
          <a:p>
            <a:pPr lvl="0"/>
            <a:r>
              <a:rPr lang="en-US" sz="3200" spc="150" dirty="0">
                <a:solidFill>
                  <a:srgbClr val="008BBC"/>
                </a:solidFill>
                <a:latin typeface="Minion Pro Cond" pitchFamily="18" charset="0"/>
              </a:rPr>
              <a:t>Video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7" name="Rectangle 6"/>
          <p:cNvSpPr/>
          <p:nvPr/>
        </p:nvSpPr>
        <p:spPr>
          <a:xfrm>
            <a:off x="5303879" y="1224974"/>
            <a:ext cx="2666999" cy="1077218"/>
          </a:xfrm>
          <a:prstGeom prst="rect">
            <a:avLst/>
          </a:prstGeom>
        </p:spPr>
        <p:txBody>
          <a:bodyPr wrap="square">
            <a:spAutoFit/>
          </a:bodyPr>
          <a:lstStyle/>
          <a:p>
            <a:pPr lvl="0"/>
            <a:r>
              <a:rPr lang="en-US" sz="3200" spc="150" dirty="0">
                <a:solidFill>
                  <a:srgbClr val="008BBC"/>
                </a:solidFill>
                <a:latin typeface="Minion Pro Cond" pitchFamily="18" charset="0"/>
              </a:rPr>
              <a:t>Electronic </a:t>
            </a:r>
          </a:p>
          <a:p>
            <a:pPr lvl="0"/>
            <a:r>
              <a:rPr lang="en-US" sz="3200" spc="150" dirty="0">
                <a:solidFill>
                  <a:srgbClr val="008BBC"/>
                </a:solidFill>
                <a:latin typeface="Minion Pro Cond" pitchFamily="18" charset="0"/>
              </a:rPr>
              <a:t>   Collections</a:t>
            </a:r>
          </a:p>
        </p:txBody>
      </p:sp>
      <p:sp>
        <p:nvSpPr>
          <p:cNvPr id="9" name="Rectangle 8"/>
          <p:cNvSpPr/>
          <p:nvPr/>
        </p:nvSpPr>
        <p:spPr>
          <a:xfrm>
            <a:off x="4389478" y="1962150"/>
            <a:ext cx="609600" cy="584775"/>
          </a:xfrm>
          <a:prstGeom prst="rect">
            <a:avLst/>
          </a:prstGeom>
        </p:spPr>
        <p:txBody>
          <a:bodyPr wrap="square">
            <a:spAutoFit/>
          </a:bodyPr>
          <a:lstStyle/>
          <a:p>
            <a:pPr lvl="0"/>
            <a:r>
              <a:rPr lang="en-US" sz="3200" b="1" i="1" spc="150" dirty="0">
                <a:solidFill>
                  <a:srgbClr val="008BBC"/>
                </a:solidFill>
                <a:latin typeface="Minion Pro Cond" pitchFamily="18" charset="0"/>
              </a:rPr>
              <a:t>vs</a:t>
            </a:r>
          </a:p>
        </p:txBody>
      </p:sp>
      <p:pic>
        <p:nvPicPr>
          <p:cNvPr id="1028" name="Picture 4" descr="https://app.overdrive.com/images/video-devi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83" y="2858234"/>
            <a:ext cx="1161471" cy="1214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PBq0l9FlO_M/U77qucVmziI/AAAAAAAAAxw/Q6q9RLLp57A/s1600/Zinio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79" y="3274159"/>
            <a:ext cx="1597025"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arisths.org/uploads/3/8/1/6/3816576/795055.jpg?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096" y="2712184"/>
            <a:ext cx="16097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45739"/>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33162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Library Service, Annual</a:t>
            </a:r>
          </a:p>
        </p:txBody>
      </p:sp>
      <p:sp>
        <p:nvSpPr>
          <p:cNvPr id="2" name="Rectangle 1"/>
          <p:cNvSpPr/>
          <p:nvPr/>
        </p:nvSpPr>
        <p:spPr>
          <a:xfrm>
            <a:off x="1219200" y="1229707"/>
            <a:ext cx="7391400" cy="3016210"/>
          </a:xfrm>
          <a:prstGeom prst="rect">
            <a:avLst/>
          </a:prstGeom>
        </p:spPr>
        <p:txBody>
          <a:bodyPr wrap="square">
            <a:spAutoFit/>
          </a:bodyPr>
          <a:lstStyle/>
          <a:p>
            <a:pPr marL="457200" lvl="0" indent="-457200">
              <a:buFont typeface="Arial" panose="020B0604020202020204" pitchFamily="34" charset="0"/>
              <a:buChar char="•"/>
            </a:pPr>
            <a:r>
              <a:rPr lang="en-US" sz="3200" spc="150" dirty="0">
                <a:solidFill>
                  <a:srgbClr val="008BBC"/>
                </a:solidFill>
                <a:latin typeface="Minion Pro Cond" pitchFamily="18" charset="0"/>
              </a:rPr>
              <a:t>Technology Assistance</a:t>
            </a:r>
          </a:p>
          <a:p>
            <a:pPr marL="457200" lvl="0" indent="-457200">
              <a:buFont typeface="Arial" panose="020B0604020202020204" pitchFamily="34" charset="0"/>
              <a:buChar char="•"/>
            </a:pPr>
            <a:r>
              <a:rPr lang="en-US" sz="3200" spc="150" dirty="0">
                <a:solidFill>
                  <a:srgbClr val="008BBC"/>
                </a:solidFill>
                <a:latin typeface="Minion Pro Cond" pitchFamily="18" charset="0"/>
              </a:rPr>
              <a:t>Programs</a:t>
            </a:r>
          </a:p>
          <a:p>
            <a:pPr lvl="0"/>
            <a:endParaRPr lang="en-US" sz="1400" spc="150" dirty="0">
              <a:solidFill>
                <a:srgbClr val="008BBC"/>
              </a:solidFill>
              <a:latin typeface="Minion Pro Cond" pitchFamily="18" charset="0"/>
            </a:endParaRPr>
          </a:p>
          <a:p>
            <a:pPr lvl="0"/>
            <a:r>
              <a:rPr lang="en-US" sz="2800" b="1" i="1" spc="150" dirty="0">
                <a:solidFill>
                  <a:srgbClr val="008BBC"/>
                </a:solidFill>
                <a:latin typeface="Minion Pro Cond" pitchFamily="18" charset="0"/>
              </a:rPr>
              <a:t>New: </a:t>
            </a:r>
            <a:r>
              <a:rPr lang="en-US" sz="2800" spc="150" dirty="0">
                <a:solidFill>
                  <a:srgbClr val="008BBC"/>
                </a:solidFill>
                <a:latin typeface="Minion Pro Cond" pitchFamily="18" charset="0"/>
              </a:rPr>
              <a:t>Physical Item </a:t>
            </a:r>
            <a:r>
              <a:rPr lang="en-US" sz="2800" spc="150" dirty="0" err="1">
                <a:solidFill>
                  <a:srgbClr val="008BBC"/>
                </a:solidFill>
                <a:latin typeface="Minion Pro Cond" pitchFamily="18" charset="0"/>
              </a:rPr>
              <a:t>Circ</a:t>
            </a:r>
            <a:endParaRPr lang="en-US" sz="2800" spc="150" dirty="0">
              <a:solidFill>
                <a:srgbClr val="008BBC"/>
              </a:solidFill>
              <a:latin typeface="Minion Pro Cond" pitchFamily="18" charset="0"/>
            </a:endParaRPr>
          </a:p>
          <a:p>
            <a:pPr lvl="0"/>
            <a:r>
              <a:rPr lang="en-US" sz="2800" spc="150" dirty="0">
                <a:solidFill>
                  <a:srgbClr val="008BBC"/>
                </a:solidFill>
                <a:latin typeface="Minion Pro Cond" pitchFamily="18" charset="0"/>
              </a:rPr>
              <a:t>	 Successful Retrieval of Electronic Info</a:t>
            </a:r>
          </a:p>
          <a:p>
            <a:pPr lvl="0"/>
            <a:r>
              <a:rPr lang="en-US" sz="2800" spc="150" dirty="0">
                <a:solidFill>
                  <a:srgbClr val="008BBC"/>
                </a:solidFill>
                <a:latin typeface="Minion Pro Cond" pitchFamily="18" charset="0"/>
              </a:rPr>
              <a:t>	 Electronic Content Use (Total field)</a:t>
            </a:r>
          </a:p>
          <a:p>
            <a:pPr lvl="0"/>
            <a:r>
              <a:rPr lang="en-US" sz="2800" spc="150" dirty="0">
                <a:solidFill>
                  <a:srgbClr val="008BBC"/>
                </a:solidFill>
                <a:latin typeface="Minion Pro Cond" pitchFamily="18" charset="0"/>
              </a:rPr>
              <a:t>	 Total Collection Use (Total field)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270126"/>
            <a:ext cx="1372672" cy="914757"/>
          </a:xfrm>
          <a:prstGeom prst="rect">
            <a:avLst/>
          </a:prstGeom>
        </p:spPr>
      </p:pic>
    </p:spTree>
    <p:extLst>
      <p:ext uri="{BB962C8B-B14F-4D97-AF65-F5344CB8AC3E}">
        <p14:creationId xmlns:p14="http://schemas.microsoft.com/office/powerpoint/2010/main" val="33832933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33162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Mobile Libraries	</a:t>
            </a:r>
          </a:p>
        </p:txBody>
      </p:sp>
      <p:sp>
        <p:nvSpPr>
          <p:cNvPr id="2" name="Rectangle 1"/>
          <p:cNvSpPr/>
          <p:nvPr/>
        </p:nvSpPr>
        <p:spPr>
          <a:xfrm>
            <a:off x="1219200" y="1229707"/>
            <a:ext cx="7696200" cy="2062103"/>
          </a:xfrm>
          <a:prstGeom prst="rect">
            <a:avLst/>
          </a:prstGeom>
        </p:spPr>
        <p:txBody>
          <a:bodyPr wrap="square">
            <a:spAutoFit/>
          </a:bodyPr>
          <a:lstStyle/>
          <a:p>
            <a:pPr marL="457200" lvl="0" indent="-457200">
              <a:buFont typeface="Arial" panose="020B0604020202020204" pitchFamily="34" charset="0"/>
              <a:buChar char="•"/>
            </a:pPr>
            <a:r>
              <a:rPr lang="en-US" sz="3200" spc="150" dirty="0">
                <a:solidFill>
                  <a:srgbClr val="008BBC"/>
                </a:solidFill>
                <a:latin typeface="Minion Pro Cond" pitchFamily="18" charset="0"/>
              </a:rPr>
              <a:t>Truck or van with circulating collection</a:t>
            </a:r>
          </a:p>
          <a:p>
            <a:pPr marL="457200" lvl="0" indent="-457200">
              <a:buFont typeface="Arial" panose="020B0604020202020204" pitchFamily="34" charset="0"/>
              <a:buChar char="•"/>
            </a:pPr>
            <a:r>
              <a:rPr lang="en-US" sz="3200" spc="150" dirty="0">
                <a:solidFill>
                  <a:srgbClr val="008BBC"/>
                </a:solidFill>
                <a:latin typeface="Minion Pro Cond" pitchFamily="18" charset="0"/>
              </a:rPr>
              <a:t>Regularly scheduled hours</a:t>
            </a:r>
          </a:p>
          <a:p>
            <a:pPr marL="457200" lvl="0" indent="-457200">
              <a:buFont typeface="Arial" panose="020B0604020202020204" pitchFamily="34" charset="0"/>
              <a:buChar char="•"/>
            </a:pPr>
            <a:r>
              <a:rPr lang="en-US" sz="3200" spc="150" dirty="0">
                <a:solidFill>
                  <a:srgbClr val="008BBC"/>
                </a:solidFill>
                <a:latin typeface="Minion Pro Cond" pitchFamily="18" charset="0"/>
              </a:rPr>
              <a:t>Paid staff</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5" name="Picture 4"/>
          <p:cNvPicPr>
            <a:picLocks noChangeAspect="1"/>
          </p:cNvPicPr>
          <p:nvPr/>
        </p:nvPicPr>
        <p:blipFill rotWithShape="1">
          <a:blip r:embed="rId5"/>
          <a:srcRect t="13342" b="9824"/>
          <a:stretch/>
        </p:blipFill>
        <p:spPr>
          <a:xfrm>
            <a:off x="5334000" y="2910718"/>
            <a:ext cx="2168342" cy="1102606"/>
          </a:xfrm>
          <a:prstGeom prst="rect">
            <a:avLst/>
          </a:prstGeom>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738" r="5764"/>
          <a:stretch/>
        </p:blipFill>
        <p:spPr bwMode="auto">
          <a:xfrm>
            <a:off x="2554992" y="3537219"/>
            <a:ext cx="2310679" cy="101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03877"/>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8498"/>
            <a:ext cx="7319433" cy="776287"/>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New Policy</a:t>
            </a:r>
          </a:p>
        </p:txBody>
      </p:sp>
      <p:sp>
        <p:nvSpPr>
          <p:cNvPr id="5" name="TextBox 4"/>
          <p:cNvSpPr txBox="1"/>
          <p:nvPr/>
        </p:nvSpPr>
        <p:spPr>
          <a:xfrm>
            <a:off x="1066800" y="1428750"/>
            <a:ext cx="7014633" cy="2062103"/>
          </a:xfrm>
          <a:prstGeom prst="rect">
            <a:avLst/>
          </a:prstGeom>
          <a:noFill/>
        </p:spPr>
        <p:txBody>
          <a:bodyPr wrap="square" rtlCol="0">
            <a:spAutoFit/>
          </a:bodyPr>
          <a:lstStyle/>
          <a:p>
            <a:pPr algn="ctr"/>
            <a:r>
              <a:rPr lang="en-US" sz="3200" spc="150" dirty="0">
                <a:solidFill>
                  <a:schemeClr val="accent6">
                    <a:lumMod val="50000"/>
                  </a:schemeClr>
                </a:solidFill>
                <a:latin typeface="Minion Pro Cond" pitchFamily="18" charset="0"/>
              </a:rPr>
              <a:t>Any library that doesn’t complete the survey beginning with the fiscal year starting July 1 will not be awarded additional LSTA grants.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315458681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324350"/>
            <a:ext cx="1524000" cy="552370"/>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274171"/>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Resources</a:t>
            </a:r>
          </a:p>
        </p:txBody>
      </p:sp>
      <p:sp>
        <p:nvSpPr>
          <p:cNvPr id="2" name="Rectangle 1"/>
          <p:cNvSpPr/>
          <p:nvPr/>
        </p:nvSpPr>
        <p:spPr>
          <a:xfrm>
            <a:off x="1229773" y="1194309"/>
            <a:ext cx="7391400" cy="3472746"/>
          </a:xfrm>
          <a:prstGeom prst="rect">
            <a:avLst/>
          </a:prstGeom>
        </p:spPr>
        <p:txBody>
          <a:bodyPr wrap="square">
            <a:spAutoFit/>
          </a:bodyPr>
          <a:lstStyle/>
          <a:p>
            <a:pPr marL="457200" lvl="0" indent="-457200">
              <a:buFont typeface="Arial" panose="020B0604020202020204" pitchFamily="34" charset="0"/>
              <a:buChar char="•"/>
            </a:pPr>
            <a:r>
              <a:rPr lang="en-US" sz="2800" spc="150" dirty="0" smtClean="0">
                <a:solidFill>
                  <a:srgbClr val="008BBC"/>
                </a:solidFill>
                <a:latin typeface="Minion Pro Cond" pitchFamily="18" charset="0"/>
              </a:rPr>
              <a:t>15/16 </a:t>
            </a:r>
            <a:r>
              <a:rPr lang="en-US" sz="2800" spc="150" dirty="0">
                <a:solidFill>
                  <a:srgbClr val="008BBC"/>
                </a:solidFill>
                <a:latin typeface="Minion Pro Cond" pitchFamily="18" charset="0"/>
              </a:rPr>
              <a:t>Survey Updates</a:t>
            </a:r>
          </a:p>
          <a:p>
            <a:pPr marL="457200" lvl="0" indent="-457200">
              <a:buFont typeface="Arial" panose="020B0604020202020204" pitchFamily="34" charset="0"/>
              <a:buChar char="•"/>
            </a:pPr>
            <a:r>
              <a:rPr lang="en-US" sz="2800" spc="150" dirty="0">
                <a:solidFill>
                  <a:srgbClr val="008BBC"/>
                </a:solidFill>
                <a:latin typeface="Minion Pro Cond" pitchFamily="18" charset="0"/>
              </a:rPr>
              <a:t>Counting Electronic Items Handout</a:t>
            </a:r>
          </a:p>
          <a:p>
            <a:pPr marL="457200" lvl="0" indent="-457200">
              <a:buFont typeface="Arial" panose="020B0604020202020204" pitchFamily="34" charset="0"/>
              <a:buChar char="•"/>
            </a:pPr>
            <a:r>
              <a:rPr lang="en-US" sz="2800" spc="150" dirty="0">
                <a:solidFill>
                  <a:srgbClr val="008BBC"/>
                </a:solidFill>
                <a:latin typeface="Minion Pro Cond" pitchFamily="18" charset="0"/>
              </a:rPr>
              <a:t>Past </a:t>
            </a:r>
            <a:r>
              <a:rPr lang="en-US" sz="2800" spc="150" dirty="0" err="1">
                <a:solidFill>
                  <a:srgbClr val="008BBC"/>
                </a:solidFill>
                <a:latin typeface="Minion Pro Cond" pitchFamily="18" charset="0"/>
              </a:rPr>
              <a:t>Infopeople</a:t>
            </a:r>
            <a:r>
              <a:rPr lang="en-US" sz="2800" spc="150" dirty="0">
                <a:solidFill>
                  <a:srgbClr val="008BBC"/>
                </a:solidFill>
                <a:latin typeface="Minion Pro Cond" pitchFamily="18" charset="0"/>
              </a:rPr>
              <a:t> Webinars:</a:t>
            </a:r>
          </a:p>
          <a:p>
            <a:pPr marL="731520" lvl="0"/>
            <a:r>
              <a:rPr lang="en-US" sz="2000" i="1" spc="150" dirty="0">
                <a:solidFill>
                  <a:srgbClr val="008BBC"/>
                </a:solidFill>
                <a:latin typeface="Minion Pro Cond" pitchFamily="18" charset="0"/>
                <a:hlinkClick r:id="rId3"/>
              </a:rPr>
              <a:t>Public Library Statistics: Collecting, Finding, Using</a:t>
            </a:r>
            <a:endParaRPr lang="en-US" sz="2000" i="1" spc="150" dirty="0">
              <a:solidFill>
                <a:srgbClr val="008BBC"/>
              </a:solidFill>
              <a:latin typeface="Minion Pro Cond" pitchFamily="18" charset="0"/>
            </a:endParaRPr>
          </a:p>
          <a:p>
            <a:pPr marL="731520" lvl="0"/>
            <a:r>
              <a:rPr lang="en-US" sz="2000" i="1" spc="150" dirty="0">
                <a:solidFill>
                  <a:srgbClr val="008BBC"/>
                </a:solidFill>
                <a:latin typeface="Minion Pro Cond" pitchFamily="18" charset="0"/>
                <a:hlinkClick r:id="rId4"/>
              </a:rPr>
              <a:t>Making it Count: California Library Statistics Online</a:t>
            </a:r>
            <a:endParaRPr lang="en-US" sz="2000" spc="150" dirty="0">
              <a:solidFill>
                <a:srgbClr val="008BBC"/>
              </a:solidFill>
              <a:latin typeface="Minion Pro Cond" pitchFamily="18" charset="0"/>
            </a:endParaRPr>
          </a:p>
          <a:p>
            <a:pPr marL="457200" indent="-457200">
              <a:spcBef>
                <a:spcPts val="1400"/>
              </a:spcBef>
              <a:buFont typeface="Arial" panose="020B0604020202020204" pitchFamily="34" charset="0"/>
              <a:buChar char="•"/>
            </a:pPr>
            <a:r>
              <a:rPr lang="en-US" sz="2800" spc="150" dirty="0">
                <a:solidFill>
                  <a:srgbClr val="008BBC"/>
                </a:solidFill>
                <a:latin typeface="Minion Pro Cond" pitchFamily="18" charset="0"/>
              </a:rPr>
              <a:t>Find past data = </a:t>
            </a:r>
          </a:p>
          <a:p>
            <a:pPr lvl="0"/>
            <a:endParaRPr lang="en-US" sz="3200" spc="150" dirty="0">
              <a:solidFill>
                <a:srgbClr val="008BBC"/>
              </a:solidFill>
              <a:latin typeface="Minion Pro Cond" pitchFamily="18" charset="0"/>
            </a:endParaRPr>
          </a:p>
          <a:p>
            <a:pPr marL="457200" lvl="0" indent="-457200">
              <a:buFont typeface="Arial" panose="020B0604020202020204" pitchFamily="34" charset="0"/>
              <a:buChar char="•"/>
            </a:pPr>
            <a:endParaRPr lang="en-US" sz="1200" spc="150" dirty="0">
              <a:solidFill>
                <a:srgbClr val="008BBC"/>
              </a:solidFill>
              <a:latin typeface="Minion Pro Cond" pitchFamily="18" charset="0"/>
            </a:endParaRPr>
          </a:p>
          <a:p>
            <a:pPr marL="457200" lvl="0" indent="-457200">
              <a:buFont typeface="Arial" panose="020B0604020202020204" pitchFamily="34" charset="0"/>
              <a:buChar char="•"/>
            </a:pPr>
            <a:endParaRPr lang="en-US" sz="1200" spc="150" dirty="0">
              <a:solidFill>
                <a:srgbClr val="008BBC"/>
              </a:solidFill>
              <a:latin typeface="Minion Pro Cond"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5" name="Rectangle 4"/>
          <p:cNvSpPr/>
          <p:nvPr/>
        </p:nvSpPr>
        <p:spPr>
          <a:xfrm>
            <a:off x="4534040" y="3333750"/>
            <a:ext cx="4055919" cy="400110"/>
          </a:xfrm>
          <a:prstGeom prst="rect">
            <a:avLst/>
          </a:prstGeom>
          <a:solidFill>
            <a:schemeClr val="accent6">
              <a:lumMod val="20000"/>
              <a:lumOff val="80000"/>
            </a:schemeClr>
          </a:solidFill>
          <a:ln>
            <a:solidFill>
              <a:schemeClr val="accent6">
                <a:lumMod val="75000"/>
              </a:schemeClr>
            </a:solidFill>
            <a:prstDash val="lgDash"/>
          </a:ln>
          <a:scene3d>
            <a:camera prst="orthographicFront"/>
            <a:lightRig rig="threePt" dir="t"/>
          </a:scene3d>
          <a:sp3d>
            <a:bevelT w="152400" h="50800" prst="softRound"/>
          </a:sp3d>
        </p:spPr>
        <p:txBody>
          <a:bodyPr wrap="none">
            <a:spAutoFit/>
          </a:bodyPr>
          <a:lstStyle/>
          <a:p>
            <a:pPr lvl="0" algn="ctr"/>
            <a:r>
              <a:rPr lang="en-US" sz="2000" b="1" spc="150" dirty="0">
                <a:solidFill>
                  <a:schemeClr val="accent6">
                    <a:lumMod val="50000"/>
                  </a:schemeClr>
                </a:solidFill>
                <a:latin typeface="Minion Pro Cond" pitchFamily="18" charset="0"/>
              </a:rPr>
              <a:t>californialibrarystatistics.com</a:t>
            </a:r>
          </a:p>
        </p:txBody>
      </p:sp>
    </p:spTree>
    <p:extLst>
      <p:ext uri="{BB962C8B-B14F-4D97-AF65-F5344CB8AC3E}">
        <p14:creationId xmlns:p14="http://schemas.microsoft.com/office/powerpoint/2010/main" val="1860830389"/>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005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err="1">
                <a:solidFill>
                  <a:schemeClr val="accent1">
                    <a:lumMod val="50000"/>
                  </a:schemeClr>
                </a:solidFill>
                <a:latin typeface="Trajan Pro" pitchFamily="18" charset="0"/>
              </a:rPr>
              <a:t>LibPAS</a:t>
            </a:r>
            <a:r>
              <a:rPr lang="en-US" sz="3600" b="1" spc="100" dirty="0">
                <a:solidFill>
                  <a:schemeClr val="accent1">
                    <a:lumMod val="50000"/>
                  </a:schemeClr>
                </a:solidFill>
                <a:latin typeface="Trajan Pro" pitchFamily="18" charset="0"/>
              </a:rPr>
              <a:t> Data Input Training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7" name="TextBox 6"/>
          <p:cNvSpPr txBox="1"/>
          <p:nvPr/>
        </p:nvSpPr>
        <p:spPr>
          <a:xfrm>
            <a:off x="1101090" y="1123950"/>
            <a:ext cx="7467600" cy="3139321"/>
          </a:xfrm>
          <a:prstGeom prst="rect">
            <a:avLst/>
          </a:prstGeom>
          <a:noFill/>
        </p:spPr>
        <p:txBody>
          <a:bodyPr wrap="square" rtlCol="0">
            <a:spAutoFit/>
          </a:bodyPr>
          <a:lstStyle/>
          <a:p>
            <a:pPr marL="285750" lvl="0" indent="-285750">
              <a:buFont typeface="Arial" panose="020B0604020202020204" pitchFamily="34" charset="0"/>
              <a:buChar char="•"/>
            </a:pPr>
            <a:r>
              <a:rPr lang="en-CA" sz="2600" dirty="0">
                <a:solidFill>
                  <a:srgbClr val="008BBC"/>
                </a:solidFill>
                <a:latin typeface="Minion Pro Cond"/>
              </a:rPr>
              <a:t>Logging in – who to contact for help</a:t>
            </a:r>
          </a:p>
          <a:p>
            <a:pPr marL="285750" lvl="0" indent="-285750">
              <a:buFont typeface="Arial" panose="020B0604020202020204" pitchFamily="34" charset="0"/>
              <a:buChar char="•"/>
            </a:pPr>
            <a:r>
              <a:rPr lang="en-CA" sz="2600" dirty="0">
                <a:solidFill>
                  <a:srgbClr val="008BBC"/>
                </a:solidFill>
                <a:latin typeface="Minion Pro Cond"/>
              </a:rPr>
              <a:t>Navigating the survey tool </a:t>
            </a:r>
            <a:r>
              <a:rPr lang="en-CA" sz="2600" dirty="0" err="1">
                <a:solidFill>
                  <a:srgbClr val="008BBC"/>
                </a:solidFill>
                <a:latin typeface="Minion Pro Cond"/>
              </a:rPr>
              <a:t>LibPAS</a:t>
            </a:r>
            <a:r>
              <a:rPr lang="en-CA" sz="2600" dirty="0">
                <a:solidFill>
                  <a:srgbClr val="008BBC"/>
                </a:solidFill>
                <a:latin typeface="Minion Pro Cond"/>
              </a:rPr>
              <a:t> – functionality, layout, and structure</a:t>
            </a:r>
          </a:p>
          <a:p>
            <a:pPr marL="285750" lvl="0" indent="-285750">
              <a:buFont typeface="Arial" panose="020B0604020202020204" pitchFamily="34" charset="0"/>
              <a:buChar char="•"/>
            </a:pPr>
            <a:r>
              <a:rPr lang="en-CA" sz="2600" dirty="0">
                <a:solidFill>
                  <a:srgbClr val="008BBC"/>
                </a:solidFill>
                <a:latin typeface="Minion Pro Cond"/>
              </a:rPr>
              <a:t>Completing the survey - required information, repeating fields, and notes</a:t>
            </a:r>
          </a:p>
          <a:p>
            <a:pPr marL="285750" lvl="0" indent="-285750">
              <a:buFont typeface="Arial" panose="020B0604020202020204" pitchFamily="34" charset="0"/>
              <a:buChar char="•"/>
            </a:pPr>
            <a:r>
              <a:rPr lang="en-CA" sz="2600" dirty="0">
                <a:solidFill>
                  <a:srgbClr val="008BBC"/>
                </a:solidFill>
                <a:latin typeface="Minion Pro Cond"/>
              </a:rPr>
              <a:t>Printing and saving your survey</a:t>
            </a:r>
          </a:p>
          <a:p>
            <a:pPr marL="285750" lvl="0" indent="-285750">
              <a:buFont typeface="Arial" panose="020B0604020202020204" pitchFamily="34" charset="0"/>
              <a:buChar char="•"/>
            </a:pPr>
            <a:r>
              <a:rPr lang="en-CA" sz="2600" dirty="0">
                <a:solidFill>
                  <a:srgbClr val="008BBC"/>
                </a:solidFill>
                <a:latin typeface="Minion Pro Cond"/>
              </a:rPr>
              <a:t>Submitting the survey and dealing with edit checks</a:t>
            </a:r>
          </a:p>
          <a:p>
            <a:endParaRPr lang="en-CA" dirty="0"/>
          </a:p>
        </p:txBody>
      </p:sp>
    </p:spTree>
    <p:extLst>
      <p:ext uri="{BB962C8B-B14F-4D97-AF65-F5344CB8AC3E}">
        <p14:creationId xmlns:p14="http://schemas.microsoft.com/office/powerpoint/2010/main" val="117357824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Login / Access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7" name="TextBox 6"/>
          <p:cNvSpPr txBox="1"/>
          <p:nvPr/>
        </p:nvSpPr>
        <p:spPr>
          <a:xfrm>
            <a:off x="838200" y="1123950"/>
            <a:ext cx="7467600" cy="1323439"/>
          </a:xfrm>
          <a:prstGeom prst="rect">
            <a:avLst/>
          </a:prstGeom>
          <a:noFill/>
        </p:spPr>
        <p:txBody>
          <a:bodyPr wrap="square" rtlCol="0">
            <a:spAutoFit/>
          </a:bodyPr>
          <a:lstStyle/>
          <a:p>
            <a:pPr lvl="0"/>
            <a:r>
              <a:rPr lang="en-CA" dirty="0"/>
              <a:t>Web Address:  http://ca.countingopinions.com/ </a:t>
            </a:r>
          </a:p>
          <a:p>
            <a:pPr lvl="0"/>
            <a:r>
              <a:rPr lang="en-CA" dirty="0"/>
              <a:t>System Requirements</a:t>
            </a:r>
          </a:p>
          <a:p>
            <a:pPr lvl="1"/>
            <a:r>
              <a:rPr lang="en-CA" dirty="0"/>
              <a:t>Operating Systems:  Mac and Windows supported</a:t>
            </a:r>
          </a:p>
          <a:p>
            <a:pPr lvl="1"/>
            <a:r>
              <a:rPr lang="en-CA" dirty="0"/>
              <a:t>All major browsers are OK; newest versions recommended</a:t>
            </a:r>
          </a:p>
          <a:p>
            <a:endParaRPr lang="en-CA"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447800" y="2266950"/>
            <a:ext cx="4305300" cy="1676400"/>
          </a:xfrm>
          <a:prstGeom prst="rect">
            <a:avLst/>
          </a:prstGeom>
        </p:spPr>
      </p:pic>
    </p:spTree>
    <p:extLst>
      <p:ext uri="{BB962C8B-B14F-4D97-AF65-F5344CB8AC3E}">
        <p14:creationId xmlns:p14="http://schemas.microsoft.com/office/powerpoint/2010/main" val="2528938925"/>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Navigating through </a:t>
            </a:r>
            <a:r>
              <a:rPr lang="en-US" sz="3600" b="1" spc="100" dirty="0" err="1">
                <a:solidFill>
                  <a:schemeClr val="accent1">
                    <a:lumMod val="50000"/>
                  </a:schemeClr>
                </a:solidFill>
                <a:latin typeface="Trajan Pro" pitchFamily="18" charset="0"/>
              </a:rPr>
              <a:t>LibPAS</a:t>
            </a:r>
            <a:endParaRPr lang="en-US" sz="3600" b="1" spc="100" dirty="0">
              <a:solidFill>
                <a:schemeClr val="accent1">
                  <a:lumMod val="50000"/>
                </a:schemeClr>
              </a:solidFill>
              <a:latin typeface="Trajan Pro"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447800" y="1123950"/>
            <a:ext cx="5943600" cy="3001645"/>
          </a:xfrm>
          <a:prstGeom prst="rect">
            <a:avLst/>
          </a:prstGeom>
        </p:spPr>
      </p:pic>
    </p:spTree>
    <p:extLst>
      <p:ext uri="{BB962C8B-B14F-4D97-AF65-F5344CB8AC3E}">
        <p14:creationId xmlns:p14="http://schemas.microsoft.com/office/powerpoint/2010/main" val="2093192530"/>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Navigating the Survey Form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524000" y="1120273"/>
            <a:ext cx="5943600" cy="3247390"/>
          </a:xfrm>
          <a:prstGeom prst="rect">
            <a:avLst/>
          </a:prstGeom>
        </p:spPr>
      </p:pic>
    </p:spTree>
    <p:extLst>
      <p:ext uri="{BB962C8B-B14F-4D97-AF65-F5344CB8AC3E}">
        <p14:creationId xmlns:p14="http://schemas.microsoft.com/office/powerpoint/2010/main" val="278272159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Completing the Survey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600200" y="1472565"/>
            <a:ext cx="5943600" cy="2198370"/>
          </a:xfrm>
          <a:prstGeom prst="rect">
            <a:avLst/>
          </a:prstGeom>
        </p:spPr>
      </p:pic>
    </p:spTree>
    <p:extLst>
      <p:ext uri="{BB962C8B-B14F-4D97-AF65-F5344CB8AC3E}">
        <p14:creationId xmlns:p14="http://schemas.microsoft.com/office/powerpoint/2010/main" val="3338538345"/>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838200" y="361950"/>
            <a:ext cx="8077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Agenda</a:t>
            </a:r>
          </a:p>
        </p:txBody>
      </p:sp>
      <p:sp>
        <p:nvSpPr>
          <p:cNvPr id="5" name="TextBox 4"/>
          <p:cNvSpPr txBox="1"/>
          <p:nvPr/>
        </p:nvSpPr>
        <p:spPr>
          <a:xfrm>
            <a:off x="1219200" y="1169879"/>
            <a:ext cx="7010400" cy="3108543"/>
          </a:xfrm>
          <a:prstGeom prst="rect">
            <a:avLst/>
          </a:prstGeom>
          <a:noFill/>
        </p:spPr>
        <p:txBody>
          <a:bodyPr wrap="square" rtlCol="0">
            <a:spAutoFit/>
          </a:bodyPr>
          <a:lstStyle/>
          <a:p>
            <a:pPr marL="571500" indent="-571500">
              <a:buFont typeface="Arial" panose="020B0604020202020204" pitchFamily="34" charset="0"/>
              <a:buChar char="•"/>
            </a:pPr>
            <a:r>
              <a:rPr lang="en-US" sz="2800" spc="150" dirty="0">
                <a:solidFill>
                  <a:srgbClr val="008BBC"/>
                </a:solidFill>
                <a:latin typeface="Minion Pro Cond" pitchFamily="18" charset="0"/>
              </a:rPr>
              <a:t>National Public Libraries Survey</a:t>
            </a:r>
          </a:p>
          <a:p>
            <a:pPr marL="571500" indent="-571500">
              <a:buFont typeface="Arial" panose="020B0604020202020204" pitchFamily="34" charset="0"/>
              <a:buChar char="•"/>
            </a:pPr>
            <a:r>
              <a:rPr lang="en-US" sz="2800" spc="150" dirty="0">
                <a:solidFill>
                  <a:srgbClr val="008BBC"/>
                </a:solidFill>
                <a:latin typeface="Minion Pro Cond" pitchFamily="18" charset="0"/>
              </a:rPr>
              <a:t>California’s Survey</a:t>
            </a:r>
          </a:p>
          <a:p>
            <a:pPr marL="571500" indent="-571500">
              <a:buFont typeface="Arial" panose="020B0604020202020204" pitchFamily="34" charset="0"/>
              <a:buChar char="•"/>
            </a:pPr>
            <a:r>
              <a:rPr lang="en-US" sz="2800" spc="150" dirty="0">
                <a:solidFill>
                  <a:srgbClr val="008BBC"/>
                </a:solidFill>
                <a:latin typeface="Minion Pro Cond" pitchFamily="18" charset="0"/>
              </a:rPr>
              <a:t>New Data Elements &amp; Policy</a:t>
            </a:r>
          </a:p>
          <a:p>
            <a:pPr marL="571500" indent="-571500">
              <a:buFont typeface="Arial" panose="020B0604020202020204" pitchFamily="34" charset="0"/>
              <a:buChar char="•"/>
            </a:pPr>
            <a:r>
              <a:rPr lang="en-US" sz="2800" spc="150" dirty="0">
                <a:solidFill>
                  <a:srgbClr val="008BBC"/>
                </a:solidFill>
                <a:latin typeface="Minion Pro Cond" pitchFamily="18" charset="0"/>
              </a:rPr>
              <a:t>Available Resources</a:t>
            </a:r>
          </a:p>
          <a:p>
            <a:pPr marL="571500" indent="-571500">
              <a:buFont typeface="Arial" panose="020B0604020202020204" pitchFamily="34" charset="0"/>
              <a:buChar char="•"/>
            </a:pPr>
            <a:r>
              <a:rPr lang="en-US" sz="2800" spc="150" dirty="0" err="1">
                <a:solidFill>
                  <a:srgbClr val="008BBC"/>
                </a:solidFill>
                <a:latin typeface="Minion Pro Cond" pitchFamily="18" charset="0"/>
              </a:rPr>
              <a:t>LibPAS</a:t>
            </a:r>
            <a:r>
              <a:rPr lang="en-US" sz="2800" spc="150" dirty="0">
                <a:solidFill>
                  <a:srgbClr val="008BBC"/>
                </a:solidFill>
                <a:latin typeface="Minion Pro Cond" pitchFamily="18" charset="0"/>
              </a:rPr>
              <a:t> Data Input Training</a:t>
            </a:r>
          </a:p>
          <a:p>
            <a:pPr marL="571500" indent="-571500">
              <a:buFont typeface="Arial" panose="020B0604020202020204" pitchFamily="34" charset="0"/>
              <a:buChar char="•"/>
            </a:pPr>
            <a:r>
              <a:rPr lang="en-US" sz="2800" spc="150" dirty="0">
                <a:solidFill>
                  <a:srgbClr val="008BBC"/>
                </a:solidFill>
                <a:latin typeface="Minion Pro Cond" pitchFamily="18" charset="0"/>
              </a:rPr>
              <a:t>Submitting Survey &amp; Edit Checks</a:t>
            </a:r>
          </a:p>
          <a:p>
            <a:pPr marL="571500" indent="-571500">
              <a:buFont typeface="Arial" panose="020B0604020202020204" pitchFamily="34" charset="0"/>
              <a:buChar char="•"/>
            </a:pPr>
            <a:r>
              <a:rPr lang="en-US" sz="2800" spc="150" dirty="0">
                <a:solidFill>
                  <a:srgbClr val="008BBC"/>
                </a:solidFill>
                <a:latin typeface="Minion Pro Cond" pitchFamily="18" charset="0"/>
              </a:rPr>
              <a:t>Answers to Your FAQs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407078735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Printing Survey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71462"/>
            <a:ext cx="3905250" cy="1095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37683"/>
            <a:ext cx="3962400" cy="25834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50" y="1209573"/>
            <a:ext cx="3217650" cy="2933042"/>
          </a:xfrm>
          <a:prstGeom prst="rect">
            <a:avLst/>
          </a:prstGeom>
        </p:spPr>
      </p:pic>
      <p:cxnSp>
        <p:nvCxnSpPr>
          <p:cNvPr id="9" name="Straight Arrow Connector 8"/>
          <p:cNvCxnSpPr/>
          <p:nvPr/>
        </p:nvCxnSpPr>
        <p:spPr>
          <a:xfrm flipH="1">
            <a:off x="3429000" y="1180238"/>
            <a:ext cx="2286000" cy="5533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0" y="1180238"/>
            <a:ext cx="76200" cy="447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710960"/>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Submitting Survey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159" y="361950"/>
            <a:ext cx="3824287" cy="10992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015" y="2353568"/>
            <a:ext cx="952500" cy="304800"/>
          </a:xfrm>
          <a:prstGeom prst="rect">
            <a:avLst/>
          </a:prstGeom>
        </p:spPr>
      </p:pic>
      <p:sp>
        <p:nvSpPr>
          <p:cNvPr id="7" name="TextBox 6"/>
          <p:cNvSpPr txBox="1"/>
          <p:nvPr/>
        </p:nvSpPr>
        <p:spPr>
          <a:xfrm>
            <a:off x="838200" y="1276350"/>
            <a:ext cx="3962400" cy="1077218"/>
          </a:xfrm>
          <a:prstGeom prst="rect">
            <a:avLst/>
          </a:prstGeom>
          <a:noFill/>
        </p:spPr>
        <p:txBody>
          <a:bodyPr wrap="square" rtlCol="0">
            <a:spAutoFit/>
          </a:bodyPr>
          <a:lstStyle/>
          <a:p>
            <a:r>
              <a:rPr lang="en-CA" dirty="0"/>
              <a:t>If, after selecting the “Submit/Lock” button the buttons disappear and are replaced by the Locked image below, then your survey has been submitted successfully!</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3871" y="1497280"/>
            <a:ext cx="3834403" cy="2678196"/>
          </a:xfrm>
          <a:prstGeom prst="rect">
            <a:avLst/>
          </a:prstGeom>
        </p:spPr>
      </p:pic>
      <p:sp>
        <p:nvSpPr>
          <p:cNvPr id="9" name="TextBox 8"/>
          <p:cNvSpPr txBox="1"/>
          <p:nvPr/>
        </p:nvSpPr>
        <p:spPr>
          <a:xfrm>
            <a:off x="914400" y="2658368"/>
            <a:ext cx="3695700" cy="1569660"/>
          </a:xfrm>
          <a:prstGeom prst="rect">
            <a:avLst/>
          </a:prstGeom>
          <a:noFill/>
        </p:spPr>
        <p:txBody>
          <a:bodyPr wrap="square" rtlCol="0">
            <a:spAutoFit/>
          </a:bodyPr>
          <a:lstStyle/>
          <a:p>
            <a:r>
              <a:rPr lang="en-CA" dirty="0"/>
              <a:t>If, after selecting the “Submit/Lock” button you see a pop-up that reads “Lock Failed” and provides a list of required fields or edits that require an explanation, you’re not quite done.  Please address the fields and try again.</a:t>
            </a:r>
          </a:p>
        </p:txBody>
      </p:sp>
      <p:cxnSp>
        <p:nvCxnSpPr>
          <p:cNvPr id="11" name="Straight Arrow Connector 10"/>
          <p:cNvCxnSpPr/>
          <p:nvPr/>
        </p:nvCxnSpPr>
        <p:spPr>
          <a:xfrm flipV="1">
            <a:off x="3352800" y="3867150"/>
            <a:ext cx="1447800" cy="228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926773"/>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23900" y="361950"/>
            <a:ext cx="76962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Thank You!</a:t>
            </a:r>
          </a:p>
        </p:txBody>
      </p:sp>
      <p:sp>
        <p:nvSpPr>
          <p:cNvPr id="5" name="TextBox 4"/>
          <p:cNvSpPr txBox="1"/>
          <p:nvPr/>
        </p:nvSpPr>
        <p:spPr>
          <a:xfrm>
            <a:off x="2438400" y="1276350"/>
            <a:ext cx="4876800" cy="1200329"/>
          </a:xfrm>
          <a:prstGeom prst="rect">
            <a:avLst/>
          </a:prstGeom>
          <a:noFill/>
        </p:spPr>
        <p:txBody>
          <a:bodyPr wrap="square" rtlCol="0">
            <a:spAutoFit/>
          </a:bodyPr>
          <a:lstStyle/>
          <a:p>
            <a:pPr algn="ctr"/>
            <a:r>
              <a:rPr lang="en-US" sz="2400" b="1" spc="150" dirty="0">
                <a:solidFill>
                  <a:srgbClr val="008BBC"/>
                </a:solidFill>
                <a:latin typeface="Minion Pro Cond" pitchFamily="18" charset="0"/>
              </a:rPr>
              <a:t>Lisa Dale</a:t>
            </a:r>
          </a:p>
          <a:p>
            <a:pPr algn="ctr"/>
            <a:r>
              <a:rPr lang="en-US" sz="2400" b="1" spc="150" dirty="0">
                <a:solidFill>
                  <a:schemeClr val="accent6">
                    <a:lumMod val="50000"/>
                  </a:schemeClr>
                </a:solidFill>
                <a:latin typeface="Minion Pro Cond" pitchFamily="18" charset="0"/>
                <a:hlinkClick r:id="rId3"/>
              </a:rPr>
              <a:t>lisa.dale@library.ca.gov</a:t>
            </a:r>
            <a:endParaRPr lang="en-US" sz="2400" b="1" spc="150" dirty="0">
              <a:solidFill>
                <a:schemeClr val="accent6">
                  <a:lumMod val="50000"/>
                </a:schemeClr>
              </a:solidFill>
              <a:latin typeface="Minion Pro Cond" pitchFamily="18" charset="0"/>
            </a:endParaRPr>
          </a:p>
          <a:p>
            <a:pPr algn="ctr"/>
            <a:r>
              <a:rPr lang="en-US" sz="2400" b="1" spc="150" dirty="0">
                <a:solidFill>
                  <a:srgbClr val="008BBC"/>
                </a:solidFill>
                <a:latin typeface="Minion Pro Cond" pitchFamily="18" charset="0"/>
              </a:rPr>
              <a:t>916-653-7743</a:t>
            </a:r>
          </a:p>
        </p:txBody>
      </p:sp>
      <p:sp>
        <p:nvSpPr>
          <p:cNvPr id="6" name="TextBox 5"/>
          <p:cNvSpPr txBox="1"/>
          <p:nvPr/>
        </p:nvSpPr>
        <p:spPr>
          <a:xfrm>
            <a:off x="2438400" y="2686050"/>
            <a:ext cx="4876800" cy="1200329"/>
          </a:xfrm>
          <a:prstGeom prst="rect">
            <a:avLst/>
          </a:prstGeom>
          <a:noFill/>
        </p:spPr>
        <p:txBody>
          <a:bodyPr wrap="square" rtlCol="0">
            <a:spAutoFit/>
          </a:bodyPr>
          <a:lstStyle/>
          <a:p>
            <a:pPr algn="ctr"/>
            <a:r>
              <a:rPr lang="en-US" sz="2400" b="1" spc="150" dirty="0">
                <a:solidFill>
                  <a:srgbClr val="008BBC"/>
                </a:solidFill>
                <a:latin typeface="Minion Pro Cond" pitchFamily="18" charset="0"/>
              </a:rPr>
              <a:t>Lindsay Thompson</a:t>
            </a:r>
          </a:p>
          <a:p>
            <a:pPr algn="ctr"/>
            <a:r>
              <a:rPr lang="en-US" sz="2400" b="1" spc="150" dirty="0">
                <a:solidFill>
                  <a:schemeClr val="accent6">
                    <a:lumMod val="50000"/>
                  </a:schemeClr>
                </a:solidFill>
                <a:latin typeface="Minion Pro Cond" pitchFamily="18" charset="0"/>
                <a:hlinkClick r:id="rId4"/>
              </a:rPr>
              <a:t>llt@countingopinions.com</a:t>
            </a:r>
            <a:endParaRPr lang="en-US" sz="2400" b="1" spc="150" dirty="0">
              <a:solidFill>
                <a:schemeClr val="accent6">
                  <a:lumMod val="50000"/>
                </a:schemeClr>
              </a:solidFill>
              <a:latin typeface="Minion Pro Cond" pitchFamily="18" charset="0"/>
            </a:endParaRPr>
          </a:p>
          <a:p>
            <a:pPr algn="ctr"/>
            <a:r>
              <a:rPr lang="en-US" sz="2400" b="1" spc="150" dirty="0">
                <a:solidFill>
                  <a:srgbClr val="008BBC"/>
                </a:solidFill>
                <a:latin typeface="Minion Pro Cond" pitchFamily="18" charset="0"/>
              </a:rPr>
              <a:t>800-521-4930</a:t>
            </a:r>
          </a:p>
        </p:txBody>
      </p:sp>
      <p:sp>
        <p:nvSpPr>
          <p:cNvPr id="2" name="TextBox 1"/>
          <p:cNvSpPr txBox="1"/>
          <p:nvPr/>
        </p:nvSpPr>
        <p:spPr>
          <a:xfrm>
            <a:off x="2286000" y="4095750"/>
            <a:ext cx="4343400" cy="830997"/>
          </a:xfrm>
          <a:prstGeom prst="rect">
            <a:avLst/>
          </a:prstGeom>
          <a:noFill/>
        </p:spPr>
        <p:txBody>
          <a:bodyPr wrap="square" rtlCol="0">
            <a:spAutoFit/>
          </a:bodyPr>
          <a:lstStyle/>
          <a:p>
            <a:pPr algn="ctr"/>
            <a:r>
              <a:rPr lang="en-US" sz="1200" dirty="0">
                <a:latin typeface="Trajan Pro"/>
              </a:rPr>
              <a:t>This webinar was supported in whole or in part by the U.S. Institute of Museum and Library Services under the provisions of the Library Services and Technology Act, administered in California by the State Librarian.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99311782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685800" y="361950"/>
            <a:ext cx="847725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The National Public Libraries Survey</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49" t="29188" r="68142" b="40364"/>
          <a:stretch/>
        </p:blipFill>
        <p:spPr bwMode="auto">
          <a:xfrm>
            <a:off x="2514600" y="1123950"/>
            <a:ext cx="5314950" cy="222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99446" y="4783302"/>
            <a:ext cx="5029200" cy="246221"/>
          </a:xfrm>
          <a:prstGeom prst="rect">
            <a:avLst/>
          </a:prstGeom>
        </p:spPr>
        <p:txBody>
          <a:bodyPr wrap="square">
            <a:spAutoFit/>
          </a:bodyPr>
          <a:lstStyle/>
          <a:p>
            <a:pPr algn="ctr"/>
            <a:r>
              <a:rPr lang="en-US" sz="1000" b="1" dirty="0">
                <a:latin typeface="Minion Pro Cond"/>
              </a:rPr>
              <a:t>https://www.imls.gov/research-evaluation/data-collection/public-libraries-survey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
        <p:nvSpPr>
          <p:cNvPr id="3" name="TextBox 2"/>
          <p:cNvSpPr txBox="1"/>
          <p:nvPr/>
        </p:nvSpPr>
        <p:spPr>
          <a:xfrm>
            <a:off x="2199470" y="3410196"/>
            <a:ext cx="4629152" cy="830997"/>
          </a:xfrm>
          <a:prstGeom prst="rect">
            <a:avLst/>
          </a:prstGeom>
          <a:noFill/>
        </p:spPr>
        <p:txBody>
          <a:bodyPr wrap="square" rtlCol="0">
            <a:spAutoFit/>
          </a:bodyPr>
          <a:lstStyle/>
          <a:p>
            <a:pPr algn="ctr"/>
            <a:r>
              <a:rPr lang="en-US" b="1" i="1" dirty="0" smtClean="0">
                <a:solidFill>
                  <a:srgbClr val="E48C0A"/>
                </a:solidFill>
                <a:latin typeface="Minion Pro Cond"/>
              </a:rPr>
              <a:t>“Current, accurate, and ongoing collection of library data is an essential foundation for quality library services in the United States”</a:t>
            </a:r>
            <a:r>
              <a:rPr lang="en-US" b="1" dirty="0" smtClean="0">
                <a:solidFill>
                  <a:srgbClr val="E48C0A"/>
                </a:solidFill>
                <a:latin typeface="Minion Pro Cond"/>
              </a:rPr>
              <a:t> -- IMLS</a:t>
            </a:r>
            <a:endParaRPr lang="en-US" b="1" i="1" dirty="0">
              <a:solidFill>
                <a:srgbClr val="E48C0A"/>
              </a:solidFill>
              <a:latin typeface="Minion Pro Cond"/>
            </a:endParaRPr>
          </a:p>
        </p:txBody>
      </p:sp>
    </p:spTree>
    <p:extLst>
      <p:ext uri="{BB962C8B-B14F-4D97-AF65-F5344CB8AC3E}">
        <p14:creationId xmlns:p14="http://schemas.microsoft.com/office/powerpoint/2010/main" val="2012819419"/>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379673"/>
            <a:ext cx="7924800"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How is This Data Used?</a:t>
            </a:r>
          </a:p>
        </p:txBody>
      </p:sp>
      <p:sp>
        <p:nvSpPr>
          <p:cNvPr id="5" name="TextBox 4"/>
          <p:cNvSpPr txBox="1"/>
          <p:nvPr/>
        </p:nvSpPr>
        <p:spPr>
          <a:xfrm>
            <a:off x="37641" y="1352550"/>
            <a:ext cx="9156865" cy="3046988"/>
          </a:xfrm>
          <a:prstGeom prst="rect">
            <a:avLst/>
          </a:prstGeom>
          <a:noFill/>
        </p:spPr>
        <p:txBody>
          <a:bodyPr wrap="square" rtlCol="0">
            <a:spAutoFit/>
          </a:bodyPr>
          <a:lstStyle/>
          <a:p>
            <a:pPr algn="ctr"/>
            <a:r>
              <a:rPr lang="en-US" sz="3200" spc="150" dirty="0">
                <a:solidFill>
                  <a:srgbClr val="008BBC"/>
                </a:solidFill>
                <a:latin typeface="Minion Pro Cond" pitchFamily="18" charset="0"/>
              </a:rPr>
              <a:t>IMLS</a:t>
            </a:r>
          </a:p>
          <a:p>
            <a:pPr algn="ctr"/>
            <a:r>
              <a:rPr lang="en-US" sz="3200" spc="150" dirty="0">
                <a:solidFill>
                  <a:srgbClr val="008BBC"/>
                </a:solidFill>
                <a:latin typeface="Minion Pro Cond" pitchFamily="18" charset="0"/>
              </a:rPr>
              <a:t>Researchers</a:t>
            </a:r>
          </a:p>
          <a:p>
            <a:pPr algn="ctr"/>
            <a:r>
              <a:rPr lang="en-US" sz="3200" spc="150" dirty="0">
                <a:solidFill>
                  <a:srgbClr val="008BBC"/>
                </a:solidFill>
                <a:latin typeface="Minion Pro Cond" pitchFamily="18" charset="0"/>
              </a:rPr>
              <a:t>Journalists</a:t>
            </a:r>
          </a:p>
          <a:p>
            <a:pPr algn="ctr"/>
            <a:r>
              <a:rPr lang="en-US" sz="3200" spc="150" dirty="0">
                <a:solidFill>
                  <a:srgbClr val="008BBC"/>
                </a:solidFill>
                <a:latin typeface="Minion Pro Cond" pitchFamily="18" charset="0"/>
              </a:rPr>
              <a:t>Local Practitioners</a:t>
            </a:r>
          </a:p>
          <a:p>
            <a:pPr algn="ctr"/>
            <a:r>
              <a:rPr lang="en-US" sz="3200" spc="150" dirty="0">
                <a:solidFill>
                  <a:srgbClr val="008BBC"/>
                </a:solidFill>
                <a:latin typeface="Minion Pro Cond" pitchFamily="18" charset="0"/>
              </a:rPr>
              <a:t>Policy Makers</a:t>
            </a:r>
          </a:p>
          <a:p>
            <a:pPr algn="ctr"/>
            <a:r>
              <a:rPr lang="en-US" sz="3200" spc="150" dirty="0">
                <a:solidFill>
                  <a:srgbClr val="008BBC"/>
                </a:solidFill>
                <a:latin typeface="Minion Pro Cond" pitchFamily="18" charset="0"/>
              </a:rPr>
              <a:t>The Public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82323002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438150"/>
            <a:ext cx="7816932"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California’s Survey</a:t>
            </a:r>
          </a:p>
        </p:txBody>
      </p:sp>
      <p:sp>
        <p:nvSpPr>
          <p:cNvPr id="5" name="TextBox 4"/>
          <p:cNvSpPr txBox="1"/>
          <p:nvPr/>
        </p:nvSpPr>
        <p:spPr>
          <a:xfrm>
            <a:off x="1148508" y="1504950"/>
            <a:ext cx="7620000" cy="2062103"/>
          </a:xfrm>
          <a:prstGeom prst="rect">
            <a:avLst/>
          </a:prstGeom>
          <a:noFill/>
        </p:spPr>
        <p:txBody>
          <a:bodyPr wrap="square" rtlCol="0">
            <a:spAutoFit/>
          </a:bodyPr>
          <a:lstStyle/>
          <a:p>
            <a:pPr marL="571500" indent="-571500">
              <a:buFont typeface="Arial" panose="020B0604020202020204" pitchFamily="34" charset="0"/>
              <a:buChar char="•"/>
            </a:pPr>
            <a:r>
              <a:rPr lang="en-US" sz="3200" spc="150" dirty="0" smtClean="0">
                <a:solidFill>
                  <a:srgbClr val="008BBC"/>
                </a:solidFill>
                <a:latin typeface="Minion Pro Cond" pitchFamily="18" charset="0"/>
              </a:rPr>
              <a:t>Includes state and IMLS questions</a:t>
            </a:r>
          </a:p>
          <a:p>
            <a:pPr marL="571500" indent="-571500">
              <a:buFont typeface="Arial" panose="020B0604020202020204" pitchFamily="34" charset="0"/>
              <a:buChar char="•"/>
            </a:pPr>
            <a:r>
              <a:rPr lang="en-US" sz="3200" spc="150" dirty="0" smtClean="0">
                <a:solidFill>
                  <a:srgbClr val="008BBC"/>
                </a:solidFill>
                <a:latin typeface="Minion Pro Cond" pitchFamily="18" charset="0"/>
              </a:rPr>
              <a:t>15/16 </a:t>
            </a:r>
            <a:r>
              <a:rPr lang="en-US" sz="3200" spc="150" dirty="0">
                <a:solidFill>
                  <a:srgbClr val="008BBC"/>
                </a:solidFill>
                <a:latin typeface="Minion Pro Cond" pitchFamily="18" charset="0"/>
              </a:rPr>
              <a:t>Survey open </a:t>
            </a:r>
            <a:r>
              <a:rPr lang="en-US" sz="3200" b="1" spc="150" dirty="0">
                <a:solidFill>
                  <a:srgbClr val="008BBC"/>
                </a:solidFill>
                <a:latin typeface="Minion Pro Cond" pitchFamily="18" charset="0"/>
              </a:rPr>
              <a:t>Sept </a:t>
            </a:r>
            <a:r>
              <a:rPr lang="en-US" sz="3200" b="1" spc="150" dirty="0" smtClean="0">
                <a:solidFill>
                  <a:srgbClr val="008BBC"/>
                </a:solidFill>
                <a:latin typeface="Minion Pro Cond" pitchFamily="18" charset="0"/>
              </a:rPr>
              <a:t>1 - Oct 7</a:t>
            </a:r>
            <a:endParaRPr lang="en-US" sz="3200" b="1" spc="150" dirty="0">
              <a:solidFill>
                <a:srgbClr val="008BBC"/>
              </a:solidFill>
              <a:latin typeface="Minion Pro Cond" pitchFamily="18" charset="0"/>
            </a:endParaRPr>
          </a:p>
          <a:p>
            <a:pPr marL="571500" indent="-571500">
              <a:buFont typeface="Arial" panose="020B0604020202020204" pitchFamily="34" charset="0"/>
              <a:buChar char="•"/>
            </a:pPr>
            <a:r>
              <a:rPr lang="en-US" sz="3200" spc="150" dirty="0" smtClean="0">
                <a:solidFill>
                  <a:srgbClr val="008BBC"/>
                </a:solidFill>
                <a:latin typeface="Minion Pro Cond" pitchFamily="18" charset="0"/>
              </a:rPr>
              <a:t>Instructions &amp; Passwords emailed to director by Sept 1 </a:t>
            </a:r>
            <a:endParaRPr lang="en-US" sz="3200" spc="150" dirty="0">
              <a:solidFill>
                <a:srgbClr val="008BBC"/>
              </a:solidFill>
              <a:latin typeface="Minion Pro Cond"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105816322"/>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1999" y="242830"/>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smtClean="0">
                <a:solidFill>
                  <a:schemeClr val="accent1">
                    <a:lumMod val="50000"/>
                  </a:schemeClr>
                </a:solidFill>
                <a:latin typeface="Trajan Pro" pitchFamily="18" charset="0"/>
              </a:rPr>
              <a:t>What We Count/The Categories</a:t>
            </a:r>
            <a:endParaRPr lang="en-US" sz="3600" b="1" spc="100" dirty="0">
              <a:solidFill>
                <a:schemeClr val="accent1">
                  <a:lumMod val="50000"/>
                </a:schemeClr>
              </a:solidFill>
              <a:latin typeface="Trajan Pro" pitchFamily="18" charset="0"/>
            </a:endParaRPr>
          </a:p>
        </p:txBody>
      </p:sp>
      <p:sp>
        <p:nvSpPr>
          <p:cNvPr id="2" name="Rectangle 1"/>
          <p:cNvSpPr/>
          <p:nvPr/>
        </p:nvSpPr>
        <p:spPr>
          <a:xfrm>
            <a:off x="990600" y="1157230"/>
            <a:ext cx="3581400" cy="2893100"/>
          </a:xfrm>
          <a:prstGeom prst="rect">
            <a:avLst/>
          </a:prstGeom>
        </p:spPr>
        <p:txBody>
          <a:bodyPr wrap="square">
            <a:spAutoFit/>
          </a:bodyPr>
          <a:lstStyle/>
          <a:p>
            <a:pPr marL="571500" lvl="0" indent="-571500">
              <a:buFont typeface="Arial" panose="020B0604020202020204" pitchFamily="34" charset="0"/>
              <a:buChar char="•"/>
            </a:pPr>
            <a:r>
              <a:rPr lang="en-US" sz="2600" spc="150" dirty="0">
                <a:solidFill>
                  <a:srgbClr val="008BBC"/>
                </a:solidFill>
                <a:latin typeface="Minion Pro Cond" pitchFamily="18" charset="0"/>
              </a:rPr>
              <a:t>Directory Update</a:t>
            </a:r>
          </a:p>
          <a:p>
            <a:pPr marL="571500" lvl="0" indent="-571500">
              <a:buFont typeface="Arial" panose="020B0604020202020204" pitchFamily="34" charset="0"/>
              <a:buChar char="•"/>
            </a:pPr>
            <a:r>
              <a:rPr lang="en-US" sz="2600" spc="150" dirty="0">
                <a:solidFill>
                  <a:srgbClr val="008BBC"/>
                </a:solidFill>
                <a:latin typeface="Minion Pro Cond" pitchFamily="18" charset="0"/>
              </a:rPr>
              <a:t>Population</a:t>
            </a:r>
          </a:p>
          <a:p>
            <a:pPr marL="571500" lvl="0" indent="-571500">
              <a:buFont typeface="Arial" panose="020B0604020202020204" pitchFamily="34" charset="0"/>
              <a:buChar char="•"/>
            </a:pPr>
            <a:r>
              <a:rPr lang="en-US" sz="2600" spc="150" dirty="0">
                <a:solidFill>
                  <a:srgbClr val="008BBC"/>
                </a:solidFill>
                <a:latin typeface="Minion Pro Cond" pitchFamily="18" charset="0"/>
              </a:rPr>
              <a:t>Outlets</a:t>
            </a:r>
          </a:p>
          <a:p>
            <a:pPr marL="571500" lvl="0" indent="-571500">
              <a:buFont typeface="Arial" panose="020B0604020202020204" pitchFamily="34" charset="0"/>
              <a:buChar char="•"/>
            </a:pPr>
            <a:r>
              <a:rPr lang="en-US" sz="2600" spc="150" dirty="0">
                <a:solidFill>
                  <a:srgbClr val="008BBC"/>
                </a:solidFill>
                <a:latin typeface="Minion Pro Cond" pitchFamily="18" charset="0"/>
              </a:rPr>
              <a:t>Library Staff</a:t>
            </a:r>
          </a:p>
          <a:p>
            <a:pPr marL="571500" lvl="0" indent="-571500">
              <a:buFont typeface="Arial" panose="020B0604020202020204" pitchFamily="34" charset="0"/>
              <a:buChar char="•"/>
            </a:pPr>
            <a:r>
              <a:rPr lang="en-US" sz="2600" spc="150" dirty="0">
                <a:solidFill>
                  <a:srgbClr val="008BBC"/>
                </a:solidFill>
                <a:latin typeface="Minion Pro Cond" pitchFamily="18" charset="0"/>
              </a:rPr>
              <a:t>Income</a:t>
            </a:r>
          </a:p>
          <a:p>
            <a:pPr marL="571500" lvl="0" indent="-571500">
              <a:buFont typeface="Arial" panose="020B0604020202020204" pitchFamily="34" charset="0"/>
              <a:buChar char="•"/>
            </a:pPr>
            <a:r>
              <a:rPr lang="en-US" sz="2600" spc="150" dirty="0" smtClean="0">
                <a:solidFill>
                  <a:srgbClr val="008BBC"/>
                </a:solidFill>
                <a:latin typeface="Minion Pro Cond" pitchFamily="18" charset="0"/>
              </a:rPr>
              <a:t>Expenditures</a:t>
            </a:r>
          </a:p>
          <a:p>
            <a:pPr marL="571500" lvl="0" indent="-571500">
              <a:buFont typeface="Arial" panose="020B0604020202020204" pitchFamily="34" charset="0"/>
              <a:buChar char="•"/>
            </a:pPr>
            <a:r>
              <a:rPr lang="en-US" sz="2600" spc="150" dirty="0" smtClean="0">
                <a:solidFill>
                  <a:srgbClr val="008BBC"/>
                </a:solidFill>
                <a:latin typeface="Minion Pro Cond" pitchFamily="18" charset="0"/>
              </a:rPr>
              <a:t>Collections</a:t>
            </a:r>
            <a:endParaRPr lang="en-US" sz="2600" spc="150" dirty="0">
              <a:solidFill>
                <a:srgbClr val="008BBC"/>
              </a:solidFill>
              <a:latin typeface="Minion Pro Cond" pitchFamily="18" charset="0"/>
            </a:endParaRPr>
          </a:p>
        </p:txBody>
      </p:sp>
      <p:sp>
        <p:nvSpPr>
          <p:cNvPr id="7" name="Rectangle 6"/>
          <p:cNvSpPr/>
          <p:nvPr/>
        </p:nvSpPr>
        <p:spPr>
          <a:xfrm>
            <a:off x="4803354" y="1200150"/>
            <a:ext cx="3505200" cy="2893100"/>
          </a:xfrm>
          <a:prstGeom prst="rect">
            <a:avLst/>
          </a:prstGeom>
        </p:spPr>
        <p:txBody>
          <a:bodyPr wrap="square">
            <a:spAutoFit/>
          </a:bodyPr>
          <a:lstStyle/>
          <a:p>
            <a:pPr marL="571500" lvl="0" indent="-571500">
              <a:buFont typeface="Arial" panose="020B0604020202020204" pitchFamily="34" charset="0"/>
              <a:buChar char="•"/>
            </a:pPr>
            <a:r>
              <a:rPr lang="en-US" sz="2600" spc="150" dirty="0" smtClean="0">
                <a:solidFill>
                  <a:srgbClr val="008BBC"/>
                </a:solidFill>
                <a:latin typeface="Minion Pro Cond" pitchFamily="18" charset="0"/>
              </a:rPr>
              <a:t>Library </a:t>
            </a:r>
            <a:r>
              <a:rPr lang="en-US" sz="2600" spc="150" dirty="0">
                <a:solidFill>
                  <a:srgbClr val="008BBC"/>
                </a:solidFill>
                <a:latin typeface="Minion Pro Cond" pitchFamily="18" charset="0"/>
              </a:rPr>
              <a:t>Service</a:t>
            </a:r>
          </a:p>
          <a:p>
            <a:pPr marL="571500" lvl="0" indent="-571500">
              <a:buFont typeface="Arial" panose="020B0604020202020204" pitchFamily="34" charset="0"/>
              <a:buChar char="•"/>
            </a:pPr>
            <a:r>
              <a:rPr lang="en-US" sz="2600" spc="150" dirty="0">
                <a:solidFill>
                  <a:srgbClr val="008BBC"/>
                </a:solidFill>
                <a:latin typeface="Minion Pro Cond" pitchFamily="18" charset="0"/>
              </a:rPr>
              <a:t>Salary Survey</a:t>
            </a:r>
          </a:p>
          <a:p>
            <a:pPr marL="571500" lvl="0" indent="-571500">
              <a:buFont typeface="Arial" panose="020B0604020202020204" pitchFamily="34" charset="0"/>
              <a:buChar char="•"/>
            </a:pPr>
            <a:r>
              <a:rPr lang="en-US" sz="2600" spc="150" dirty="0">
                <a:solidFill>
                  <a:srgbClr val="008BBC"/>
                </a:solidFill>
                <a:latin typeface="Minion Pro Cond" pitchFamily="18" charset="0"/>
              </a:rPr>
              <a:t>Electronic Services</a:t>
            </a:r>
          </a:p>
          <a:p>
            <a:pPr marL="571500" lvl="0" indent="-571500">
              <a:buFont typeface="Arial" panose="020B0604020202020204" pitchFamily="34" charset="0"/>
              <a:buChar char="•"/>
            </a:pPr>
            <a:r>
              <a:rPr lang="en-US" sz="2600" spc="150" dirty="0">
                <a:solidFill>
                  <a:srgbClr val="008BBC"/>
                </a:solidFill>
                <a:latin typeface="Minion Pro Cond" pitchFamily="18" charset="0"/>
              </a:rPr>
              <a:t>Referenda</a:t>
            </a:r>
          </a:p>
          <a:p>
            <a:pPr marL="571500" lvl="0" indent="-571500">
              <a:buFont typeface="Arial" panose="020B0604020202020204" pitchFamily="34" charset="0"/>
              <a:buChar char="•"/>
            </a:pPr>
            <a:r>
              <a:rPr lang="en-US" sz="2600" spc="150" dirty="0">
                <a:solidFill>
                  <a:srgbClr val="008BBC"/>
                </a:solidFill>
                <a:latin typeface="Minion Pro Cond" pitchFamily="18" charset="0"/>
              </a:rPr>
              <a:t>Mobile Libraries</a:t>
            </a:r>
          </a:p>
          <a:p>
            <a:pPr marL="571500" lvl="0" indent="-571500">
              <a:buFont typeface="Arial" panose="020B0604020202020204" pitchFamily="34" charset="0"/>
              <a:buChar char="•"/>
            </a:pPr>
            <a:r>
              <a:rPr lang="en-US" sz="2600" spc="150" dirty="0">
                <a:solidFill>
                  <a:srgbClr val="008BBC"/>
                </a:solidFill>
                <a:latin typeface="Minion Pro Cond" pitchFamily="18" charset="0"/>
              </a:rPr>
              <a:t>Outlets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627261841"/>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28936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Directory Update</a:t>
            </a:r>
          </a:p>
        </p:txBody>
      </p:sp>
      <p:sp>
        <p:nvSpPr>
          <p:cNvPr id="2" name="Rectangle 1"/>
          <p:cNvSpPr/>
          <p:nvPr/>
        </p:nvSpPr>
        <p:spPr>
          <a:xfrm>
            <a:off x="1066800" y="1276350"/>
            <a:ext cx="7162800" cy="2000548"/>
          </a:xfrm>
          <a:prstGeom prst="rect">
            <a:avLst/>
          </a:prstGeom>
        </p:spPr>
        <p:txBody>
          <a:bodyPr wrap="square">
            <a:spAutoFit/>
          </a:bodyPr>
          <a:lstStyle/>
          <a:p>
            <a:pPr marL="571500" lvl="0" indent="-571500">
              <a:buFont typeface="Arial" panose="020B0604020202020204" pitchFamily="34" charset="0"/>
              <a:buChar char="•"/>
            </a:pPr>
            <a:r>
              <a:rPr lang="en-US" sz="3200" spc="150" dirty="0">
                <a:solidFill>
                  <a:srgbClr val="008BBC"/>
                </a:solidFill>
                <a:latin typeface="Minion Pro Cond" pitchFamily="18" charset="0"/>
              </a:rPr>
              <a:t>Library Administrative </a:t>
            </a:r>
            <a:r>
              <a:rPr lang="en-US" sz="3200" spc="150" dirty="0" smtClean="0">
                <a:solidFill>
                  <a:srgbClr val="008BBC"/>
                </a:solidFill>
                <a:latin typeface="Minion Pro Cond" pitchFamily="18" charset="0"/>
              </a:rPr>
              <a:t>information</a:t>
            </a:r>
          </a:p>
          <a:p>
            <a:pPr marL="571500" lvl="0" indent="-571500">
              <a:buFont typeface="Arial" panose="020B0604020202020204" pitchFamily="34" charset="0"/>
              <a:buChar char="•"/>
            </a:pPr>
            <a:r>
              <a:rPr lang="en-US" sz="3200" spc="150" dirty="0" smtClean="0">
                <a:solidFill>
                  <a:srgbClr val="008BBC"/>
                </a:solidFill>
                <a:latin typeface="Minion Pro Cond" pitchFamily="18" charset="0"/>
              </a:rPr>
              <a:t>Some “CSL Only” elements</a:t>
            </a:r>
            <a:endParaRPr lang="en-US" sz="3200" spc="150" dirty="0">
              <a:solidFill>
                <a:srgbClr val="008BBC"/>
              </a:solidFill>
              <a:latin typeface="Minion Pro Cond" pitchFamily="18" charset="0"/>
            </a:endParaRPr>
          </a:p>
          <a:p>
            <a:pPr marL="571500" lvl="0" indent="-571500">
              <a:buFont typeface="Wingdings" panose="05000000000000000000" pitchFamily="2" charset="2"/>
              <a:buChar char="§"/>
            </a:pPr>
            <a:endParaRPr lang="en-US" sz="3200" spc="150" dirty="0">
              <a:solidFill>
                <a:srgbClr val="008BBC"/>
              </a:solidFill>
              <a:latin typeface="Minion Pro Cond" pitchFamily="18" charset="0"/>
            </a:endParaRPr>
          </a:p>
          <a:p>
            <a:pPr lvl="0"/>
            <a:r>
              <a:rPr lang="en-US" sz="2800" b="1" i="1" spc="150" dirty="0">
                <a:solidFill>
                  <a:srgbClr val="008BBC"/>
                </a:solidFill>
                <a:latin typeface="Minion Pro Cond" pitchFamily="18" charset="0"/>
              </a:rPr>
              <a:t>NEW: </a:t>
            </a:r>
            <a:r>
              <a:rPr lang="en-US" sz="2800" spc="150" dirty="0">
                <a:solidFill>
                  <a:srgbClr val="008BBC"/>
                </a:solidFill>
                <a:latin typeface="Minion Pro Cond" pitchFamily="18" charset="0"/>
              </a:rPr>
              <a:t>System Membership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1769612303"/>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28936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Population</a:t>
            </a:r>
          </a:p>
        </p:txBody>
      </p:sp>
      <p:sp>
        <p:nvSpPr>
          <p:cNvPr id="2" name="Rectangle 1"/>
          <p:cNvSpPr/>
          <p:nvPr/>
        </p:nvSpPr>
        <p:spPr>
          <a:xfrm>
            <a:off x="1066801" y="1203767"/>
            <a:ext cx="7407356" cy="2000548"/>
          </a:xfrm>
          <a:prstGeom prst="rect">
            <a:avLst/>
          </a:prstGeom>
        </p:spPr>
        <p:txBody>
          <a:bodyPr wrap="square">
            <a:spAutoFit/>
          </a:bodyPr>
          <a:lstStyle/>
          <a:p>
            <a:pPr marL="571500" lvl="0" indent="-571500">
              <a:buFont typeface="Arial" panose="020B0604020202020204" pitchFamily="34" charset="0"/>
              <a:buChar char="•"/>
            </a:pPr>
            <a:r>
              <a:rPr lang="en-US" sz="3200" spc="150" dirty="0">
                <a:solidFill>
                  <a:srgbClr val="008BBC"/>
                </a:solidFill>
                <a:latin typeface="Minion Pro Cond" pitchFamily="18" charset="0"/>
              </a:rPr>
              <a:t>Population obtained from CA </a:t>
            </a:r>
            <a:r>
              <a:rPr lang="en-US" sz="3200" spc="150" dirty="0" err="1">
                <a:solidFill>
                  <a:srgbClr val="008BBC"/>
                </a:solidFill>
                <a:latin typeface="Minion Pro Cond" pitchFamily="18" charset="0"/>
              </a:rPr>
              <a:t>Dept</a:t>
            </a:r>
            <a:r>
              <a:rPr lang="en-US" sz="3200" spc="150" dirty="0">
                <a:solidFill>
                  <a:srgbClr val="008BBC"/>
                </a:solidFill>
                <a:latin typeface="Minion Pro Cond" pitchFamily="18" charset="0"/>
              </a:rPr>
              <a:t> of Finance</a:t>
            </a:r>
          </a:p>
          <a:p>
            <a:pPr lvl="0"/>
            <a:endParaRPr lang="en-US" sz="3200" spc="150" dirty="0">
              <a:solidFill>
                <a:srgbClr val="008BBC"/>
              </a:solidFill>
              <a:latin typeface="Minion Pro Cond" pitchFamily="18" charset="0"/>
            </a:endParaRPr>
          </a:p>
          <a:p>
            <a:pPr lvl="0"/>
            <a:r>
              <a:rPr lang="en-US" sz="2800" b="1" i="1" spc="150" dirty="0">
                <a:solidFill>
                  <a:srgbClr val="008BBC"/>
                </a:solidFill>
                <a:latin typeface="Minion Pro Cond" pitchFamily="18" charset="0"/>
              </a:rPr>
              <a:t>UPDATE: </a:t>
            </a:r>
            <a:r>
              <a:rPr lang="en-US" sz="2800" spc="150" dirty="0">
                <a:solidFill>
                  <a:srgbClr val="008BBC"/>
                </a:solidFill>
                <a:latin typeface="Minion Pro Cond" pitchFamily="18" charset="0"/>
              </a:rPr>
              <a:t>Children Borrowers definition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1360283171"/>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71950"/>
            <a:ext cx="1676400" cy="607607"/>
          </a:xfrm>
          <a:prstGeom prst="roundRect">
            <a:avLst>
              <a:gd name="adj" fmla="val 8594"/>
            </a:avLst>
          </a:prstGeom>
          <a:solidFill>
            <a:srgbClr val="FFFFFF">
              <a:shade val="85000"/>
            </a:srgbClr>
          </a:solidFill>
          <a:ln>
            <a:noFill/>
          </a:ln>
          <a:effectLst>
            <a:reflection blurRad="114300" stA="38000" endPos="40000" dist="63500" dir="5400000" sy="-100000" algn="bl" rotWithShape="0"/>
          </a:effectLst>
          <a:extLst/>
        </p:spPr>
      </p:pic>
      <p:sp>
        <p:nvSpPr>
          <p:cNvPr id="13" name="Rectangle 12"/>
          <p:cNvSpPr/>
          <p:nvPr/>
        </p:nvSpPr>
        <p:spPr>
          <a:xfrm>
            <a:off x="3429000" y="1990725"/>
            <a:ext cx="796636" cy="47625"/>
          </a:xfrm>
          <a:prstGeom prst="rect">
            <a:avLst/>
          </a:prstGeom>
          <a:solidFill>
            <a:schemeClr val="bg1">
              <a:alpha val="48000"/>
            </a:schemeClr>
          </a:solidFill>
          <a:ln>
            <a:noFill/>
          </a:ln>
          <a:effectLst>
            <a:glow rad="431800">
              <a:schemeClr val="bg1">
                <a:alpha val="61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lIns="20111" tIns="10055" rIns="20111" bIns="10055" rtlCol="0" anchor="ctr"/>
          <a:lstStyle/>
          <a:p>
            <a:pPr algn="ctr"/>
            <a:endParaRPr lang="en-US"/>
          </a:p>
        </p:txBody>
      </p:sp>
      <p:sp>
        <p:nvSpPr>
          <p:cNvPr id="4" name="Rectangle 3"/>
          <p:cNvSpPr/>
          <p:nvPr/>
        </p:nvSpPr>
        <p:spPr>
          <a:xfrm>
            <a:off x="762000" y="289367"/>
            <a:ext cx="7712157" cy="914400"/>
          </a:xfrm>
          <a:prstGeom prst="rect">
            <a:avLst/>
          </a:prstGeom>
          <a:solidFill>
            <a:schemeClr val="bg1">
              <a:alpha val="54000"/>
            </a:schemeClr>
          </a:solidFill>
          <a:effectLst>
            <a:glow rad="1397000">
              <a:schemeClr val="bg1">
                <a:alpha val="61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solidFill>
                  <a:schemeClr val="accent1">
                    <a:lumMod val="50000"/>
                  </a:schemeClr>
                </a:solidFill>
                <a:latin typeface="Trajan Pro" pitchFamily="18" charset="0"/>
              </a:rPr>
              <a:t>Income/Expenditures</a:t>
            </a:r>
          </a:p>
        </p:txBody>
      </p:sp>
      <p:sp>
        <p:nvSpPr>
          <p:cNvPr id="2" name="Rectangle 1"/>
          <p:cNvSpPr/>
          <p:nvPr/>
        </p:nvSpPr>
        <p:spPr>
          <a:xfrm>
            <a:off x="1066800" y="1203767"/>
            <a:ext cx="7772400" cy="1938992"/>
          </a:xfrm>
          <a:prstGeom prst="rect">
            <a:avLst/>
          </a:prstGeom>
        </p:spPr>
        <p:txBody>
          <a:bodyPr wrap="square">
            <a:spAutoFit/>
          </a:bodyPr>
          <a:lstStyle/>
          <a:p>
            <a:pPr marL="571500" lvl="0" indent="-571500">
              <a:buFont typeface="Arial" panose="020B0604020202020204" pitchFamily="34" charset="0"/>
              <a:buChar char="•"/>
            </a:pPr>
            <a:r>
              <a:rPr lang="en-US" sz="3200" spc="150" dirty="0" smtClean="0">
                <a:solidFill>
                  <a:srgbClr val="008BBC"/>
                </a:solidFill>
                <a:latin typeface="Minion Pro Cond" pitchFamily="18" charset="0"/>
              </a:rPr>
              <a:t>Revenue, State </a:t>
            </a:r>
            <a:r>
              <a:rPr lang="en-US" sz="3200" spc="150" dirty="0">
                <a:solidFill>
                  <a:srgbClr val="008BBC"/>
                </a:solidFill>
                <a:latin typeface="Minion Pro Cond" pitchFamily="18" charset="0"/>
              </a:rPr>
              <a:t>Funds</a:t>
            </a:r>
          </a:p>
          <a:p>
            <a:pPr marL="1371600" lvl="1" indent="-571500">
              <a:buFont typeface="Wingdings" panose="05000000000000000000" pitchFamily="2" charset="2"/>
              <a:buChar char="Ø"/>
            </a:pPr>
            <a:r>
              <a:rPr lang="en-US" sz="2800" spc="150" dirty="0">
                <a:solidFill>
                  <a:srgbClr val="008BBC"/>
                </a:solidFill>
                <a:latin typeface="Minion Pro Cond" pitchFamily="18" charset="0"/>
              </a:rPr>
              <a:t>California Library Literacy Services</a:t>
            </a:r>
          </a:p>
          <a:p>
            <a:pPr marL="1371600" lvl="1" indent="-571500">
              <a:buFont typeface="Wingdings" panose="05000000000000000000" pitchFamily="2" charset="2"/>
              <a:buChar char="Ø"/>
            </a:pPr>
            <a:r>
              <a:rPr lang="en-US" sz="2800" spc="150" smtClean="0">
                <a:solidFill>
                  <a:srgbClr val="008BBC"/>
                </a:solidFill>
                <a:latin typeface="Minion Pro Cond" pitchFamily="18" charset="0"/>
              </a:rPr>
              <a:t>Broadband</a:t>
            </a:r>
            <a:endParaRPr lang="en-US" sz="2800" spc="150" dirty="0">
              <a:solidFill>
                <a:srgbClr val="008BBC"/>
              </a:solidFill>
              <a:latin typeface="Minion Pro Cond" pitchFamily="18" charset="0"/>
            </a:endParaRPr>
          </a:p>
          <a:p>
            <a:pPr marL="571500" lvl="0" indent="-571500">
              <a:buFont typeface="Arial" panose="020B0604020202020204" pitchFamily="34" charset="0"/>
              <a:buChar char="•"/>
            </a:pPr>
            <a:r>
              <a:rPr lang="en-US" sz="3200" spc="150" dirty="0">
                <a:solidFill>
                  <a:srgbClr val="008BBC"/>
                </a:solidFill>
                <a:latin typeface="Minion Pro Cond" pitchFamily="18" charset="0"/>
              </a:rPr>
              <a:t>Expenditures – Actuals spent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211585"/>
            <a:ext cx="1752600" cy="567972"/>
          </a:xfrm>
          <a:prstGeom prst="rect">
            <a:avLst/>
          </a:prstGeom>
        </p:spPr>
      </p:pic>
    </p:spTree>
    <p:extLst>
      <p:ext uri="{BB962C8B-B14F-4D97-AF65-F5344CB8AC3E}">
        <p14:creationId xmlns:p14="http://schemas.microsoft.com/office/powerpoint/2010/main" val="2875528154"/>
      </p:ext>
    </p:extLst>
  </p:cSld>
  <p:clrMapOvr>
    <a:masterClrMapping/>
  </p:clrMapOvr>
  <p:transition xmlns:p14="http://schemas.microsoft.com/office/powerpoint/2010/main" spd="slow" advClick="0" advTm="500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72104</TotalTime>
  <Words>542</Words>
  <Application>Microsoft Macintosh PowerPoint</Application>
  <PresentationFormat>On-screen Show (16:9)</PresentationFormat>
  <Paragraphs>114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Bilyk, Olena@CSL</dc:creator>
  <cp:lastModifiedBy>Jennifer Jacobs</cp:lastModifiedBy>
  <cp:revision>278</cp:revision>
  <cp:lastPrinted>2016-08-23T22:53:44Z</cp:lastPrinted>
  <dcterms:created xsi:type="dcterms:W3CDTF">2013-06-21T20:04:19Z</dcterms:created>
  <dcterms:modified xsi:type="dcterms:W3CDTF">2016-08-29T20:01:17Z</dcterms:modified>
</cp:coreProperties>
</file>