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Lst>
  <p:notesMasterIdLst>
    <p:notesMasterId r:id="rId68"/>
  </p:notesMasterIdLst>
  <p:sldIdLst>
    <p:sldId id="348" r:id="rId4"/>
    <p:sldId id="280" r:id="rId5"/>
    <p:sldId id="282" r:id="rId6"/>
    <p:sldId id="283" r:id="rId7"/>
    <p:sldId id="284" r:id="rId8"/>
    <p:sldId id="285" r:id="rId9"/>
    <p:sldId id="286" r:id="rId10"/>
    <p:sldId id="287" r:id="rId11"/>
    <p:sldId id="289" r:id="rId12"/>
    <p:sldId id="288" r:id="rId13"/>
    <p:sldId id="290" r:id="rId14"/>
    <p:sldId id="291" r:id="rId15"/>
    <p:sldId id="292" r:id="rId16"/>
    <p:sldId id="293" r:id="rId17"/>
    <p:sldId id="294" r:id="rId18"/>
    <p:sldId id="299" r:id="rId19"/>
    <p:sldId id="295" r:id="rId20"/>
    <p:sldId id="297" r:id="rId21"/>
    <p:sldId id="298" r:id="rId22"/>
    <p:sldId id="305" r:id="rId23"/>
    <p:sldId id="308" r:id="rId24"/>
    <p:sldId id="302" r:id="rId25"/>
    <p:sldId id="309" r:id="rId26"/>
    <p:sldId id="307" r:id="rId27"/>
    <p:sldId id="306" r:id="rId28"/>
    <p:sldId id="303" r:id="rId29"/>
    <p:sldId id="304" r:id="rId30"/>
    <p:sldId id="312" r:id="rId31"/>
    <p:sldId id="300" r:id="rId32"/>
    <p:sldId id="301" r:id="rId33"/>
    <p:sldId id="311" r:id="rId34"/>
    <p:sldId id="314" r:id="rId35"/>
    <p:sldId id="318" r:id="rId36"/>
    <p:sldId id="315" r:id="rId37"/>
    <p:sldId id="316" r:id="rId38"/>
    <p:sldId id="319" r:id="rId39"/>
    <p:sldId id="320" r:id="rId40"/>
    <p:sldId id="321" r:id="rId41"/>
    <p:sldId id="322" r:id="rId42"/>
    <p:sldId id="323" r:id="rId43"/>
    <p:sldId id="328" r:id="rId44"/>
    <p:sldId id="325" r:id="rId45"/>
    <p:sldId id="326" r:id="rId46"/>
    <p:sldId id="327" r:id="rId47"/>
    <p:sldId id="324" r:id="rId48"/>
    <p:sldId id="337" r:id="rId49"/>
    <p:sldId id="329" r:id="rId50"/>
    <p:sldId id="330" r:id="rId51"/>
    <p:sldId id="331" r:id="rId52"/>
    <p:sldId id="332" r:id="rId53"/>
    <p:sldId id="333" r:id="rId54"/>
    <p:sldId id="347" r:id="rId55"/>
    <p:sldId id="334" r:id="rId56"/>
    <p:sldId id="335" r:id="rId57"/>
    <p:sldId id="336" r:id="rId58"/>
    <p:sldId id="338" r:id="rId59"/>
    <p:sldId id="339" r:id="rId60"/>
    <p:sldId id="340" r:id="rId61"/>
    <p:sldId id="342" r:id="rId62"/>
    <p:sldId id="346" r:id="rId63"/>
    <p:sldId id="343" r:id="rId64"/>
    <p:sldId id="344" r:id="rId65"/>
    <p:sldId id="272" r:id="rId66"/>
    <p:sldId id="349" r:id="rId6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FC2"/>
    <a:srgbClr val="FFCCFF"/>
    <a:srgbClr val="71275F"/>
    <a:srgbClr val="4B4B4B"/>
    <a:srgbClr val="1A8685"/>
    <a:srgbClr val="00CC99"/>
    <a:srgbClr val="2C7470"/>
    <a:srgbClr val="00A59F"/>
    <a:srgbClr val="4398C1"/>
    <a:srgbClr val="4A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86932" autoAdjust="0"/>
  </p:normalViewPr>
  <p:slideViewPr>
    <p:cSldViewPr snapToGrid="0">
      <p:cViewPr varScale="1">
        <p:scale>
          <a:sx n="89" d="100"/>
          <a:sy n="89" d="100"/>
        </p:scale>
        <p:origin x="-616"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421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004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13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49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05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spcBef>
                <a:spcPts val="0"/>
              </a:spcBef>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95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05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91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293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976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179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20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652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693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171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7074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832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5890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101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438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2474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rtl="0">
              <a:lnSpc>
                <a:spcPct val="90000"/>
              </a:lnSpc>
              <a:spcBef>
                <a:spcPts val="0"/>
              </a:spcBef>
              <a:spcAft>
                <a:spcPts val="0"/>
              </a:spcAft>
              <a:buClr>
                <a:schemeClr val="lt1"/>
              </a:buClr>
              <a:buSzPct val="25000"/>
              <a:buFont typeface="Arial"/>
              <a:buNone/>
            </a:pPr>
            <a:endParaRPr lang="en-US" sz="1200" b="0" i="0" u="none" strike="noStrike" cap="none" dirty="0">
              <a:solidFill>
                <a:schemeClr val="lt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733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endParaRPr lang="en-US" sz="1600" dirty="0">
              <a:solidFill>
                <a:schemeClr val="tx1"/>
              </a:solidFil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216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9404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543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010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endParaRPr lang="en-US" dirty="0" smtClean="0">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436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35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2929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0385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1989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202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405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114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88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1218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184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endParaRPr lang="en-US" sz="1200" b="0" i="0" u="none" strike="noStrike" kern="1200"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4897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6062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6192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5671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780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9070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1587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endParaRPr lang="en-US" sz="1200" b="0" i="0" u="none" strike="noStrike" kern="1200"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981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8917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9398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6818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8095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5039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883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182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endParaRPr lang="en-US" sz="1200" b="0" i="0" u="none" strike="noStrike" kern="1200"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5840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1852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256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04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67150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85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64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702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38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1EF6D-52C8-44D2-B68E-7C478814B87C}" type="datetime1">
              <a:rPr lang="en-US" smtClean="0">
                <a:solidFill>
                  <a:prstClr val="black">
                    <a:tint val="75000"/>
                  </a:prstClr>
                </a:solidFill>
              </a:rPr>
              <a:pPr/>
              <a:t>9/6/16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1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8CA0C-51B8-470C-963F-E72B091695E3}" type="datetime1">
              <a:rPr lang="en-US" smtClean="0">
                <a:solidFill>
                  <a:prstClr val="black">
                    <a:tint val="75000"/>
                  </a:prstClr>
                </a:solidFill>
              </a:rPr>
              <a:pPr/>
              <a:t>9/6/16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48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32CAF7-88A0-4238-A973-C4037E5838B2}" type="datetime1">
              <a:rPr lang="en-US" smtClean="0">
                <a:solidFill>
                  <a:prstClr val="black">
                    <a:tint val="75000"/>
                  </a:prstClr>
                </a:solidFill>
              </a:rPr>
              <a:pPr/>
              <a:t>9/6/16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2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C3E50-2C80-4DCA-BBD5-68194153F416}" type="datetime1">
              <a:rPr lang="en-US" smtClean="0">
                <a:solidFill>
                  <a:prstClr val="black">
                    <a:tint val="75000"/>
                  </a:prstClr>
                </a:solidFill>
              </a:rPr>
              <a:pPr/>
              <a:t>9/6/16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4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999FF-19F0-40AA-BA3D-C3FB6C79E9AE}" type="datetime1">
              <a:rPr lang="en-US" smtClean="0">
                <a:solidFill>
                  <a:prstClr val="black">
                    <a:tint val="75000"/>
                  </a:prstClr>
                </a:solidFill>
              </a:rPr>
              <a:pPr/>
              <a:t>9/6/16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1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9F189-6E85-4C92-8541-1C95B377D34C}" type="datetime1">
              <a:rPr lang="en-US" smtClean="0">
                <a:solidFill>
                  <a:prstClr val="black">
                    <a:tint val="75000"/>
                  </a:prstClr>
                </a:solidFill>
              </a:rPr>
              <a:pPr/>
              <a:t>9/6/16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3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670F-E779-4842-918B-D4988FBBA0C3}" type="datetime1">
              <a:rPr lang="en-US" smtClean="0">
                <a:solidFill>
                  <a:prstClr val="black">
                    <a:tint val="75000"/>
                  </a:prstClr>
                </a:solidFill>
              </a:rPr>
              <a:pPr/>
              <a:t>9/6/16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39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AB04E-56F6-4394-B267-B09E9343A3A0}" type="datetime1">
              <a:rPr lang="en-US" smtClean="0">
                <a:solidFill>
                  <a:prstClr val="black">
                    <a:tint val="75000"/>
                  </a:prstClr>
                </a:solidFill>
              </a:rPr>
              <a:pPr/>
              <a:t>9/6/16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6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03BD6-46D9-4675-9C2F-9D0B2E23DE27}" type="datetime1">
              <a:rPr lang="en-US" smtClean="0">
                <a:solidFill>
                  <a:prstClr val="black">
                    <a:tint val="75000"/>
                  </a:prstClr>
                </a:solidFill>
              </a:rPr>
              <a:pPr/>
              <a:t>9/6/16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111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7AA54-64E3-4AD8-9AE9-5EF17CB45299}" type="datetime1">
              <a:rPr lang="en-US" smtClean="0">
                <a:solidFill>
                  <a:prstClr val="black">
                    <a:tint val="75000"/>
                  </a:prstClr>
                </a:solidFill>
              </a:rPr>
              <a:pPr/>
              <a:t>9/6/16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24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181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60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007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34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0583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047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0899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3524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7835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55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9/6/16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92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8"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2" y="1956596"/>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2"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6B2092-F4AB-473B-A904-9AC210F34F8E}" type="datetime1">
              <a:rPr lang="en-US" smtClean="0">
                <a:solidFill>
                  <a:prstClr val="black">
                    <a:tint val="75000"/>
                  </a:prstClr>
                </a:solidFill>
              </a:rPr>
              <a:pPr/>
              <a:t>9/6/16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@bckhough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6CF6E2-063B-4DAA-A7C5-43440093FF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263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8C7B8-223F-47C4-A0E2-83E41899A2EB}" type="datetime1">
              <a:rPr lang="en-US" kern="1200" smtClean="0">
                <a:solidFill>
                  <a:prstClr val="black">
                    <a:tint val="75000"/>
                  </a:prstClr>
                </a:solidFill>
                <a:latin typeface="Calibri" panose="020F0502020204030204"/>
                <a:ea typeface="+mn-ea"/>
                <a:cs typeface="+mn-cs"/>
              </a:rPr>
              <a:pPr/>
              <a:t>9/6/16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kern="1200" smtClean="0">
                <a:solidFill>
                  <a:prstClr val="black">
                    <a:tint val="75000"/>
                  </a:prstClr>
                </a:solidFill>
                <a:latin typeface="Calibri" panose="020F0502020204030204"/>
                <a:ea typeface="+mn-ea"/>
                <a:cs typeface="+mn-cs"/>
              </a:rPr>
              <a:t>@bckhough</a:t>
            </a: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CF6E2-063B-4DAA-A7C5-43440093FF4A}" type="slidenum">
              <a:rPr lang="en-US" kern="1200" smtClean="0">
                <a:solidFill>
                  <a:prstClr val="black">
                    <a:tint val="75000"/>
                  </a:prstClr>
                </a:solidFill>
                <a:latin typeface="Calibri" panose="020F0502020204030204"/>
                <a:ea typeface="+mn-ea"/>
                <a:cs typeface="+mn-cs"/>
              </a: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40712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A3E24DE-39BD-2E49-BE4C-CF70B78A2F36}" type="datetimeFigureOut">
              <a:rPr lang="en-US" kern="1200" smtClean="0">
                <a:solidFill>
                  <a:prstClr val="black">
                    <a:tint val="75000"/>
                  </a:prstClr>
                </a:solidFill>
                <a:latin typeface="Calibri"/>
                <a:ea typeface="+mn-ea"/>
                <a:cs typeface="+mn-cs"/>
              </a:rPr>
              <a:pPr defTabSz="457200"/>
              <a:t>9/6/16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CE14414-785D-F743-B34C-A246B0A6F949}" type="slidenum">
              <a:rPr lang="en-US" kern="1200" smtClean="0">
                <a:solidFill>
                  <a:prstClr val="black">
                    <a:tint val="75000"/>
                  </a:prstClr>
                </a:solidFill>
                <a:latin typeface="Calibri"/>
                <a:ea typeface="+mn-ea"/>
                <a:cs typeface="+mn-cs"/>
              </a:rPr>
              <a:pPr defTabSz="45720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29949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jpg"/><Relationship Id="rId3"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6.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jpeg"/><Relationship Id="rId5"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hyperlink" Target="https://educopia.org/research/grants/nexus-lab-leading-across-boundaries" TargetMode="External"/><Relationship Id="rId4" Type="http://schemas.openxmlformats.org/officeDocument/2006/relationships/hyperlink" Target="http://ctb.ku.edu/en/table-of-contents/leadership/leadership-functions/discover-possibilites/main" TargetMode="External"/><Relationship Id="rId5" Type="http://schemas.openxmlformats.org/officeDocument/2006/relationships/hyperlink" Target="http://www.designkit.org/" TargetMode="External"/><Relationship Id="rId6" Type="http://schemas.openxmlformats.org/officeDocument/2006/relationships/hyperlink" Target="https://kickbox.adobe.com/workshop/kickbox/" TargetMode="External"/><Relationship Id="rId7" Type="http://schemas.openxmlformats.org/officeDocument/2006/relationships/hyperlink" Target="http://insights.ccl.org/articles/leading-effectively-articles/how-conservative-organizations-can-innovate-successfully/" TargetMode="External"/><Relationship Id="rId8" Type="http://schemas.openxmlformats.org/officeDocument/2006/relationships/hyperlink" Target="http://insights.ccl.org/articles/leading-effectively-articles/stop-winging-it-how-innovation-works-and-how-to-lead-it/" TargetMode="External"/><Relationship Id="rId9" Type="http://schemas.openxmlformats.org/officeDocument/2006/relationships/hyperlink" Target="http://www.ala.org/transforminglibraries/sites/ala.org.transforminglibraries/files/content/Innovation%20Spaces.pdf" TargetMode="External"/><Relationship Id="rId10" Type="http://schemas.openxmlformats.org/officeDocument/2006/relationships/hyperlink" Target="http://www.libraryvision.org/" TargetMode="External"/><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3" Type="http://schemas.openxmlformats.org/officeDocument/2006/relationships/hyperlink" Target="mailto:bkhough@gmai.com" TargetMode="External"/><Relationship Id="rId4" Type="http://schemas.openxmlformats.org/officeDocument/2006/relationships/hyperlink" Target="mailto:bckhough@gmail.com" TargetMode="External"/><Relationship Id="rId5" Type="http://schemas.openxmlformats.org/officeDocument/2006/relationships/hyperlink" Target="mailto:stephaniegerding@gmail.com" TargetMode="External"/><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plogo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564" y="542219"/>
            <a:ext cx="4972417" cy="1269934"/>
          </a:xfrm>
          <a:prstGeom prst="rect">
            <a:avLst/>
          </a:prstGeom>
        </p:spPr>
      </p:pic>
      <p:sp>
        <p:nvSpPr>
          <p:cNvPr id="6" name="TextBox 5"/>
          <p:cNvSpPr txBox="1"/>
          <p:nvPr/>
        </p:nvSpPr>
        <p:spPr>
          <a:xfrm>
            <a:off x="856433" y="2861454"/>
            <a:ext cx="10666481" cy="2759260"/>
          </a:xfrm>
          <a:prstGeom prst="rect">
            <a:avLst/>
          </a:prstGeom>
          <a:noFill/>
          <a:ln w="6350" cmpd="sng">
            <a:noFill/>
          </a:ln>
        </p:spPr>
        <p:txBody>
          <a:bodyPr wrap="square" rtlCol="0">
            <a:noAutofit/>
          </a:bodyPr>
          <a:lstStyle/>
          <a:p>
            <a:pPr defTabSz="457200"/>
            <a:endParaRPr lang="en-US" sz="1800" kern="1200" dirty="0" smtClean="0">
              <a:solidFill>
                <a:prstClr val="black"/>
              </a:solidFill>
              <a:latin typeface="Calibri"/>
              <a:ea typeface="+mn-ea"/>
              <a:cs typeface="+mn-cs"/>
            </a:endParaRPr>
          </a:p>
          <a:p>
            <a:pPr defTabSz="457200"/>
            <a:r>
              <a:rPr lang="en-US" sz="2000" kern="1200" dirty="0" smtClean="0">
                <a:solidFill>
                  <a:prstClr val="black"/>
                </a:solidFill>
                <a:latin typeface="Calibri"/>
                <a:ea typeface="+mn-ea"/>
                <a:cs typeface="+mn-cs"/>
              </a:rPr>
              <a:t>Infopeople </a:t>
            </a:r>
            <a:r>
              <a:rPr lang="en-US" sz="2000" kern="1200" dirty="0">
                <a:solidFill>
                  <a:prstClr val="black"/>
                </a:solidFill>
                <a:latin typeface="Calibri"/>
                <a:ea typeface="+mn-ea"/>
                <a:cs typeface="+mn-cs"/>
              </a:rPr>
              <a:t>is dedicated to bringing you the best in practical library training and improving information access for the public by improving the skills of library workers. Infopeople, a grant project of the </a:t>
            </a:r>
            <a:r>
              <a:rPr lang="en-US" sz="2000" kern="1200" dirty="0" err="1">
                <a:solidFill>
                  <a:prstClr val="black"/>
                </a:solidFill>
                <a:latin typeface="Calibri"/>
                <a:ea typeface="+mn-ea"/>
                <a:cs typeface="+mn-cs"/>
              </a:rPr>
              <a:t>Califa</a:t>
            </a:r>
            <a:r>
              <a:rPr lang="en-US" sz="2000" kern="1200" dirty="0">
                <a:solidFill>
                  <a:prstClr val="black"/>
                </a:solidFill>
                <a:latin typeface="Calibri"/>
                <a:ea typeface="+mn-ea"/>
                <a:cs typeface="+mn-cs"/>
              </a:rPr>
              <a:t> Group, is supported in part by the Institute of Museum and Library Services under the provisions of the Library Services and Technology Act administered in California by the State Librarian. </a:t>
            </a:r>
            <a:r>
              <a:rPr lang="en-US" sz="2000" kern="1200" dirty="0" smtClean="0">
                <a:solidFill>
                  <a:prstClr val="black"/>
                </a:solidFill>
                <a:latin typeface="Calibri"/>
                <a:ea typeface="+mn-ea"/>
                <a:cs typeface="+mn-cs"/>
              </a:rPr>
              <a:t>This </a:t>
            </a:r>
            <a:r>
              <a:rPr lang="en-US" sz="2000" kern="1200" dirty="0">
                <a:solidFill>
                  <a:prstClr val="black"/>
                </a:solidFill>
                <a:latin typeface="Calibri"/>
                <a:ea typeface="+mn-ea"/>
                <a:cs typeface="+mn-cs"/>
              </a:rPr>
              <a:t>material is covered by </a:t>
            </a:r>
            <a:r>
              <a:rPr lang="en-US" sz="2000" kern="1200" dirty="0" smtClean="0">
                <a:solidFill>
                  <a:prstClr val="black"/>
                </a:solidFill>
                <a:latin typeface="Calibri"/>
                <a:ea typeface="+mn-ea"/>
                <a:cs typeface="+mn-cs"/>
                <a:hlinkClick r:id="rId3"/>
              </a:rPr>
              <a:t>Creative Commons 4.0</a:t>
            </a:r>
            <a:r>
              <a:rPr lang="en-US" sz="2000" kern="1200" dirty="0" smtClean="0">
                <a:solidFill>
                  <a:prstClr val="black"/>
                </a:solidFill>
                <a:latin typeface="Calibri"/>
                <a:ea typeface="+mn-ea"/>
                <a:cs typeface="+mn-cs"/>
              </a:rPr>
              <a:t> Non-commercial Share Alike </a:t>
            </a:r>
            <a:r>
              <a:rPr lang="en-US" sz="2000" kern="1200" dirty="0">
                <a:solidFill>
                  <a:prstClr val="black"/>
                </a:solidFill>
                <a:latin typeface="Calibri"/>
                <a:ea typeface="+mn-ea"/>
                <a:cs typeface="+mn-cs"/>
              </a:rPr>
              <a:t>license.  Any use of this material should credit the funding source.</a:t>
            </a:r>
          </a:p>
        </p:txBody>
      </p:sp>
      <p:sp>
        <p:nvSpPr>
          <p:cNvPr id="7" name="TextBox 6"/>
          <p:cNvSpPr txBox="1"/>
          <p:nvPr/>
        </p:nvSpPr>
        <p:spPr>
          <a:xfrm>
            <a:off x="1090007" y="2394278"/>
            <a:ext cx="4499499" cy="400110"/>
          </a:xfrm>
          <a:prstGeom prst="rect">
            <a:avLst/>
          </a:prstGeom>
          <a:noFill/>
        </p:spPr>
        <p:txBody>
          <a:bodyPr wrap="none" rtlCol="0">
            <a:spAutoFit/>
          </a:bodyPr>
          <a:lstStyle/>
          <a:p>
            <a:pPr defTabSz="457200"/>
            <a:r>
              <a:rPr lang="en-US" sz="2000" kern="1200" dirty="0" smtClean="0">
                <a:solidFill>
                  <a:prstClr val="black"/>
                </a:solidFill>
                <a:latin typeface="Calibri"/>
                <a:ea typeface="+mn-ea"/>
                <a:cs typeface="+mn-cs"/>
              </a:rPr>
              <a:t>Welcome to today’s Infopeople Webinar!</a:t>
            </a:r>
            <a:endParaRPr lang="en-US" sz="2000" kern="1200" dirty="0">
              <a:solidFill>
                <a:prstClr val="black"/>
              </a:solidFill>
              <a:latin typeface="Calibri"/>
              <a:ea typeface="+mn-ea"/>
              <a:cs typeface="+mn-cs"/>
            </a:endParaRPr>
          </a:p>
        </p:txBody>
      </p:sp>
    </p:spTree>
    <p:extLst>
      <p:ext uri="{BB962C8B-B14F-4D97-AF65-F5344CB8AC3E}">
        <p14:creationId xmlns:p14="http://schemas.microsoft.com/office/powerpoint/2010/main" val="126932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1275F"/>
        </a:solidFill>
        <a:effectLst/>
      </p:bgPr>
    </p:bg>
    <p:spTree>
      <p:nvGrpSpPr>
        <p:cNvPr id="1" name=""/>
        <p:cNvGrpSpPr/>
        <p:nvPr/>
      </p:nvGrpSpPr>
      <p:grpSpPr>
        <a:xfrm>
          <a:off x="0" y="0"/>
          <a:ext cx="0" cy="0"/>
          <a:chOff x="0" y="0"/>
          <a:chExt cx="0" cy="0"/>
        </a:xfrm>
      </p:grpSpPr>
      <p:sp>
        <p:nvSpPr>
          <p:cNvPr id="3" name="TextBox 2"/>
          <p:cNvSpPr txBox="1"/>
          <p:nvPr/>
        </p:nvSpPr>
        <p:spPr>
          <a:xfrm>
            <a:off x="1039090" y="145473"/>
            <a:ext cx="11194078" cy="923330"/>
          </a:xfrm>
          <a:prstGeom prst="rect">
            <a:avLst/>
          </a:prstGeom>
          <a:noFill/>
        </p:spPr>
        <p:txBody>
          <a:bodyPr wrap="none" rtlCol="0">
            <a:spAutoFit/>
          </a:bodyPr>
          <a:lstStyle/>
          <a:p>
            <a:r>
              <a:rPr lang="en-US" sz="4400" b="1" dirty="0" smtClean="0">
                <a:solidFill>
                  <a:schemeClr val="bg1"/>
                </a:solidFill>
              </a:rPr>
              <a:t>What gets </a:t>
            </a:r>
            <a:r>
              <a:rPr lang="en-US" sz="5400" b="1" dirty="0" smtClean="0">
                <a:solidFill>
                  <a:schemeClr val="bg1"/>
                </a:solidFill>
              </a:rPr>
              <a:t>IN THE WAY </a:t>
            </a:r>
            <a:r>
              <a:rPr lang="en-US" sz="4400" b="1" dirty="0" smtClean="0">
                <a:solidFill>
                  <a:schemeClr val="bg1"/>
                </a:solidFill>
              </a:rPr>
              <a:t>of innovation?</a:t>
            </a:r>
            <a:endParaRPr lang="en-US" sz="4400" b="1" dirty="0">
              <a:solidFill>
                <a:schemeClr val="bg1"/>
              </a:solidFill>
            </a:endParaRPr>
          </a:p>
        </p:txBody>
      </p:sp>
      <p:sp>
        <p:nvSpPr>
          <p:cNvPr id="5" name="Cloud Callout 4"/>
          <p:cNvSpPr/>
          <p:nvPr/>
        </p:nvSpPr>
        <p:spPr>
          <a:xfrm>
            <a:off x="2285591" y="1402778"/>
            <a:ext cx="7543800" cy="3948545"/>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61814" y="1945887"/>
            <a:ext cx="4685892" cy="2862322"/>
          </a:xfrm>
          <a:prstGeom prst="rect">
            <a:avLst/>
          </a:prstGeom>
          <a:noFill/>
        </p:spPr>
        <p:txBody>
          <a:bodyPr wrap="square" rtlCol="0">
            <a:spAutoFit/>
          </a:bodyPr>
          <a:lstStyle/>
          <a:p>
            <a:pPr algn="ctr"/>
            <a:r>
              <a:rPr lang="en-US" sz="6000" b="1" i="1" dirty="0" smtClean="0">
                <a:solidFill>
                  <a:srgbClr val="0A8FC2"/>
                </a:solidFill>
              </a:rPr>
              <a:t>I don’t think that’s my role…</a:t>
            </a:r>
            <a:endParaRPr lang="en-US" sz="6000" b="1" i="1" dirty="0">
              <a:solidFill>
                <a:srgbClr val="0A8FC2"/>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3268" y="2198977"/>
            <a:ext cx="2694779" cy="2609230"/>
          </a:xfrm>
          <a:prstGeom prst="rect">
            <a:avLst/>
          </a:prstGeom>
        </p:spPr>
      </p:pic>
    </p:spTree>
    <p:extLst>
      <p:ext uri="{BB962C8B-B14F-4D97-AF65-F5344CB8AC3E}">
        <p14:creationId xmlns:p14="http://schemas.microsoft.com/office/powerpoint/2010/main" val="621228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1275F"/>
        </a:solidFill>
        <a:effectLst/>
      </p:bgPr>
    </p:bg>
    <p:spTree>
      <p:nvGrpSpPr>
        <p:cNvPr id="1" name=""/>
        <p:cNvGrpSpPr/>
        <p:nvPr/>
      </p:nvGrpSpPr>
      <p:grpSpPr>
        <a:xfrm>
          <a:off x="0" y="0"/>
          <a:ext cx="0" cy="0"/>
          <a:chOff x="0" y="0"/>
          <a:chExt cx="0" cy="0"/>
        </a:xfrm>
      </p:grpSpPr>
      <p:sp>
        <p:nvSpPr>
          <p:cNvPr id="3" name="TextBox 2"/>
          <p:cNvSpPr txBox="1"/>
          <p:nvPr/>
        </p:nvSpPr>
        <p:spPr>
          <a:xfrm>
            <a:off x="1039090" y="145473"/>
            <a:ext cx="11194078" cy="923330"/>
          </a:xfrm>
          <a:prstGeom prst="rect">
            <a:avLst/>
          </a:prstGeom>
          <a:noFill/>
        </p:spPr>
        <p:txBody>
          <a:bodyPr wrap="none" rtlCol="0">
            <a:spAutoFit/>
          </a:bodyPr>
          <a:lstStyle/>
          <a:p>
            <a:r>
              <a:rPr lang="en-US" sz="4400" b="1" dirty="0" smtClean="0">
                <a:solidFill>
                  <a:schemeClr val="bg1"/>
                </a:solidFill>
              </a:rPr>
              <a:t>What gets </a:t>
            </a:r>
            <a:r>
              <a:rPr lang="en-US" sz="5400" b="1" dirty="0" smtClean="0">
                <a:solidFill>
                  <a:schemeClr val="bg1"/>
                </a:solidFill>
              </a:rPr>
              <a:t>IN THE WAY </a:t>
            </a:r>
            <a:r>
              <a:rPr lang="en-US" sz="4400" b="1" dirty="0" smtClean="0">
                <a:solidFill>
                  <a:schemeClr val="bg1"/>
                </a:solidFill>
              </a:rPr>
              <a:t>of innovation?</a:t>
            </a:r>
            <a:endParaRPr lang="en-US" sz="4400" b="1" dirty="0">
              <a:solidFill>
                <a:schemeClr val="bg1"/>
              </a:solidFill>
            </a:endParaRPr>
          </a:p>
        </p:txBody>
      </p:sp>
      <p:sp>
        <p:nvSpPr>
          <p:cNvPr id="5" name="Cloud Callout 4"/>
          <p:cNvSpPr/>
          <p:nvPr/>
        </p:nvSpPr>
        <p:spPr>
          <a:xfrm>
            <a:off x="2867487" y="1620982"/>
            <a:ext cx="7170136" cy="3730337"/>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06263" y="2406779"/>
            <a:ext cx="5692584" cy="2123658"/>
          </a:xfrm>
          <a:prstGeom prst="rect">
            <a:avLst/>
          </a:prstGeom>
          <a:noFill/>
        </p:spPr>
        <p:txBody>
          <a:bodyPr wrap="square" rtlCol="0">
            <a:spAutoFit/>
          </a:bodyPr>
          <a:lstStyle/>
          <a:p>
            <a:pPr algn="ctr"/>
            <a:r>
              <a:rPr lang="en-US" sz="6600" b="1" i="1" dirty="0" smtClean="0">
                <a:solidFill>
                  <a:srgbClr val="0A8FC2"/>
                </a:solidFill>
              </a:rPr>
              <a:t>I’m not innovative…</a:t>
            </a:r>
            <a:endParaRPr lang="en-US" sz="6600" b="1" i="1" dirty="0">
              <a:solidFill>
                <a:srgbClr val="0A8FC2"/>
              </a:solidFill>
            </a:endParaRPr>
          </a:p>
        </p:txBody>
      </p:sp>
      <p:sp>
        <p:nvSpPr>
          <p:cNvPr id="6" name="Oval 5"/>
          <p:cNvSpPr/>
          <p:nvPr/>
        </p:nvSpPr>
        <p:spPr>
          <a:xfrm>
            <a:off x="528512" y="3631622"/>
            <a:ext cx="1965307" cy="27691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873309">
            <a:off x="560907" y="3251671"/>
            <a:ext cx="623455" cy="1107996"/>
          </a:xfrm>
          <a:prstGeom prst="rect">
            <a:avLst/>
          </a:prstGeom>
          <a:noFill/>
        </p:spPr>
        <p:txBody>
          <a:bodyPr wrap="square" rtlCol="0">
            <a:spAutoFit/>
          </a:bodyPr>
          <a:lstStyle/>
          <a:p>
            <a:r>
              <a:rPr lang="en-US" sz="6600" b="1" dirty="0" smtClean="0"/>
              <a:t>?</a:t>
            </a:r>
            <a:endParaRPr lang="en-US" sz="6600" b="1" dirty="0"/>
          </a:p>
        </p:txBody>
      </p:sp>
      <p:sp>
        <p:nvSpPr>
          <p:cNvPr id="8" name="TextBox 7"/>
          <p:cNvSpPr txBox="1"/>
          <p:nvPr/>
        </p:nvSpPr>
        <p:spPr>
          <a:xfrm>
            <a:off x="1129359" y="3077624"/>
            <a:ext cx="623455" cy="1107996"/>
          </a:xfrm>
          <a:prstGeom prst="rect">
            <a:avLst/>
          </a:prstGeom>
          <a:noFill/>
        </p:spPr>
        <p:txBody>
          <a:bodyPr wrap="square" rtlCol="0">
            <a:spAutoFit/>
          </a:bodyPr>
          <a:lstStyle/>
          <a:p>
            <a:r>
              <a:rPr lang="en-US" sz="6600" b="1" dirty="0" smtClean="0"/>
              <a:t>?</a:t>
            </a:r>
            <a:endParaRPr lang="en-US" sz="6600" b="1" dirty="0"/>
          </a:p>
        </p:txBody>
      </p:sp>
      <p:sp>
        <p:nvSpPr>
          <p:cNvPr id="9" name="TextBox 8"/>
          <p:cNvSpPr txBox="1"/>
          <p:nvPr/>
        </p:nvSpPr>
        <p:spPr>
          <a:xfrm rot="456663">
            <a:off x="1694539" y="3200400"/>
            <a:ext cx="623455" cy="1107996"/>
          </a:xfrm>
          <a:prstGeom prst="rect">
            <a:avLst/>
          </a:prstGeom>
          <a:noFill/>
        </p:spPr>
        <p:txBody>
          <a:bodyPr wrap="square" rtlCol="0">
            <a:spAutoFit/>
          </a:bodyPr>
          <a:lstStyle/>
          <a:p>
            <a:r>
              <a:rPr lang="en-US" sz="6600" b="1" dirty="0" smtClean="0"/>
              <a:t>?</a:t>
            </a:r>
            <a:endParaRPr lang="en-US" sz="6600" b="1" dirty="0"/>
          </a:p>
        </p:txBody>
      </p:sp>
      <p:sp>
        <p:nvSpPr>
          <p:cNvPr id="10" name="Oval 9"/>
          <p:cNvSpPr/>
          <p:nvPr/>
        </p:nvSpPr>
        <p:spPr>
          <a:xfrm>
            <a:off x="1039092" y="4530436"/>
            <a:ext cx="256725" cy="488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11036" y="4578926"/>
            <a:ext cx="256725" cy="488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441088" y="5673436"/>
            <a:ext cx="398313" cy="83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4555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1275F"/>
        </a:solidFill>
        <a:effectLst/>
      </p:bgPr>
    </p:bg>
    <p:spTree>
      <p:nvGrpSpPr>
        <p:cNvPr id="1" name=""/>
        <p:cNvGrpSpPr/>
        <p:nvPr/>
      </p:nvGrpSpPr>
      <p:grpSpPr>
        <a:xfrm>
          <a:off x="0" y="0"/>
          <a:ext cx="0" cy="0"/>
          <a:chOff x="0" y="0"/>
          <a:chExt cx="0" cy="0"/>
        </a:xfrm>
      </p:grpSpPr>
      <p:sp>
        <p:nvSpPr>
          <p:cNvPr id="3" name="TextBox 2"/>
          <p:cNvSpPr txBox="1"/>
          <p:nvPr/>
        </p:nvSpPr>
        <p:spPr>
          <a:xfrm>
            <a:off x="1039090" y="145473"/>
            <a:ext cx="11194078" cy="923330"/>
          </a:xfrm>
          <a:prstGeom prst="rect">
            <a:avLst/>
          </a:prstGeom>
          <a:noFill/>
        </p:spPr>
        <p:txBody>
          <a:bodyPr wrap="none" rtlCol="0">
            <a:spAutoFit/>
          </a:bodyPr>
          <a:lstStyle/>
          <a:p>
            <a:r>
              <a:rPr lang="en-US" sz="4400" b="1" dirty="0" smtClean="0">
                <a:solidFill>
                  <a:schemeClr val="bg1"/>
                </a:solidFill>
              </a:rPr>
              <a:t>What gets </a:t>
            </a:r>
            <a:r>
              <a:rPr lang="en-US" sz="5400" b="1" dirty="0" smtClean="0">
                <a:solidFill>
                  <a:schemeClr val="bg1"/>
                </a:solidFill>
              </a:rPr>
              <a:t>IN THE WAY </a:t>
            </a:r>
            <a:r>
              <a:rPr lang="en-US" sz="4400" b="1" dirty="0" smtClean="0">
                <a:solidFill>
                  <a:schemeClr val="bg1"/>
                </a:solidFill>
              </a:rPr>
              <a:t>of innovation?</a:t>
            </a:r>
            <a:endParaRPr lang="en-US" sz="4400" b="1" dirty="0">
              <a:solidFill>
                <a:schemeClr val="bg1"/>
              </a:solidFill>
            </a:endParaRPr>
          </a:p>
        </p:txBody>
      </p:sp>
      <p:sp>
        <p:nvSpPr>
          <p:cNvPr id="2" name="Rounded Rectangular Callout 1"/>
          <p:cNvSpPr/>
          <p:nvPr/>
        </p:nvSpPr>
        <p:spPr>
          <a:xfrm>
            <a:off x="540329" y="1392382"/>
            <a:ext cx="4343401" cy="3200400"/>
          </a:xfrm>
          <a:prstGeom prst="wedgeRoundRectCallout">
            <a:avLst>
              <a:gd name="adj1" fmla="val 47110"/>
              <a:gd name="adj2" fmla="val 7808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7045036" y="2130141"/>
            <a:ext cx="4852965" cy="3200400"/>
          </a:xfrm>
          <a:prstGeom prst="wedgeRoundRectCallout">
            <a:avLst>
              <a:gd name="adj1" fmla="val -42842"/>
              <a:gd name="adj2" fmla="val 845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4499" y="1545798"/>
            <a:ext cx="4519228" cy="2800767"/>
          </a:xfrm>
          <a:prstGeom prst="rect">
            <a:avLst/>
          </a:prstGeom>
          <a:noFill/>
        </p:spPr>
        <p:txBody>
          <a:bodyPr wrap="square" rtlCol="0">
            <a:spAutoFit/>
          </a:bodyPr>
          <a:lstStyle/>
          <a:p>
            <a:pPr algn="ctr"/>
            <a:r>
              <a:rPr lang="en-US" sz="4400" b="1" i="1" dirty="0" smtClean="0">
                <a:solidFill>
                  <a:srgbClr val="0A8FC2"/>
                </a:solidFill>
              </a:rPr>
              <a:t>I don’t know what kind of innovation libraries need.</a:t>
            </a:r>
            <a:endParaRPr lang="en-US" sz="4400" b="1" i="1" dirty="0">
              <a:solidFill>
                <a:srgbClr val="0A8FC2"/>
              </a:solidFill>
            </a:endParaRPr>
          </a:p>
        </p:txBody>
      </p:sp>
      <p:sp>
        <p:nvSpPr>
          <p:cNvPr id="8" name="TextBox 7"/>
          <p:cNvSpPr txBox="1"/>
          <p:nvPr/>
        </p:nvSpPr>
        <p:spPr>
          <a:xfrm>
            <a:off x="7045036" y="2221209"/>
            <a:ext cx="4852965" cy="3046988"/>
          </a:xfrm>
          <a:prstGeom prst="rect">
            <a:avLst/>
          </a:prstGeom>
          <a:noFill/>
        </p:spPr>
        <p:txBody>
          <a:bodyPr wrap="square" rtlCol="0">
            <a:spAutoFit/>
          </a:bodyPr>
          <a:lstStyle/>
          <a:p>
            <a:pPr algn="ctr"/>
            <a:r>
              <a:rPr lang="en-US" sz="4800" b="1" i="1" dirty="0" smtClean="0">
                <a:solidFill>
                  <a:srgbClr val="0A8FC2"/>
                </a:solidFill>
              </a:rPr>
              <a:t>The way we do things today is OK/fine/good enough.</a:t>
            </a:r>
            <a:endParaRPr lang="en-US" sz="4800" b="1" i="1" dirty="0">
              <a:solidFill>
                <a:srgbClr val="0A8FC2"/>
              </a:solidFill>
            </a:endParaRPr>
          </a:p>
        </p:txBody>
      </p:sp>
      <p:sp>
        <p:nvSpPr>
          <p:cNvPr id="5" name="Oval 4"/>
          <p:cNvSpPr/>
          <p:nvPr/>
        </p:nvSpPr>
        <p:spPr>
          <a:xfrm rot="410362">
            <a:off x="4925289" y="4977254"/>
            <a:ext cx="955963" cy="15274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034829">
            <a:off x="6089073" y="5268199"/>
            <a:ext cx="955963" cy="15274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4344" y="5548748"/>
            <a:ext cx="415637" cy="20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37216" y="5816511"/>
            <a:ext cx="415637" cy="20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939708" y="6089544"/>
            <a:ext cx="1608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46724" y="6319261"/>
            <a:ext cx="398313" cy="83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49981" y="5330541"/>
            <a:ext cx="272224" cy="71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58291" y="5688329"/>
            <a:ext cx="272224" cy="71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920813">
            <a:off x="5236050" y="4240906"/>
            <a:ext cx="623455" cy="1107996"/>
          </a:xfrm>
          <a:prstGeom prst="rect">
            <a:avLst/>
          </a:prstGeom>
          <a:noFill/>
        </p:spPr>
        <p:txBody>
          <a:bodyPr wrap="square" rtlCol="0">
            <a:spAutoFit/>
          </a:bodyPr>
          <a:lstStyle/>
          <a:p>
            <a:r>
              <a:rPr lang="en-US" sz="6600" b="1" dirty="0" smtClean="0"/>
              <a:t>?</a:t>
            </a:r>
            <a:endParaRPr lang="en-US" sz="6600" b="1" dirty="0"/>
          </a:p>
        </p:txBody>
      </p:sp>
      <p:sp>
        <p:nvSpPr>
          <p:cNvPr id="24" name="TextBox 23"/>
          <p:cNvSpPr txBox="1"/>
          <p:nvPr/>
        </p:nvSpPr>
        <p:spPr>
          <a:xfrm rot="20873309">
            <a:off x="6110362" y="4703011"/>
            <a:ext cx="623455" cy="1107996"/>
          </a:xfrm>
          <a:prstGeom prst="rect">
            <a:avLst/>
          </a:prstGeom>
          <a:noFill/>
        </p:spPr>
        <p:txBody>
          <a:bodyPr wrap="square" rtlCol="0">
            <a:spAutoFit/>
          </a:bodyPr>
          <a:lstStyle/>
          <a:p>
            <a:r>
              <a:rPr lang="en-US" sz="6600" b="1" dirty="0"/>
              <a:t>!</a:t>
            </a:r>
          </a:p>
        </p:txBody>
      </p:sp>
    </p:spTree>
    <p:extLst>
      <p:ext uri="{BB962C8B-B14F-4D97-AF65-F5344CB8AC3E}">
        <p14:creationId xmlns:p14="http://schemas.microsoft.com/office/powerpoint/2010/main" val="2385482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TextBox 7"/>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3457" y="88248"/>
            <a:ext cx="6408125" cy="830997"/>
          </a:xfrm>
          <a:prstGeom prst="rect">
            <a:avLst/>
          </a:prstGeom>
          <a:noFill/>
        </p:spPr>
        <p:txBody>
          <a:bodyPr wrap="none" rtlCol="0">
            <a:spAutoFit/>
          </a:bodyPr>
          <a:lstStyle/>
          <a:p>
            <a:r>
              <a:rPr lang="en-US" sz="4800" b="1" dirty="0" smtClean="0">
                <a:solidFill>
                  <a:schemeClr val="tx1"/>
                </a:solidFill>
              </a:rPr>
              <a:t>What </a:t>
            </a:r>
            <a:r>
              <a:rPr lang="en-US" sz="4800" b="1" i="1" dirty="0" smtClean="0">
                <a:solidFill>
                  <a:schemeClr val="tx1"/>
                </a:solidFill>
              </a:rPr>
              <a:t>is</a:t>
            </a:r>
            <a:r>
              <a:rPr lang="en-US" sz="4800" b="1" dirty="0" smtClean="0">
                <a:solidFill>
                  <a:schemeClr val="tx1"/>
                </a:solidFill>
              </a:rPr>
              <a:t> innovation?</a:t>
            </a:r>
            <a:r>
              <a:rPr lang="en-US" sz="4800" b="1" dirty="0" smtClean="0">
                <a:solidFill>
                  <a:schemeClr val="bg1"/>
                </a:solidFill>
              </a:rPr>
              <a:t>?</a:t>
            </a:r>
            <a:endParaRPr lang="en-US" sz="4800" b="1" dirty="0">
              <a:solidFill>
                <a:schemeClr val="bg1"/>
              </a:solidFill>
            </a:endParaRPr>
          </a:p>
        </p:txBody>
      </p:sp>
      <p:sp>
        <p:nvSpPr>
          <p:cNvPr id="19" name="Rectangle 18"/>
          <p:cNvSpPr/>
          <p:nvPr/>
        </p:nvSpPr>
        <p:spPr>
          <a:xfrm>
            <a:off x="5974029" y="3485453"/>
            <a:ext cx="2080067" cy="307777"/>
          </a:xfrm>
          <a:prstGeom prst="rect">
            <a:avLst/>
          </a:prstGeom>
        </p:spPr>
        <p:txBody>
          <a:bodyPr wrap="none">
            <a:spAutoFit/>
          </a:bodyPr>
          <a:lstStyle/>
          <a:p>
            <a:r>
              <a:rPr lang="en-US" i="1" dirty="0">
                <a:solidFill>
                  <a:schemeClr val="bg1"/>
                </a:solidFill>
                <a:latin typeface="Calibri"/>
                <a:ea typeface="Calibri"/>
                <a:cs typeface="Calibri"/>
                <a:sym typeface="Calibri"/>
              </a:rPr>
              <a:t>Source: Merriam-Webster</a:t>
            </a:r>
            <a:endParaRPr lang="en-US" dirty="0">
              <a:solidFill>
                <a:schemeClr val="bg1"/>
              </a:solidFill>
            </a:endParaRPr>
          </a:p>
        </p:txBody>
      </p:sp>
      <p:cxnSp>
        <p:nvCxnSpPr>
          <p:cNvPr id="21" name="Elbow Connector 20"/>
          <p:cNvCxnSpPr/>
          <p:nvPr/>
        </p:nvCxnSpPr>
        <p:spPr>
          <a:xfrm rot="5400000" flipH="1" flipV="1">
            <a:off x="1214065" y="2154235"/>
            <a:ext cx="4366379" cy="2160293"/>
          </a:xfrm>
          <a:prstGeom prst="bentConnector3">
            <a:avLst/>
          </a:prstGeom>
          <a:ln w="57150">
            <a:solidFill>
              <a:srgbClr val="0A8FC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880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TextBox 7"/>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0" name="Straight Connector 9"/>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3455" y="88248"/>
            <a:ext cx="6032120" cy="830997"/>
          </a:xfrm>
          <a:prstGeom prst="rect">
            <a:avLst/>
          </a:prstGeom>
          <a:noFill/>
        </p:spPr>
        <p:txBody>
          <a:bodyPr wrap="none" rtlCol="0">
            <a:spAutoFit/>
          </a:bodyPr>
          <a:lstStyle/>
          <a:p>
            <a:r>
              <a:rPr lang="en-US" sz="4800" b="1" dirty="0" smtClean="0">
                <a:solidFill>
                  <a:schemeClr val="bg1"/>
                </a:solidFill>
              </a:rPr>
              <a:t>What </a:t>
            </a:r>
            <a:r>
              <a:rPr lang="en-US" sz="4800" b="1" i="1" dirty="0" smtClean="0">
                <a:solidFill>
                  <a:schemeClr val="bg1"/>
                </a:solidFill>
              </a:rPr>
              <a:t>is</a:t>
            </a:r>
            <a:r>
              <a:rPr lang="en-US" sz="4800" b="1" dirty="0" smtClean="0">
                <a:solidFill>
                  <a:schemeClr val="bg1"/>
                </a:solidFill>
              </a:rPr>
              <a:t> innovation?</a:t>
            </a:r>
            <a:endParaRPr lang="en-US" sz="4800" b="1" dirty="0">
              <a:solidFill>
                <a:schemeClr val="bg1"/>
              </a:solidFill>
            </a:endParaRPr>
          </a:p>
        </p:txBody>
      </p:sp>
      <p:sp>
        <p:nvSpPr>
          <p:cNvPr id="18" name="Rectangle 17"/>
          <p:cNvSpPr/>
          <p:nvPr/>
        </p:nvSpPr>
        <p:spPr>
          <a:xfrm>
            <a:off x="1142017" y="1275507"/>
            <a:ext cx="7149928" cy="2185214"/>
          </a:xfrm>
          <a:prstGeom prst="rect">
            <a:avLst/>
          </a:prstGeom>
        </p:spPr>
        <p:txBody>
          <a:bodyPr wrap="square">
            <a:spAutoFit/>
          </a:bodyPr>
          <a:lstStyle/>
          <a:p>
            <a:pPr lvl="0"/>
            <a:r>
              <a:rPr lang="en-US" sz="2400" dirty="0">
                <a:solidFill>
                  <a:schemeClr val="bg1"/>
                </a:solidFill>
              </a:rPr>
              <a:t>Noun.</a:t>
            </a:r>
          </a:p>
          <a:p>
            <a:pPr lvl="0">
              <a:defRPr/>
            </a:pPr>
            <a:r>
              <a:rPr lang="en-US" sz="2400" dirty="0" err="1">
                <a:solidFill>
                  <a:schemeClr val="bg1"/>
                </a:solidFill>
                <a:latin typeface="Calibri"/>
                <a:ea typeface="Calibri"/>
                <a:cs typeface="Calibri"/>
                <a:sym typeface="Calibri"/>
              </a:rPr>
              <a:t>in·no·va·tion</a:t>
            </a:r>
            <a:r>
              <a:rPr lang="en-US" sz="2400" dirty="0">
                <a:solidFill>
                  <a:schemeClr val="bg1"/>
                </a:solidFill>
                <a:latin typeface="Calibri"/>
                <a:ea typeface="Calibri"/>
                <a:cs typeface="Calibri"/>
                <a:sym typeface="Calibri"/>
              </a:rPr>
              <a:t> \ˌ</a:t>
            </a:r>
            <a:r>
              <a:rPr lang="en-US" sz="2400" dirty="0" err="1">
                <a:solidFill>
                  <a:schemeClr val="bg1"/>
                </a:solidFill>
                <a:latin typeface="Calibri"/>
                <a:ea typeface="Calibri"/>
                <a:cs typeface="Calibri"/>
                <a:sym typeface="Calibri"/>
              </a:rPr>
              <a:t>i-nə</a:t>
            </a:r>
            <a:r>
              <a:rPr lang="en-US" sz="2400" dirty="0">
                <a:solidFill>
                  <a:schemeClr val="bg1"/>
                </a:solidFill>
                <a:latin typeface="Calibri"/>
                <a:ea typeface="Calibri"/>
                <a:cs typeface="Calibri"/>
                <a:sym typeface="Calibri"/>
              </a:rPr>
              <a:t>-ˈ</a:t>
            </a:r>
            <a:r>
              <a:rPr lang="en-US" sz="2400" dirty="0" err="1">
                <a:solidFill>
                  <a:schemeClr val="bg1"/>
                </a:solidFill>
                <a:latin typeface="Calibri"/>
                <a:ea typeface="Calibri"/>
                <a:cs typeface="Calibri"/>
                <a:sym typeface="Calibri"/>
              </a:rPr>
              <a:t>vā-shən</a:t>
            </a:r>
            <a:r>
              <a:rPr lang="en-US" sz="2400" dirty="0">
                <a:solidFill>
                  <a:schemeClr val="bg1"/>
                </a:solidFill>
                <a:latin typeface="Calibri"/>
                <a:ea typeface="Calibri"/>
                <a:cs typeface="Calibri"/>
                <a:sym typeface="Calibri"/>
              </a:rPr>
              <a:t>\ </a:t>
            </a:r>
            <a:endParaRPr lang="en-US" sz="2400" dirty="0" smtClean="0">
              <a:solidFill>
                <a:schemeClr val="bg1"/>
              </a:solidFill>
              <a:latin typeface="Calibri"/>
              <a:ea typeface="Calibri"/>
              <a:cs typeface="Calibri"/>
              <a:sym typeface="Calibri"/>
            </a:endParaRPr>
          </a:p>
          <a:p>
            <a:pPr lvl="0">
              <a:defRPr/>
            </a:pPr>
            <a:endParaRPr lang="en-US" sz="2400" dirty="0">
              <a:solidFill>
                <a:schemeClr val="bg1"/>
              </a:solidFill>
              <a:latin typeface="Calibri"/>
              <a:ea typeface="Calibri"/>
              <a:cs typeface="Calibri"/>
              <a:sym typeface="Calibri"/>
            </a:endParaRPr>
          </a:p>
          <a:p>
            <a:pPr lvl="0">
              <a:defRPr/>
            </a:pPr>
            <a:r>
              <a:rPr lang="en-US" sz="3200" b="1" i="1" dirty="0">
                <a:solidFill>
                  <a:schemeClr val="bg1"/>
                </a:solidFill>
                <a:latin typeface="Calibri"/>
                <a:ea typeface="Calibri"/>
                <a:cs typeface="Calibri"/>
                <a:sym typeface="Calibri"/>
              </a:rPr>
              <a:t>The act or process of introducing new ideas, devices, or methods.</a:t>
            </a:r>
          </a:p>
        </p:txBody>
      </p:sp>
      <p:sp>
        <p:nvSpPr>
          <p:cNvPr id="19" name="Rectangle 18"/>
          <p:cNvSpPr/>
          <p:nvPr/>
        </p:nvSpPr>
        <p:spPr>
          <a:xfrm>
            <a:off x="5974029" y="3485453"/>
            <a:ext cx="2080067" cy="307777"/>
          </a:xfrm>
          <a:prstGeom prst="rect">
            <a:avLst/>
          </a:prstGeom>
        </p:spPr>
        <p:txBody>
          <a:bodyPr wrap="none">
            <a:spAutoFit/>
          </a:bodyPr>
          <a:lstStyle/>
          <a:p>
            <a:r>
              <a:rPr lang="en-US" i="1" dirty="0">
                <a:solidFill>
                  <a:schemeClr val="bg1"/>
                </a:solidFill>
                <a:latin typeface="Calibri"/>
                <a:ea typeface="Calibri"/>
                <a:cs typeface="Calibri"/>
                <a:sym typeface="Calibri"/>
              </a:rPr>
              <a:t>Source: Merriam-Webster</a:t>
            </a:r>
            <a:endParaRPr lang="en-US" dirty="0">
              <a:solidFill>
                <a:schemeClr val="bg1"/>
              </a:solidFill>
            </a:endParaRPr>
          </a:p>
        </p:txBody>
      </p:sp>
    </p:spTree>
    <p:extLst>
      <p:ext uri="{BB962C8B-B14F-4D97-AF65-F5344CB8AC3E}">
        <p14:creationId xmlns:p14="http://schemas.microsoft.com/office/powerpoint/2010/main" val="17292357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3455" y="88248"/>
            <a:ext cx="6032120" cy="830997"/>
          </a:xfrm>
          <a:prstGeom prst="rect">
            <a:avLst/>
          </a:prstGeom>
          <a:noFill/>
        </p:spPr>
        <p:txBody>
          <a:bodyPr wrap="none" rtlCol="0">
            <a:spAutoFit/>
          </a:bodyPr>
          <a:lstStyle/>
          <a:p>
            <a:r>
              <a:rPr lang="en-US" sz="4800" b="1" dirty="0" smtClean="0">
                <a:solidFill>
                  <a:schemeClr val="bg1"/>
                </a:solidFill>
              </a:rPr>
              <a:t>What </a:t>
            </a:r>
            <a:r>
              <a:rPr lang="en-US" sz="4800" b="1" i="1" dirty="0" smtClean="0">
                <a:solidFill>
                  <a:schemeClr val="bg1"/>
                </a:solidFill>
              </a:rPr>
              <a:t>is</a:t>
            </a:r>
            <a:r>
              <a:rPr lang="en-US" sz="4800" b="1" dirty="0" smtClean="0">
                <a:solidFill>
                  <a:schemeClr val="bg1"/>
                </a:solidFill>
              </a:rPr>
              <a:t> innovation?</a:t>
            </a:r>
            <a:endParaRPr lang="en-US" sz="4800" b="1" dirty="0">
              <a:solidFill>
                <a:schemeClr val="bg1"/>
              </a:solidFill>
            </a:endParaRPr>
          </a:p>
        </p:txBody>
      </p:sp>
      <p:sp>
        <p:nvSpPr>
          <p:cNvPr id="19" name="Rectangle 18"/>
          <p:cNvSpPr/>
          <p:nvPr/>
        </p:nvSpPr>
        <p:spPr>
          <a:xfrm>
            <a:off x="5974029" y="3485453"/>
            <a:ext cx="2080067" cy="307777"/>
          </a:xfrm>
          <a:prstGeom prst="rect">
            <a:avLst/>
          </a:prstGeom>
        </p:spPr>
        <p:txBody>
          <a:bodyPr wrap="none">
            <a:spAutoFit/>
          </a:bodyPr>
          <a:lstStyle/>
          <a:p>
            <a:r>
              <a:rPr lang="en-US" i="1" dirty="0">
                <a:solidFill>
                  <a:schemeClr val="bg1"/>
                </a:solidFill>
                <a:latin typeface="Calibri"/>
                <a:ea typeface="Calibri"/>
                <a:cs typeface="Calibri"/>
                <a:sym typeface="Calibri"/>
              </a:rPr>
              <a:t>Source: Merriam-Webster</a:t>
            </a:r>
            <a:endParaRPr lang="en-US" dirty="0">
              <a:solidFill>
                <a:schemeClr val="bg1"/>
              </a:solidFill>
            </a:endParaRPr>
          </a:p>
        </p:txBody>
      </p:sp>
      <p:sp>
        <p:nvSpPr>
          <p:cNvPr id="2" name="Rectangle 1"/>
          <p:cNvSpPr/>
          <p:nvPr/>
        </p:nvSpPr>
        <p:spPr>
          <a:xfrm>
            <a:off x="187037" y="761073"/>
            <a:ext cx="9129899" cy="3108544"/>
          </a:xfrm>
          <a:prstGeom prst="rect">
            <a:avLst/>
          </a:prstGeom>
        </p:spPr>
        <p:txBody>
          <a:bodyPr wrap="square">
            <a:spAutoFit/>
          </a:bodyPr>
          <a:lstStyle/>
          <a:p>
            <a:pPr lvl="0" algn="ctr"/>
            <a:r>
              <a:rPr lang="en-US" sz="4400" dirty="0"/>
              <a:t>“</a:t>
            </a:r>
            <a:r>
              <a:rPr lang="en-US" sz="5400" b="1" dirty="0">
                <a:solidFill>
                  <a:srgbClr val="0A8FC2"/>
                </a:solidFill>
              </a:rPr>
              <a:t>Creativity</a:t>
            </a:r>
            <a:r>
              <a:rPr lang="en-US" sz="5400" dirty="0"/>
              <a:t> </a:t>
            </a:r>
            <a:r>
              <a:rPr lang="en-US" sz="4400" dirty="0"/>
              <a:t>is </a:t>
            </a:r>
            <a:r>
              <a:rPr lang="en-US" sz="4800" dirty="0">
                <a:solidFill>
                  <a:srgbClr val="7030A0"/>
                </a:solidFill>
              </a:rPr>
              <a:t>thinking up </a:t>
            </a:r>
            <a:endParaRPr lang="en-US" sz="4800" dirty="0" smtClean="0">
              <a:solidFill>
                <a:srgbClr val="7030A0"/>
              </a:solidFill>
            </a:endParaRPr>
          </a:p>
          <a:p>
            <a:pPr lvl="0" algn="ctr"/>
            <a:r>
              <a:rPr lang="en-US" sz="4400" dirty="0" smtClean="0"/>
              <a:t>new </a:t>
            </a:r>
            <a:r>
              <a:rPr lang="en-US" sz="4400" dirty="0"/>
              <a:t>things. </a:t>
            </a:r>
            <a:endParaRPr lang="en-US" sz="4400" dirty="0" smtClean="0"/>
          </a:p>
          <a:p>
            <a:pPr lvl="0" algn="ctr"/>
            <a:r>
              <a:rPr lang="en-US" sz="5400" b="1" dirty="0" smtClean="0">
                <a:solidFill>
                  <a:srgbClr val="0A8FC2"/>
                </a:solidFill>
              </a:rPr>
              <a:t>Innovation</a:t>
            </a:r>
            <a:r>
              <a:rPr lang="en-US" sz="5400" dirty="0" smtClean="0"/>
              <a:t> </a:t>
            </a:r>
            <a:r>
              <a:rPr lang="en-US" sz="4400" dirty="0"/>
              <a:t>is </a:t>
            </a:r>
            <a:r>
              <a:rPr lang="en-US" sz="4800" dirty="0">
                <a:solidFill>
                  <a:srgbClr val="7030A0"/>
                </a:solidFill>
              </a:rPr>
              <a:t>doing</a:t>
            </a:r>
            <a:r>
              <a:rPr lang="en-US" sz="4800" dirty="0"/>
              <a:t> </a:t>
            </a:r>
            <a:endParaRPr lang="en-US" sz="4800" dirty="0" smtClean="0"/>
          </a:p>
          <a:p>
            <a:pPr lvl="0" algn="ctr"/>
            <a:r>
              <a:rPr lang="en-US" sz="4400" dirty="0" smtClean="0"/>
              <a:t>new </a:t>
            </a:r>
            <a:r>
              <a:rPr lang="en-US" sz="4400" dirty="0"/>
              <a:t>things.” </a:t>
            </a:r>
          </a:p>
        </p:txBody>
      </p:sp>
      <p:sp>
        <p:nvSpPr>
          <p:cNvPr id="3" name="Rectangle 2"/>
          <p:cNvSpPr/>
          <p:nvPr/>
        </p:nvSpPr>
        <p:spPr>
          <a:xfrm>
            <a:off x="0" y="5639710"/>
            <a:ext cx="2877886" cy="523220"/>
          </a:xfrm>
          <a:prstGeom prst="rect">
            <a:avLst/>
          </a:prstGeom>
        </p:spPr>
        <p:txBody>
          <a:bodyPr wrap="none">
            <a:spAutoFit/>
          </a:bodyPr>
          <a:lstStyle/>
          <a:p>
            <a:pPr lvl="0"/>
            <a:r>
              <a:rPr lang="en-US" sz="2800" b="1" dirty="0" smtClean="0">
                <a:solidFill>
                  <a:schemeClr val="bg1"/>
                </a:solidFill>
              </a:rPr>
              <a:t>Theodore </a:t>
            </a:r>
            <a:r>
              <a:rPr lang="en-US" sz="2800" b="1" dirty="0">
                <a:solidFill>
                  <a:schemeClr val="bg1"/>
                </a:solidFill>
              </a:rPr>
              <a:t>Levitt</a:t>
            </a:r>
          </a:p>
        </p:txBody>
      </p:sp>
    </p:spTree>
    <p:extLst>
      <p:ext uri="{BB962C8B-B14F-4D97-AF65-F5344CB8AC3E}">
        <p14:creationId xmlns:p14="http://schemas.microsoft.com/office/powerpoint/2010/main" val="27959464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1275F"/>
        </a:solidFill>
        <a:effectLst/>
      </p:bgPr>
    </p:bg>
    <p:spTree>
      <p:nvGrpSpPr>
        <p:cNvPr id="1" name=""/>
        <p:cNvGrpSpPr/>
        <p:nvPr/>
      </p:nvGrpSpPr>
      <p:grpSpPr>
        <a:xfrm>
          <a:off x="0" y="0"/>
          <a:ext cx="0" cy="0"/>
          <a:chOff x="0" y="0"/>
          <a:chExt cx="0" cy="0"/>
        </a:xfrm>
      </p:grpSpPr>
      <p:sp>
        <p:nvSpPr>
          <p:cNvPr id="9" name="Rectangle 8"/>
          <p:cNvSpPr/>
          <p:nvPr/>
        </p:nvSpPr>
        <p:spPr>
          <a:xfrm>
            <a:off x="2374731" y="529574"/>
            <a:ext cx="9817271" cy="1569660"/>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540327" y="2473036"/>
            <a:ext cx="3782292" cy="2119746"/>
          </a:xfrm>
          <a:prstGeom prst="wedgeRoundRectCallout">
            <a:avLst>
              <a:gd name="adj1" fmla="val 47110"/>
              <a:gd name="adj2" fmla="val 7808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5118" y="2748081"/>
            <a:ext cx="4519228" cy="1569660"/>
          </a:xfrm>
          <a:prstGeom prst="rect">
            <a:avLst/>
          </a:prstGeom>
          <a:noFill/>
        </p:spPr>
        <p:txBody>
          <a:bodyPr wrap="square" rtlCol="0">
            <a:spAutoFit/>
          </a:bodyPr>
          <a:lstStyle/>
          <a:p>
            <a:pPr algn="ctr"/>
            <a:r>
              <a:rPr lang="en-US" sz="3200" b="1" i="1" dirty="0" smtClean="0">
                <a:solidFill>
                  <a:srgbClr val="0A8FC2"/>
                </a:solidFill>
              </a:rPr>
              <a:t>I don’t know what kind of innovation libraries need.</a:t>
            </a:r>
            <a:endParaRPr lang="en-US" sz="3200" b="1" i="1" dirty="0">
              <a:solidFill>
                <a:srgbClr val="0A8FC2"/>
              </a:solidFill>
            </a:endParaRPr>
          </a:p>
        </p:txBody>
      </p:sp>
      <p:sp>
        <p:nvSpPr>
          <p:cNvPr id="5" name="Oval 4"/>
          <p:cNvSpPr/>
          <p:nvPr/>
        </p:nvSpPr>
        <p:spPr>
          <a:xfrm rot="410362">
            <a:off x="4925289" y="4977254"/>
            <a:ext cx="955963" cy="15274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4344" y="5548748"/>
            <a:ext cx="415637" cy="20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939708" y="6089544"/>
            <a:ext cx="1608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49981" y="5330541"/>
            <a:ext cx="272224" cy="71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920813">
            <a:off x="5236050" y="4240906"/>
            <a:ext cx="623455" cy="1107996"/>
          </a:xfrm>
          <a:prstGeom prst="rect">
            <a:avLst/>
          </a:prstGeom>
          <a:noFill/>
        </p:spPr>
        <p:txBody>
          <a:bodyPr wrap="square" rtlCol="0">
            <a:spAutoFit/>
          </a:bodyPr>
          <a:lstStyle/>
          <a:p>
            <a:r>
              <a:rPr lang="en-US" sz="6600" b="1" dirty="0" smtClean="0"/>
              <a:t>?</a:t>
            </a:r>
            <a:endParaRPr lang="en-US" sz="6600" b="1" dirty="0"/>
          </a:p>
        </p:txBody>
      </p:sp>
      <p:sp>
        <p:nvSpPr>
          <p:cNvPr id="18" name="Rectangle 17"/>
          <p:cNvSpPr/>
          <p:nvPr/>
        </p:nvSpPr>
        <p:spPr>
          <a:xfrm>
            <a:off x="4322622" y="529574"/>
            <a:ext cx="7410695" cy="1569660"/>
          </a:xfrm>
          <a:prstGeom prst="rect">
            <a:avLst/>
          </a:prstGeom>
          <a:solidFill>
            <a:srgbClr val="0A8FC2"/>
          </a:solidFill>
          <a:ln>
            <a:noFill/>
          </a:ln>
        </p:spPr>
        <p:txBody>
          <a:bodyPr wrap="square">
            <a:spAutoFit/>
          </a:bodyPr>
          <a:lstStyle/>
          <a:p>
            <a:pPr algn="r"/>
            <a:r>
              <a:rPr lang="en-US" sz="4800" b="1" dirty="0" smtClean="0">
                <a:solidFill>
                  <a:schemeClr val="bg1"/>
                </a:solidFill>
              </a:rPr>
              <a:t>What does innovation in libraries look like?</a:t>
            </a:r>
            <a:endParaRPr lang="en-US" sz="4800" b="1" dirty="0">
              <a:solidFill>
                <a:schemeClr val="bg1"/>
              </a:solidFill>
            </a:endParaRPr>
          </a:p>
        </p:txBody>
      </p:sp>
    </p:spTree>
    <p:extLst>
      <p:ext uri="{BB962C8B-B14F-4D97-AF65-F5344CB8AC3E}">
        <p14:creationId xmlns:p14="http://schemas.microsoft.com/office/powerpoint/2010/main" val="15360451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sp>
        <p:nvSpPr>
          <p:cNvPr id="8" name="Rectangle 7"/>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2408" y="19241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352" y="1139339"/>
            <a:ext cx="6096528" cy="5444200"/>
          </a:xfrm>
          <a:prstGeom prst="rect">
            <a:avLst/>
          </a:prstGeom>
        </p:spPr>
      </p:pic>
      <p:cxnSp>
        <p:nvCxnSpPr>
          <p:cNvPr id="11" name="Straight Connector 10"/>
          <p:cNvCxnSpPr/>
          <p:nvPr/>
        </p:nvCxnSpPr>
        <p:spPr>
          <a:xfrm flipV="1">
            <a:off x="475492" y="1039457"/>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584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Tree>
    <p:extLst>
      <p:ext uri="{BB962C8B-B14F-4D97-AF65-F5344CB8AC3E}">
        <p14:creationId xmlns:p14="http://schemas.microsoft.com/office/powerpoint/2010/main" val="26952024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0" name="Rectangle 9"/>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Tree>
    <p:extLst>
      <p:ext uri="{BB962C8B-B14F-4D97-AF65-F5344CB8AC3E}">
        <p14:creationId xmlns:p14="http://schemas.microsoft.com/office/powerpoint/2010/main" val="30397446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83435" y="292717"/>
            <a:ext cx="1137773" cy="138605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966860"/>
            <a:ext cx="5477445" cy="768925"/>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3765" y="4218712"/>
            <a:ext cx="5023681" cy="2246769"/>
          </a:xfrm>
          <a:prstGeom prst="rect">
            <a:avLst/>
          </a:prstGeom>
          <a:noFill/>
        </p:spPr>
        <p:txBody>
          <a:bodyPr wrap="none" rtlCol="0">
            <a:spAutoFit/>
          </a:bodyPr>
          <a:lstStyle/>
          <a:p>
            <a:pPr algn="r"/>
            <a:r>
              <a:rPr lang="en-US" sz="4000" dirty="0" smtClean="0"/>
              <a:t>FOSTERING</a:t>
            </a:r>
          </a:p>
          <a:p>
            <a:pPr algn="r"/>
            <a:r>
              <a:rPr lang="en-US" sz="6000" b="1" dirty="0" smtClean="0">
                <a:solidFill>
                  <a:schemeClr val="bg1"/>
                </a:solidFill>
              </a:rPr>
              <a:t>INNOVATION</a:t>
            </a:r>
          </a:p>
          <a:p>
            <a:pPr algn="r"/>
            <a:r>
              <a:rPr lang="en-US" sz="3200" dirty="0" smtClean="0"/>
              <a:t>and </a:t>
            </a:r>
            <a:r>
              <a:rPr lang="en-US" sz="4000" dirty="0" smtClean="0"/>
              <a:t>CREATIVITY</a:t>
            </a:r>
            <a:endParaRPr lang="en-US" sz="4000" dirty="0"/>
          </a:p>
        </p:txBody>
      </p:sp>
      <p:sp>
        <p:nvSpPr>
          <p:cNvPr id="6" name="TextBox 5"/>
          <p:cNvSpPr txBox="1"/>
          <p:nvPr/>
        </p:nvSpPr>
        <p:spPr>
          <a:xfrm>
            <a:off x="3235385" y="632284"/>
            <a:ext cx="3218499" cy="954107"/>
          </a:xfrm>
          <a:prstGeom prst="rect">
            <a:avLst/>
          </a:prstGeom>
          <a:noFill/>
        </p:spPr>
        <p:txBody>
          <a:bodyPr wrap="square" rtlCol="0">
            <a:spAutoFit/>
          </a:bodyPr>
          <a:lstStyle/>
          <a:p>
            <a:r>
              <a:rPr lang="en-US" sz="2800" dirty="0" smtClean="0">
                <a:solidFill>
                  <a:srgbClr val="4A4C4B"/>
                </a:solidFill>
                <a:latin typeface="Bradley Hand ITC" panose="03070402050302030203" pitchFamily="66" charset="0"/>
              </a:rPr>
              <a:t>Brenda Hough </a:t>
            </a:r>
            <a:r>
              <a:rPr lang="en-US" sz="2000" dirty="0" smtClean="0">
                <a:solidFill>
                  <a:srgbClr val="4A4C4B"/>
                </a:solidFill>
                <a:latin typeface="Bradley Hand ITC" panose="03070402050302030203" pitchFamily="66" charset="0"/>
              </a:rPr>
              <a:t>and </a:t>
            </a:r>
            <a:r>
              <a:rPr lang="en-US" sz="2800" dirty="0" smtClean="0">
                <a:solidFill>
                  <a:srgbClr val="4A4C4B"/>
                </a:solidFill>
                <a:latin typeface="Bradley Hand ITC" panose="03070402050302030203" pitchFamily="66" charset="0"/>
              </a:rPr>
              <a:t>Stephanie </a:t>
            </a:r>
            <a:r>
              <a:rPr lang="en-US" sz="2800" dirty="0" err="1" smtClean="0">
                <a:solidFill>
                  <a:srgbClr val="4A4C4B"/>
                </a:solidFill>
                <a:latin typeface="Bradley Hand ITC" panose="03070402050302030203" pitchFamily="66" charset="0"/>
              </a:rPr>
              <a:t>Gerding</a:t>
            </a:r>
            <a:endParaRPr lang="en-US" sz="2800" dirty="0">
              <a:solidFill>
                <a:srgbClr val="4A4C4B"/>
              </a:solidFill>
              <a:latin typeface="Bradley Hand ITC" panose="03070402050302030203" pitchFamily="66"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713" t="6808" r="12658" b="13015"/>
          <a:stretch/>
        </p:blipFill>
        <p:spPr>
          <a:xfrm>
            <a:off x="1753600" y="438192"/>
            <a:ext cx="1045237" cy="1342288"/>
          </a:xfrm>
          <a:prstGeom prst="rect">
            <a:avLst/>
          </a:prstGeom>
        </p:spPr>
      </p:pic>
      <p:cxnSp>
        <p:nvCxnSpPr>
          <p:cNvPr id="14" name="Straight Connector 13"/>
          <p:cNvCxnSpPr/>
          <p:nvPr/>
        </p:nvCxnSpPr>
        <p:spPr>
          <a:xfrm flipV="1">
            <a:off x="2182091" y="2000691"/>
            <a:ext cx="5361711" cy="14729"/>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143311" y="297387"/>
            <a:ext cx="1137773" cy="138605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4249" t="17344" r="12615" b="13261"/>
          <a:stretch/>
        </p:blipFill>
        <p:spPr>
          <a:xfrm rot="5400000">
            <a:off x="6737724" y="560333"/>
            <a:ext cx="1390650" cy="1146377"/>
          </a:xfrm>
          <a:prstGeom prst="rect">
            <a:avLst/>
          </a:prstGeom>
        </p:spPr>
      </p:pic>
      <p:sp>
        <p:nvSpPr>
          <p:cNvPr id="18" name="TextBox 17"/>
          <p:cNvSpPr txBox="1"/>
          <p:nvPr/>
        </p:nvSpPr>
        <p:spPr>
          <a:xfrm>
            <a:off x="6526612" y="5852759"/>
            <a:ext cx="2973295" cy="646331"/>
          </a:xfrm>
          <a:prstGeom prst="rect">
            <a:avLst/>
          </a:prstGeom>
          <a:noFill/>
        </p:spPr>
        <p:txBody>
          <a:bodyPr wrap="square" rtlCol="0">
            <a:spAutoFit/>
          </a:bodyPr>
          <a:lstStyle/>
          <a:p>
            <a:pPr algn="ctr"/>
            <a:r>
              <a:rPr lang="en-US" sz="1800" b="1" dirty="0" smtClean="0"/>
              <a:t>An Infopeople Webinar</a:t>
            </a:r>
          </a:p>
          <a:p>
            <a:pPr algn="ctr"/>
            <a:r>
              <a:rPr lang="en-US" sz="1800" b="1" dirty="0" smtClean="0"/>
              <a:t>September 8, 2016</a:t>
            </a:r>
            <a:endParaRPr lang="en-US" sz="1800" b="1" dirty="0"/>
          </a:p>
        </p:txBody>
      </p:sp>
    </p:spTree>
    <p:extLst>
      <p:ext uri="{BB962C8B-B14F-4D97-AF65-F5344CB8AC3E}">
        <p14:creationId xmlns:p14="http://schemas.microsoft.com/office/powerpoint/2010/main" val="1735550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133991" y="2284268"/>
            <a:ext cx="12573725" cy="738664"/>
          </a:xfrm>
          <a:prstGeom prst="rect">
            <a:avLst/>
          </a:prstGeom>
          <a:solidFill>
            <a:schemeClr val="bg1"/>
          </a:solidFill>
        </p:spPr>
        <p:txBody>
          <a:bodyPr wrap="none">
            <a:spAutoFit/>
          </a:bodyPr>
          <a:lstStyle/>
          <a:p>
            <a:r>
              <a:rPr lang="en-US" sz="4200" dirty="0" smtClean="0">
                <a:latin typeface="Arial Black" panose="020B0A04020102020204" pitchFamily="34" charset="0"/>
              </a:rPr>
              <a:t>“Library now offers seeds for ‘checkout’..”</a:t>
            </a:r>
            <a:endParaRPr lang="en-US" sz="4200" dirty="0">
              <a:latin typeface="Arial Black" panose="020B0A04020102020204" pitchFamily="34" charset="0"/>
            </a:endParaRPr>
          </a:p>
        </p:txBody>
      </p:sp>
    </p:spTree>
    <p:extLst>
      <p:ext uri="{BB962C8B-B14F-4D97-AF65-F5344CB8AC3E}">
        <p14:creationId xmlns:p14="http://schemas.microsoft.com/office/powerpoint/2010/main" val="4131471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210397" y="2268884"/>
            <a:ext cx="12726561" cy="769441"/>
          </a:xfrm>
          <a:prstGeom prst="rect">
            <a:avLst/>
          </a:prstGeom>
          <a:solidFill>
            <a:schemeClr val="bg1"/>
          </a:solidFill>
        </p:spPr>
        <p:txBody>
          <a:bodyPr wrap="none">
            <a:spAutoFit/>
          </a:bodyPr>
          <a:lstStyle/>
          <a:p>
            <a:r>
              <a:rPr lang="en-US" sz="4400" dirty="0" smtClean="0">
                <a:latin typeface="Arial Black" panose="020B0A04020102020204" pitchFamily="34" charset="0"/>
              </a:rPr>
              <a:t>“Library users can now checkout a bike”</a:t>
            </a:r>
            <a:endParaRPr lang="en-US" sz="4400" dirty="0">
              <a:latin typeface="Arial Black" panose="020B0A04020102020204" pitchFamily="34" charset="0"/>
            </a:endParaRPr>
          </a:p>
        </p:txBody>
      </p:sp>
    </p:spTree>
    <p:extLst>
      <p:ext uri="{BB962C8B-B14F-4D97-AF65-F5344CB8AC3E}">
        <p14:creationId xmlns:p14="http://schemas.microsoft.com/office/powerpoint/2010/main" val="16238179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172540" y="2299657"/>
            <a:ext cx="12609191" cy="707886"/>
          </a:xfrm>
          <a:prstGeom prst="rect">
            <a:avLst/>
          </a:prstGeom>
          <a:solidFill>
            <a:schemeClr val="bg1"/>
          </a:solidFill>
        </p:spPr>
        <p:txBody>
          <a:bodyPr wrap="none">
            <a:spAutoFit/>
          </a:bodyPr>
          <a:lstStyle/>
          <a:p>
            <a:r>
              <a:rPr lang="en-US" sz="4000" dirty="0" smtClean="0">
                <a:latin typeface="Arial Black" panose="020B0A04020102020204" pitchFamily="34" charset="0"/>
              </a:rPr>
              <a:t>“Airport </a:t>
            </a:r>
            <a:r>
              <a:rPr lang="en-US" sz="4000" dirty="0">
                <a:latin typeface="Arial Black" panose="020B0A04020102020204" pitchFamily="34" charset="0"/>
              </a:rPr>
              <a:t>libraries cater to readers on the </a:t>
            </a:r>
            <a:r>
              <a:rPr lang="en-US" sz="4000" dirty="0" smtClean="0">
                <a:latin typeface="Arial Black" panose="020B0A04020102020204" pitchFamily="34" charset="0"/>
              </a:rPr>
              <a:t>go”</a:t>
            </a:r>
            <a:endParaRPr lang="en-US" sz="4000" dirty="0">
              <a:latin typeface="Arial Black" panose="020B0A04020102020204" pitchFamily="34" charset="0"/>
            </a:endParaRPr>
          </a:p>
        </p:txBody>
      </p:sp>
    </p:spTree>
    <p:extLst>
      <p:ext uri="{BB962C8B-B14F-4D97-AF65-F5344CB8AC3E}">
        <p14:creationId xmlns:p14="http://schemas.microsoft.com/office/powerpoint/2010/main" val="31785787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295686" y="2315046"/>
            <a:ext cx="12855515" cy="677108"/>
          </a:xfrm>
          <a:prstGeom prst="rect">
            <a:avLst/>
          </a:prstGeom>
          <a:solidFill>
            <a:schemeClr val="bg1"/>
          </a:solidFill>
        </p:spPr>
        <p:txBody>
          <a:bodyPr wrap="none">
            <a:spAutoFit/>
          </a:bodyPr>
          <a:lstStyle/>
          <a:p>
            <a:r>
              <a:rPr lang="en-US" sz="3800" dirty="0" smtClean="0">
                <a:latin typeface="Arial Black" panose="020B0A04020102020204" pitchFamily="34" charset="0"/>
              </a:rPr>
              <a:t>“Pop-up library appears throughout community”</a:t>
            </a:r>
            <a:endParaRPr lang="en-US" sz="3800" dirty="0">
              <a:latin typeface="Arial Black" panose="020B0A04020102020204" pitchFamily="34" charset="0"/>
            </a:endParaRPr>
          </a:p>
        </p:txBody>
      </p:sp>
    </p:spTree>
    <p:extLst>
      <p:ext uri="{BB962C8B-B14F-4D97-AF65-F5344CB8AC3E}">
        <p14:creationId xmlns:p14="http://schemas.microsoft.com/office/powerpoint/2010/main" val="37955102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sp>
        <p:nvSpPr>
          <p:cNvPr id="2" name="Rectangle 1"/>
          <p:cNvSpPr/>
          <p:nvPr/>
        </p:nvSpPr>
        <p:spPr>
          <a:xfrm rot="20811900">
            <a:off x="-139673" y="2284268"/>
            <a:ext cx="12543480" cy="738664"/>
          </a:xfrm>
          <a:prstGeom prst="rect">
            <a:avLst/>
          </a:prstGeom>
          <a:solidFill>
            <a:schemeClr val="bg1"/>
          </a:solidFill>
        </p:spPr>
        <p:txBody>
          <a:bodyPr wrap="none">
            <a:spAutoFit/>
          </a:bodyPr>
          <a:lstStyle/>
          <a:p>
            <a:r>
              <a:rPr lang="en-US" sz="4200" dirty="0" smtClean="0">
                <a:latin typeface="Arial Black" panose="020B0A04020102020204" pitchFamily="34" charset="0"/>
              </a:rPr>
              <a:t>“Bookmobile delivers computers and </a:t>
            </a:r>
            <a:r>
              <a:rPr lang="en-US" sz="4200" dirty="0" err="1" smtClean="0">
                <a:latin typeface="Arial Black" panose="020B0A04020102020204" pitchFamily="34" charset="0"/>
              </a:rPr>
              <a:t>wifi</a:t>
            </a:r>
            <a:r>
              <a:rPr lang="en-US" sz="4200" dirty="0" smtClean="0">
                <a:latin typeface="Arial Black" panose="020B0A04020102020204" pitchFamily="34" charset="0"/>
              </a:rPr>
              <a:t>”</a:t>
            </a:r>
            <a:endParaRPr lang="en-US" sz="4200" dirty="0">
              <a:latin typeface="Arial Black" panose="020B0A04020102020204" pitchFamily="34" charset="0"/>
            </a:endParaRPr>
          </a:p>
        </p:txBody>
      </p:sp>
    </p:spTree>
    <p:extLst>
      <p:ext uri="{BB962C8B-B14F-4D97-AF65-F5344CB8AC3E}">
        <p14:creationId xmlns:p14="http://schemas.microsoft.com/office/powerpoint/2010/main" val="10626402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13902" y="2391989"/>
            <a:ext cx="12333525" cy="523220"/>
          </a:xfrm>
          <a:prstGeom prst="rect">
            <a:avLst/>
          </a:prstGeom>
          <a:solidFill>
            <a:schemeClr val="bg1"/>
          </a:solidFill>
        </p:spPr>
        <p:txBody>
          <a:bodyPr wrap="none">
            <a:spAutoFit/>
          </a:bodyPr>
          <a:lstStyle/>
          <a:p>
            <a:r>
              <a:rPr lang="en-US" sz="2800" dirty="0" smtClean="0">
                <a:latin typeface="Arial Black" panose="020B0A04020102020204" pitchFamily="34" charset="0"/>
              </a:rPr>
              <a:t>“Library </a:t>
            </a:r>
            <a:r>
              <a:rPr lang="en-US" sz="2800" dirty="0">
                <a:latin typeface="Arial Black" panose="020B0A04020102020204" pitchFamily="34" charset="0"/>
              </a:rPr>
              <a:t>used its 3d printer to make a prosthetic hand for </a:t>
            </a:r>
            <a:r>
              <a:rPr lang="en-US" sz="2800" dirty="0" smtClean="0">
                <a:latin typeface="Arial Black" panose="020B0A04020102020204" pitchFamily="34" charset="0"/>
              </a:rPr>
              <a:t>girl”</a:t>
            </a:r>
            <a:endParaRPr lang="en-US" sz="2800" dirty="0">
              <a:latin typeface="Arial Black" panose="020B0A04020102020204" pitchFamily="34" charset="0"/>
            </a:endParaRPr>
          </a:p>
        </p:txBody>
      </p:sp>
    </p:spTree>
    <p:extLst>
      <p:ext uri="{BB962C8B-B14F-4D97-AF65-F5344CB8AC3E}">
        <p14:creationId xmlns:p14="http://schemas.microsoft.com/office/powerpoint/2010/main" val="19374204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92950" y="2361213"/>
            <a:ext cx="12450043" cy="584776"/>
          </a:xfrm>
          <a:prstGeom prst="rect">
            <a:avLst/>
          </a:prstGeom>
          <a:solidFill>
            <a:schemeClr val="bg1"/>
          </a:solidFill>
        </p:spPr>
        <p:txBody>
          <a:bodyPr wrap="none">
            <a:spAutoFit/>
          </a:bodyPr>
          <a:lstStyle/>
          <a:p>
            <a:r>
              <a:rPr lang="en-US" sz="3200" dirty="0" smtClean="0">
                <a:latin typeface="Arial Black" panose="020B0A04020102020204" pitchFamily="34" charset="0"/>
              </a:rPr>
              <a:t>“Library social worker connects homeless with meals”</a:t>
            </a:r>
            <a:endParaRPr lang="en-US" sz="3200" dirty="0">
              <a:latin typeface="Arial Black" panose="020B0A04020102020204" pitchFamily="34" charset="0"/>
            </a:endParaRPr>
          </a:p>
        </p:txBody>
      </p:sp>
    </p:spTree>
    <p:extLst>
      <p:ext uri="{BB962C8B-B14F-4D97-AF65-F5344CB8AC3E}">
        <p14:creationId xmlns:p14="http://schemas.microsoft.com/office/powerpoint/2010/main" val="10078312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1" name="Rectangle 10"/>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
        <p:nvSpPr>
          <p:cNvPr id="2" name="Rectangle 1"/>
          <p:cNvSpPr/>
          <p:nvPr/>
        </p:nvSpPr>
        <p:spPr>
          <a:xfrm rot="20811900">
            <a:off x="783" y="2284268"/>
            <a:ext cx="12304157" cy="738664"/>
          </a:xfrm>
          <a:prstGeom prst="rect">
            <a:avLst/>
          </a:prstGeom>
          <a:solidFill>
            <a:schemeClr val="bg1"/>
          </a:solidFill>
        </p:spPr>
        <p:txBody>
          <a:bodyPr wrap="none">
            <a:spAutoFit/>
          </a:bodyPr>
          <a:lstStyle/>
          <a:p>
            <a:r>
              <a:rPr lang="en-US" sz="4200" dirty="0" smtClean="0">
                <a:latin typeface="Arial Black" panose="020B0A04020102020204" pitchFamily="34" charset="0"/>
              </a:rPr>
              <a:t>“Library nurses look after those in need.”</a:t>
            </a:r>
            <a:endParaRPr lang="en-US" sz="4200" dirty="0">
              <a:latin typeface="Arial Black" panose="020B0A04020102020204" pitchFamily="34" charset="0"/>
            </a:endParaRPr>
          </a:p>
        </p:txBody>
      </p:sp>
    </p:spTree>
    <p:extLst>
      <p:ext uri="{BB962C8B-B14F-4D97-AF65-F5344CB8AC3E}">
        <p14:creationId xmlns:p14="http://schemas.microsoft.com/office/powerpoint/2010/main" val="25043768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24" y="168435"/>
            <a:ext cx="7502237" cy="64655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1359" y="168435"/>
            <a:ext cx="3400390" cy="830997"/>
          </a:xfrm>
          <a:prstGeom prst="rect">
            <a:avLst/>
          </a:prstGeom>
        </p:spPr>
        <p:txBody>
          <a:bodyPr wrap="none">
            <a:spAutoFit/>
          </a:bodyPr>
          <a:lstStyle/>
          <a:p>
            <a:r>
              <a:rPr lang="en-US" sz="4800" b="1" dirty="0" smtClean="0">
                <a:solidFill>
                  <a:schemeClr val="bg1"/>
                </a:solidFill>
              </a:rPr>
              <a:t>Libraries…</a:t>
            </a:r>
            <a:endParaRPr lang="en-US" sz="4800" b="1" dirty="0">
              <a:solidFill>
                <a:schemeClr val="bg1"/>
              </a:solidFill>
            </a:endParaRPr>
          </a:p>
        </p:txBody>
      </p:sp>
      <p:cxnSp>
        <p:nvCxnSpPr>
          <p:cNvPr id="6" name="Straight Connector 5"/>
          <p:cNvCxnSpPr/>
          <p:nvPr/>
        </p:nvCxnSpPr>
        <p:spPr>
          <a:xfrm flipV="1">
            <a:off x="561113" y="982381"/>
            <a:ext cx="7003472" cy="41564"/>
          </a:xfrm>
          <a:prstGeom prst="line">
            <a:avLst/>
          </a:prstGeom>
          <a:ln w="76200">
            <a:solidFill>
              <a:srgbClr val="4B4B4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6258" y="1483952"/>
            <a:ext cx="1620957" cy="923330"/>
          </a:xfrm>
          <a:prstGeom prst="rect">
            <a:avLst/>
          </a:prstGeom>
          <a:solidFill>
            <a:srgbClr val="71275F"/>
          </a:solidFill>
          <a:ln>
            <a:noFill/>
          </a:ln>
        </p:spPr>
        <p:txBody>
          <a:bodyPr wrap="none">
            <a:spAutoFit/>
          </a:bodyPr>
          <a:lstStyle/>
          <a:p>
            <a:r>
              <a:rPr lang="en-US" sz="5400" b="1" smtClean="0">
                <a:solidFill>
                  <a:schemeClr val="bg1"/>
                </a:solidFill>
              </a:rPr>
              <a:t>New</a:t>
            </a:r>
            <a:endParaRPr lang="en-US" sz="5400" b="1" dirty="0">
              <a:solidFill>
                <a:schemeClr val="bg1"/>
              </a:solidFill>
            </a:endParaRPr>
          </a:p>
        </p:txBody>
      </p:sp>
      <p:sp>
        <p:nvSpPr>
          <p:cNvPr id="8" name="Rectangle 7"/>
          <p:cNvSpPr/>
          <p:nvPr/>
        </p:nvSpPr>
        <p:spPr>
          <a:xfrm>
            <a:off x="60875" y="3401196"/>
            <a:ext cx="2120117" cy="523220"/>
          </a:xfrm>
          <a:prstGeom prst="rect">
            <a:avLst/>
          </a:prstGeom>
          <a:solidFill>
            <a:srgbClr val="71275F"/>
          </a:solidFill>
          <a:ln>
            <a:noFill/>
          </a:ln>
        </p:spPr>
        <p:txBody>
          <a:bodyPr wrap="none">
            <a:spAutoFit/>
          </a:bodyPr>
          <a:lstStyle/>
          <a:p>
            <a:r>
              <a:rPr lang="en-US" sz="2800" b="1" dirty="0" smtClean="0">
                <a:solidFill>
                  <a:schemeClr val="bg1"/>
                </a:solidFill>
              </a:rPr>
              <a:t>Remodeled</a:t>
            </a:r>
            <a:endParaRPr lang="en-US" sz="2800" b="1" dirty="0">
              <a:solidFill>
                <a:schemeClr val="bg1"/>
              </a:solidFill>
            </a:endParaRPr>
          </a:p>
        </p:txBody>
      </p:sp>
      <p:sp>
        <p:nvSpPr>
          <p:cNvPr id="9" name="Rectangle 8"/>
          <p:cNvSpPr/>
          <p:nvPr/>
        </p:nvSpPr>
        <p:spPr>
          <a:xfrm>
            <a:off x="89396" y="5042151"/>
            <a:ext cx="1920418" cy="523220"/>
          </a:xfrm>
          <a:prstGeom prst="rect">
            <a:avLst/>
          </a:prstGeom>
          <a:solidFill>
            <a:srgbClr val="71275F"/>
          </a:solidFill>
          <a:ln>
            <a:noFill/>
          </a:ln>
        </p:spPr>
        <p:txBody>
          <a:bodyPr wrap="none">
            <a:spAutoFit/>
          </a:bodyPr>
          <a:lstStyle/>
          <a:p>
            <a:r>
              <a:rPr lang="en-US" sz="2800" b="1" dirty="0" smtClean="0">
                <a:solidFill>
                  <a:schemeClr val="bg1"/>
                </a:solidFill>
              </a:rPr>
              <a:t>Redefined</a:t>
            </a:r>
            <a:endParaRPr lang="en-US" sz="2800" b="1" dirty="0">
              <a:solidFill>
                <a:schemeClr val="bg1"/>
              </a:solidFill>
            </a:endParaRPr>
          </a:p>
        </p:txBody>
      </p:sp>
      <p:sp>
        <p:nvSpPr>
          <p:cNvPr id="13" name="Rectangle 12"/>
          <p:cNvSpPr/>
          <p:nvPr/>
        </p:nvSpPr>
        <p:spPr>
          <a:xfrm>
            <a:off x="7746176" y="1877705"/>
            <a:ext cx="3836224" cy="3785652"/>
          </a:xfrm>
          <a:prstGeom prst="rect">
            <a:avLst/>
          </a:prstGeom>
          <a:solidFill>
            <a:srgbClr val="1A8685"/>
          </a:solidFill>
          <a:ln>
            <a:noFill/>
          </a:ln>
        </p:spPr>
        <p:txBody>
          <a:bodyPr wrap="square">
            <a:spAutoFit/>
          </a:bodyPr>
          <a:lstStyle/>
          <a:p>
            <a:r>
              <a:rPr lang="en-US" sz="4800" b="1" dirty="0" smtClean="0">
                <a:solidFill>
                  <a:schemeClr val="bg1"/>
                </a:solidFill>
              </a:rPr>
              <a:t>…to better meet the needs of your community</a:t>
            </a:r>
            <a:endParaRPr lang="en-US" sz="4800" b="1" dirty="0">
              <a:solidFill>
                <a:schemeClr val="bg1"/>
              </a:solidFill>
            </a:endParaRPr>
          </a:p>
        </p:txBody>
      </p:sp>
      <p:sp>
        <p:nvSpPr>
          <p:cNvPr id="11" name="Rectangle 10"/>
          <p:cNvSpPr/>
          <p:nvPr/>
        </p:nvSpPr>
        <p:spPr>
          <a:xfrm>
            <a:off x="5406662" y="569654"/>
            <a:ext cx="3837092" cy="2923877"/>
          </a:xfrm>
          <a:prstGeom prst="rect">
            <a:avLst/>
          </a:prstGeom>
          <a:solidFill>
            <a:srgbClr val="71275F"/>
          </a:solidFill>
          <a:ln>
            <a:noFill/>
          </a:ln>
        </p:spPr>
        <p:txBody>
          <a:bodyPr wrap="square">
            <a:spAutoFit/>
          </a:bodyPr>
          <a:lstStyle/>
          <a:p>
            <a:pPr algn="ctr"/>
            <a:r>
              <a:rPr lang="en-US" sz="2800" b="1" dirty="0" smtClean="0">
                <a:solidFill>
                  <a:schemeClr val="bg1"/>
                </a:solidFill>
              </a:rPr>
              <a:t>What recent </a:t>
            </a:r>
            <a:r>
              <a:rPr lang="en-US" sz="3600" b="1" dirty="0" smtClean="0">
                <a:solidFill>
                  <a:srgbClr val="FFCCFF"/>
                </a:solidFill>
              </a:rPr>
              <a:t>examples</a:t>
            </a:r>
            <a:r>
              <a:rPr lang="en-US" sz="3600" b="1" dirty="0" smtClean="0">
                <a:solidFill>
                  <a:schemeClr val="bg1"/>
                </a:solidFill>
              </a:rPr>
              <a:t> </a:t>
            </a:r>
            <a:r>
              <a:rPr lang="en-US" sz="2800" b="1" dirty="0" smtClean="0">
                <a:solidFill>
                  <a:schemeClr val="bg1"/>
                </a:solidFill>
              </a:rPr>
              <a:t>of library innovation can you think of? Please </a:t>
            </a:r>
            <a:r>
              <a:rPr lang="en-US" sz="3600" b="1" dirty="0" smtClean="0">
                <a:solidFill>
                  <a:srgbClr val="FFCCFF"/>
                </a:solidFill>
              </a:rPr>
              <a:t>share</a:t>
            </a:r>
            <a:r>
              <a:rPr lang="en-US" sz="3600" b="1" dirty="0" smtClean="0">
                <a:solidFill>
                  <a:schemeClr val="bg1"/>
                </a:solidFill>
              </a:rPr>
              <a:t> </a:t>
            </a:r>
            <a:r>
              <a:rPr lang="en-US" sz="2800" b="1" dirty="0" smtClean="0">
                <a:solidFill>
                  <a:schemeClr val="bg1"/>
                </a:solidFill>
              </a:rPr>
              <a:t>in the chat.</a:t>
            </a:r>
            <a:endParaRPr lang="en-US" sz="2800"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433" y="982381"/>
            <a:ext cx="6096528" cy="5444200"/>
          </a:xfrm>
          <a:prstGeom prst="rect">
            <a:avLst/>
          </a:prstGeom>
        </p:spPr>
      </p:pic>
    </p:spTree>
    <p:extLst>
      <p:ext uri="{BB962C8B-B14F-4D97-AF65-F5344CB8AC3E}">
        <p14:creationId xmlns:p14="http://schemas.microsoft.com/office/powerpoint/2010/main" val="27832471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1275F"/>
        </a:solidFill>
        <a:effectLst/>
      </p:bgPr>
    </p:bg>
    <p:spTree>
      <p:nvGrpSpPr>
        <p:cNvPr id="1" name=""/>
        <p:cNvGrpSpPr/>
        <p:nvPr/>
      </p:nvGrpSpPr>
      <p:grpSpPr>
        <a:xfrm>
          <a:off x="0" y="0"/>
          <a:ext cx="0" cy="0"/>
          <a:chOff x="0" y="0"/>
          <a:chExt cx="0" cy="0"/>
        </a:xfrm>
      </p:grpSpPr>
      <p:sp>
        <p:nvSpPr>
          <p:cNvPr id="6" name="Rounded Rectangular Callout 5"/>
          <p:cNvSpPr/>
          <p:nvPr/>
        </p:nvSpPr>
        <p:spPr>
          <a:xfrm>
            <a:off x="7128162" y="2722421"/>
            <a:ext cx="4645148" cy="2608123"/>
          </a:xfrm>
          <a:prstGeom prst="wedgeRoundRectCallout">
            <a:avLst>
              <a:gd name="adj1" fmla="val -42842"/>
              <a:gd name="adj2" fmla="val 845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45036" y="2891942"/>
            <a:ext cx="4852965" cy="1754327"/>
          </a:xfrm>
          <a:prstGeom prst="rect">
            <a:avLst/>
          </a:prstGeom>
          <a:noFill/>
        </p:spPr>
        <p:txBody>
          <a:bodyPr wrap="square" rtlCol="0">
            <a:spAutoFit/>
          </a:bodyPr>
          <a:lstStyle/>
          <a:p>
            <a:pPr algn="ctr"/>
            <a:r>
              <a:rPr lang="en-US" sz="3600" b="1" i="1" dirty="0" smtClean="0">
                <a:solidFill>
                  <a:srgbClr val="0A8FC2"/>
                </a:solidFill>
              </a:rPr>
              <a:t>The way we do things today is OK/fine/good enough.</a:t>
            </a:r>
            <a:endParaRPr lang="en-US" sz="3600" b="1" i="1" dirty="0">
              <a:solidFill>
                <a:srgbClr val="0A8FC2"/>
              </a:solidFill>
            </a:endParaRPr>
          </a:p>
        </p:txBody>
      </p:sp>
      <p:sp>
        <p:nvSpPr>
          <p:cNvPr id="11" name="Oval 10"/>
          <p:cNvSpPr/>
          <p:nvPr/>
        </p:nvSpPr>
        <p:spPr>
          <a:xfrm rot="21034829">
            <a:off x="6089073" y="5268199"/>
            <a:ext cx="955963" cy="15274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37216" y="5816511"/>
            <a:ext cx="415637" cy="2078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6646724" y="6319261"/>
            <a:ext cx="398313" cy="83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58291" y="5688329"/>
            <a:ext cx="272224" cy="71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0873309">
            <a:off x="6110362" y="4703011"/>
            <a:ext cx="623455" cy="1107996"/>
          </a:xfrm>
          <a:prstGeom prst="rect">
            <a:avLst/>
          </a:prstGeom>
          <a:noFill/>
        </p:spPr>
        <p:txBody>
          <a:bodyPr wrap="square" rtlCol="0">
            <a:spAutoFit/>
          </a:bodyPr>
          <a:lstStyle/>
          <a:p>
            <a:r>
              <a:rPr lang="en-US" sz="6600" b="1" dirty="0"/>
              <a:t>!</a:t>
            </a:r>
          </a:p>
        </p:txBody>
      </p:sp>
      <p:sp>
        <p:nvSpPr>
          <p:cNvPr id="18" name="Rectangle 17"/>
          <p:cNvSpPr/>
          <p:nvPr/>
        </p:nvSpPr>
        <p:spPr>
          <a:xfrm>
            <a:off x="2374731" y="529574"/>
            <a:ext cx="9817271" cy="1569660"/>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71069" y="723211"/>
            <a:ext cx="9358584" cy="1015663"/>
          </a:xfrm>
          <a:prstGeom prst="rect">
            <a:avLst/>
          </a:prstGeom>
          <a:solidFill>
            <a:srgbClr val="0A8FC2"/>
          </a:solidFill>
          <a:ln>
            <a:noFill/>
          </a:ln>
        </p:spPr>
        <p:txBody>
          <a:bodyPr wrap="square">
            <a:spAutoFit/>
          </a:bodyPr>
          <a:lstStyle/>
          <a:p>
            <a:pPr algn="r"/>
            <a:r>
              <a:rPr lang="en-US" sz="6000" b="1" i="1" dirty="0" smtClean="0">
                <a:solidFill>
                  <a:schemeClr val="bg1"/>
                </a:solidFill>
              </a:rPr>
              <a:t>Why</a:t>
            </a:r>
            <a:r>
              <a:rPr lang="en-US" sz="6000" b="1" dirty="0" smtClean="0">
                <a:solidFill>
                  <a:schemeClr val="bg1"/>
                </a:solidFill>
              </a:rPr>
              <a:t> </a:t>
            </a:r>
            <a:r>
              <a:rPr lang="en-US" sz="4800" b="1" dirty="0" smtClean="0">
                <a:solidFill>
                  <a:schemeClr val="bg1"/>
                </a:solidFill>
              </a:rPr>
              <a:t>do we need to innovate?</a:t>
            </a:r>
            <a:endParaRPr lang="en-US" sz="4800" b="1" dirty="0">
              <a:solidFill>
                <a:schemeClr val="bg1"/>
              </a:solidFill>
            </a:endParaRPr>
          </a:p>
        </p:txBody>
      </p:sp>
    </p:spTree>
    <p:extLst>
      <p:ext uri="{BB962C8B-B14F-4D97-AF65-F5344CB8AC3E}">
        <p14:creationId xmlns:p14="http://schemas.microsoft.com/office/powerpoint/2010/main" val="793138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26" name="TextBox 25"/>
          <p:cNvSpPr txBox="1"/>
          <p:nvPr/>
        </p:nvSpPr>
        <p:spPr>
          <a:xfrm>
            <a:off x="1524143" y="1091415"/>
            <a:ext cx="3441968" cy="2554545"/>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rPr>
              <a:t>b</a:t>
            </a:r>
            <a:r>
              <a:rPr lang="en-US" sz="4000" b="1" dirty="0" smtClean="0">
                <a:solidFill>
                  <a:schemeClr val="bg1"/>
                </a:solidFill>
              </a:rPr>
              <a:t>arriers</a:t>
            </a:r>
          </a:p>
          <a:p>
            <a:pPr marL="571500" indent="-571500">
              <a:buFont typeface="Arial" panose="020B0604020202020204" pitchFamily="34" charset="0"/>
              <a:buChar char="•"/>
            </a:pPr>
            <a:r>
              <a:rPr lang="en-US" sz="4000" b="1" dirty="0" smtClean="0">
                <a:solidFill>
                  <a:schemeClr val="bg1"/>
                </a:solidFill>
              </a:rPr>
              <a:t>examples</a:t>
            </a:r>
          </a:p>
          <a:p>
            <a:pPr marL="571500" indent="-571500">
              <a:buFont typeface="Arial" panose="020B0604020202020204" pitchFamily="34" charset="0"/>
              <a:buChar char="•"/>
            </a:pPr>
            <a:r>
              <a:rPr lang="en-US" sz="4000" b="1" dirty="0" smtClean="0">
                <a:solidFill>
                  <a:schemeClr val="bg1"/>
                </a:solidFill>
              </a:rPr>
              <a:t>techniques</a:t>
            </a:r>
          </a:p>
          <a:p>
            <a:pPr marL="571500" indent="-571500">
              <a:buFont typeface="Arial" panose="020B0604020202020204" pitchFamily="34" charset="0"/>
              <a:buChar char="•"/>
            </a:pPr>
            <a:r>
              <a:rPr lang="en-US" sz="4000" b="1" dirty="0" smtClean="0">
                <a:solidFill>
                  <a:schemeClr val="bg1"/>
                </a:solidFill>
              </a:rPr>
              <a:t>risk</a:t>
            </a:r>
            <a:endParaRPr lang="en-US" sz="4000" b="1" dirty="0">
              <a:solidFill>
                <a:schemeClr val="bg1"/>
              </a:solidFill>
            </a:endParaRPr>
          </a:p>
        </p:txBody>
      </p:sp>
    </p:spTree>
    <p:extLst>
      <p:ext uri="{BB962C8B-B14F-4D97-AF65-F5344CB8AC3E}">
        <p14:creationId xmlns:p14="http://schemas.microsoft.com/office/powerpoint/2010/main" val="38815270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987342"/>
            <a:ext cx="759855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3455" y="88248"/>
            <a:ext cx="6032120" cy="830997"/>
          </a:xfrm>
          <a:prstGeom prst="rect">
            <a:avLst/>
          </a:prstGeom>
          <a:noFill/>
        </p:spPr>
        <p:txBody>
          <a:bodyPr wrap="none" rtlCol="0">
            <a:spAutoFit/>
          </a:bodyPr>
          <a:lstStyle/>
          <a:p>
            <a:r>
              <a:rPr lang="en-US" sz="4800" b="1" dirty="0" smtClean="0">
                <a:solidFill>
                  <a:schemeClr val="bg1"/>
                </a:solidFill>
              </a:rPr>
              <a:t>What </a:t>
            </a:r>
            <a:r>
              <a:rPr lang="en-US" sz="4800" b="1" i="1" dirty="0" smtClean="0">
                <a:solidFill>
                  <a:schemeClr val="bg1"/>
                </a:solidFill>
              </a:rPr>
              <a:t>is</a:t>
            </a:r>
            <a:r>
              <a:rPr lang="en-US" sz="4800" b="1" dirty="0" smtClean="0">
                <a:solidFill>
                  <a:schemeClr val="bg1"/>
                </a:solidFill>
              </a:rPr>
              <a:t> innovation?</a:t>
            </a:r>
            <a:endParaRPr lang="en-US" sz="4800" b="1" dirty="0">
              <a:solidFill>
                <a:schemeClr val="bg1"/>
              </a:solidFill>
            </a:endParaRPr>
          </a:p>
        </p:txBody>
      </p:sp>
      <p:sp>
        <p:nvSpPr>
          <p:cNvPr id="19" name="Rectangle 18"/>
          <p:cNvSpPr/>
          <p:nvPr/>
        </p:nvSpPr>
        <p:spPr>
          <a:xfrm>
            <a:off x="5974029" y="3485453"/>
            <a:ext cx="2080067" cy="307777"/>
          </a:xfrm>
          <a:prstGeom prst="rect">
            <a:avLst/>
          </a:prstGeom>
        </p:spPr>
        <p:txBody>
          <a:bodyPr wrap="none">
            <a:spAutoFit/>
          </a:bodyPr>
          <a:lstStyle/>
          <a:p>
            <a:r>
              <a:rPr lang="en-US" i="1" dirty="0">
                <a:solidFill>
                  <a:schemeClr val="bg1"/>
                </a:solidFill>
                <a:latin typeface="Calibri"/>
                <a:ea typeface="Calibri"/>
                <a:cs typeface="Calibri"/>
                <a:sym typeface="Calibri"/>
              </a:rPr>
              <a:t>Source: Merriam-Webster</a:t>
            </a:r>
            <a:endParaRPr lang="en-US" dirty="0">
              <a:solidFill>
                <a:schemeClr val="bg1"/>
              </a:solidFill>
            </a:endParaRPr>
          </a:p>
        </p:txBody>
      </p:sp>
      <p:sp>
        <p:nvSpPr>
          <p:cNvPr id="2" name="Rectangle 1"/>
          <p:cNvSpPr/>
          <p:nvPr/>
        </p:nvSpPr>
        <p:spPr>
          <a:xfrm>
            <a:off x="133696" y="523581"/>
            <a:ext cx="9457363" cy="4770536"/>
          </a:xfrm>
          <a:prstGeom prst="rect">
            <a:avLst/>
          </a:prstGeom>
        </p:spPr>
        <p:txBody>
          <a:bodyPr wrap="square">
            <a:spAutoFit/>
          </a:bodyPr>
          <a:lstStyle/>
          <a:p>
            <a:pPr lvl="0"/>
            <a:r>
              <a:rPr lang="en-US" sz="2400" dirty="0" smtClean="0">
                <a:solidFill>
                  <a:schemeClr val="tx1"/>
                </a:solidFill>
                <a:latin typeface="Arial" panose="020B0604020202020204" pitchFamily="34" charset="0"/>
                <a:cs typeface="Arial" panose="020B0604020202020204" pitchFamily="34" charset="0"/>
                <a:sym typeface="Calibri"/>
              </a:rPr>
              <a:t>As </a:t>
            </a:r>
            <a:r>
              <a:rPr lang="en-US" sz="2400" dirty="0">
                <a:solidFill>
                  <a:schemeClr val="tx1"/>
                </a:solidFill>
                <a:latin typeface="Arial" panose="020B0604020202020204" pitchFamily="34" charset="0"/>
                <a:cs typeface="Arial" panose="020B0604020202020204" pitchFamily="34" charset="0"/>
                <a:sym typeface="Calibri"/>
              </a:rPr>
              <a:t>a leader you may have specific goals about where you are going, but you also should be </a:t>
            </a:r>
            <a:r>
              <a:rPr lang="en-US" sz="2400" b="1" dirty="0">
                <a:solidFill>
                  <a:schemeClr val="tx1"/>
                </a:solidFill>
                <a:latin typeface="Arial" panose="020B0604020202020204" pitchFamily="34" charset="0"/>
                <a:cs typeface="Arial" panose="020B0604020202020204" pitchFamily="34" charset="0"/>
                <a:sym typeface="Calibri"/>
              </a:rPr>
              <a:t>open to new possibilities</a:t>
            </a:r>
            <a:r>
              <a:rPr lang="en-US" sz="2400" dirty="0">
                <a:solidFill>
                  <a:schemeClr val="tx1"/>
                </a:solidFill>
                <a:latin typeface="Arial" panose="020B0604020202020204" pitchFamily="34" charset="0"/>
                <a:cs typeface="Arial" panose="020B0604020202020204" pitchFamily="34" charset="0"/>
                <a:sym typeface="Calibri"/>
              </a:rPr>
              <a:t>. Why? Because we need </a:t>
            </a:r>
            <a:r>
              <a:rPr lang="en-US" sz="2800" b="1" dirty="0">
                <a:solidFill>
                  <a:schemeClr val="tx1"/>
                </a:solidFill>
                <a:latin typeface="Arial" panose="020B0604020202020204" pitchFamily="34" charset="0"/>
                <a:cs typeface="Arial" panose="020B0604020202020204" pitchFamily="34" charset="0"/>
                <a:sym typeface="Calibri"/>
              </a:rPr>
              <a:t>new answers for our changing world</a:t>
            </a:r>
            <a:r>
              <a:rPr lang="en-US" sz="2400" dirty="0">
                <a:solidFill>
                  <a:schemeClr val="tx1"/>
                </a:solidFill>
                <a:latin typeface="Arial" panose="020B0604020202020204" pitchFamily="34" charset="0"/>
                <a:cs typeface="Arial" panose="020B0604020202020204" pitchFamily="34" charset="0"/>
                <a:sym typeface="Calibri"/>
              </a:rPr>
              <a:t>. Let's face it, our world today is different from what it was 50, 20, and even 10 years ago. Our technology, culture, economics, and community life are significantly different than they used to be. And the changes are only accelerating.</a:t>
            </a:r>
            <a:br>
              <a:rPr lang="en-US" sz="2400" dirty="0">
                <a:solidFill>
                  <a:schemeClr val="tx1"/>
                </a:solidFill>
                <a:latin typeface="Arial" panose="020B0604020202020204" pitchFamily="34" charset="0"/>
                <a:cs typeface="Arial" panose="020B0604020202020204" pitchFamily="34" charset="0"/>
                <a:sym typeface="Calibri"/>
              </a:rPr>
            </a:br>
            <a:r>
              <a:rPr lang="en-US" sz="1200" dirty="0">
                <a:solidFill>
                  <a:schemeClr val="tx1"/>
                </a:solidFill>
                <a:latin typeface="Arial" panose="020B0604020202020204" pitchFamily="34" charset="0"/>
                <a:cs typeface="Arial" panose="020B0604020202020204" pitchFamily="34" charset="0"/>
                <a:sym typeface="Calibri"/>
              </a:rPr>
              <a:t/>
            </a:r>
            <a:br>
              <a:rPr lang="en-US" sz="1200" dirty="0">
                <a:solidFill>
                  <a:schemeClr val="tx1"/>
                </a:solidFill>
                <a:latin typeface="Arial" panose="020B0604020202020204" pitchFamily="34" charset="0"/>
                <a:cs typeface="Arial" panose="020B0604020202020204" pitchFamily="34" charset="0"/>
                <a:sym typeface="Calibri"/>
              </a:rPr>
            </a:br>
            <a:r>
              <a:rPr lang="en-US" sz="2400" dirty="0">
                <a:solidFill>
                  <a:schemeClr val="tx1"/>
                </a:solidFill>
                <a:latin typeface="Arial" panose="020B0604020202020204" pitchFamily="34" charset="0"/>
                <a:cs typeface="Arial" panose="020B0604020202020204" pitchFamily="34" charset="0"/>
                <a:sym typeface="Calibri"/>
              </a:rPr>
              <a:t>Those changes present new challenges and often demand new solutions. If we know something that has worked before is likely to work again, we don't have to reinvent the wheel. But in order to find workable solutions to some new problems, we need to be open to possibilities that might not have been tried before.</a:t>
            </a:r>
            <a:endParaRPr lang="en-US" sz="2400" dirty="0">
              <a:solidFill>
                <a:schemeClr val="tx1"/>
              </a:solidFill>
            </a:endParaRPr>
          </a:p>
        </p:txBody>
      </p:sp>
      <p:sp>
        <p:nvSpPr>
          <p:cNvPr id="3" name="Rectangle 2"/>
          <p:cNvSpPr/>
          <p:nvPr/>
        </p:nvSpPr>
        <p:spPr>
          <a:xfrm>
            <a:off x="4" y="5987346"/>
            <a:ext cx="7584127" cy="461665"/>
          </a:xfrm>
          <a:prstGeom prst="rect">
            <a:avLst/>
          </a:prstGeom>
        </p:spPr>
        <p:txBody>
          <a:bodyPr wrap="none">
            <a:spAutoFit/>
          </a:bodyPr>
          <a:lstStyle/>
          <a:p>
            <a:pPr lvl="0"/>
            <a:r>
              <a:rPr lang="en-US" sz="2400" b="1" dirty="0" err="1">
                <a:solidFill>
                  <a:schemeClr val="lt1"/>
                </a:solidFill>
                <a:latin typeface="Arial" panose="020B0604020202020204" pitchFamily="34" charset="0"/>
                <a:ea typeface="Calibri"/>
                <a:cs typeface="Arial" panose="020B0604020202020204" pitchFamily="34" charset="0"/>
                <a:sym typeface="Calibri"/>
              </a:rPr>
              <a:t>Marya</a:t>
            </a:r>
            <a:r>
              <a:rPr lang="en-US" sz="2400" b="1" dirty="0">
                <a:solidFill>
                  <a:schemeClr val="lt1"/>
                </a:solidFill>
                <a:latin typeface="Arial" panose="020B0604020202020204" pitchFamily="34" charset="0"/>
                <a:ea typeface="Calibri"/>
                <a:cs typeface="Arial" panose="020B0604020202020204" pitchFamily="34" charset="0"/>
                <a:sym typeface="Calibri"/>
              </a:rPr>
              <a:t> </a:t>
            </a:r>
            <a:r>
              <a:rPr lang="en-US" sz="2400" b="1" dirty="0" err="1" smtClean="0">
                <a:solidFill>
                  <a:schemeClr val="lt1"/>
                </a:solidFill>
                <a:latin typeface="Arial" panose="020B0604020202020204" pitchFamily="34" charset="0"/>
                <a:ea typeface="Calibri"/>
                <a:cs typeface="Arial" panose="020B0604020202020204" pitchFamily="34" charset="0"/>
                <a:sym typeface="Calibri"/>
              </a:rPr>
              <a:t>Axner</a:t>
            </a:r>
            <a:r>
              <a:rPr lang="en-US" sz="2400" b="1" dirty="0" smtClean="0">
                <a:solidFill>
                  <a:schemeClr val="lt1"/>
                </a:solidFill>
                <a:latin typeface="Arial" panose="020B0604020202020204" pitchFamily="34" charset="0"/>
                <a:ea typeface="Calibri"/>
                <a:cs typeface="Arial" panose="020B0604020202020204" pitchFamily="34" charset="0"/>
                <a:sym typeface="Calibri"/>
              </a:rPr>
              <a:t>       </a:t>
            </a:r>
            <a:r>
              <a:rPr lang="en-US" sz="1800" b="1" dirty="0" smtClean="0">
                <a:solidFill>
                  <a:srgbClr val="FFCCFF"/>
                </a:solidFill>
                <a:latin typeface="Arial" panose="020B0604020202020204" pitchFamily="34" charset="0"/>
                <a:ea typeface="Calibri"/>
                <a:cs typeface="Arial" panose="020B0604020202020204" pitchFamily="34" charset="0"/>
                <a:sym typeface="Calibri"/>
              </a:rPr>
              <a:t>The </a:t>
            </a:r>
            <a:r>
              <a:rPr lang="en-US" sz="1800" b="1" dirty="0">
                <a:solidFill>
                  <a:srgbClr val="FFCCFF"/>
                </a:solidFill>
                <a:latin typeface="Arial" panose="020B0604020202020204" pitchFamily="34" charset="0"/>
                <a:ea typeface="Calibri"/>
                <a:cs typeface="Arial" panose="020B0604020202020204" pitchFamily="34" charset="0"/>
                <a:sym typeface="Calibri"/>
              </a:rPr>
              <a:t>Community Tool Box, Kansas University</a:t>
            </a:r>
            <a:endParaRPr lang="en-US" sz="1800" b="1" dirty="0">
              <a:solidFill>
                <a:srgbClr val="FFCCFF"/>
              </a:solidFill>
              <a:latin typeface="Arial" panose="020B0604020202020204" pitchFamily="34" charset="0"/>
              <a:cs typeface="Arial" panose="020B0604020202020204" pitchFamily="34" charset="0"/>
            </a:endParaRPr>
          </a:p>
        </p:txBody>
      </p:sp>
      <p:sp>
        <p:nvSpPr>
          <p:cNvPr id="8" name="TextBox 7"/>
          <p:cNvSpPr txBox="1"/>
          <p:nvPr/>
        </p:nvSpPr>
        <p:spPr>
          <a:xfrm rot="402121">
            <a:off x="-87081" y="88252"/>
            <a:ext cx="569387" cy="1015663"/>
          </a:xfrm>
          <a:prstGeom prst="rect">
            <a:avLst/>
          </a:prstGeom>
          <a:noFill/>
        </p:spPr>
        <p:txBody>
          <a:bodyPr wrap="none" rtlCol="0">
            <a:spAutoFit/>
          </a:bodyPr>
          <a:lstStyle/>
          <a:p>
            <a:r>
              <a:rPr lang="en-US" sz="6000" b="1" dirty="0" smtClean="0">
                <a:solidFill>
                  <a:srgbClr val="71275F"/>
                </a:solidFill>
              </a:rPr>
              <a:t>“</a:t>
            </a:r>
            <a:endParaRPr lang="en-US" b="1" dirty="0">
              <a:solidFill>
                <a:srgbClr val="71275F"/>
              </a:solidFill>
            </a:endParaRPr>
          </a:p>
        </p:txBody>
      </p:sp>
    </p:spTree>
    <p:extLst>
      <p:ext uri="{BB962C8B-B14F-4D97-AF65-F5344CB8AC3E}">
        <p14:creationId xmlns:p14="http://schemas.microsoft.com/office/powerpoint/2010/main" val="23042678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987342"/>
            <a:ext cx="759855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3455" y="88248"/>
            <a:ext cx="6032120" cy="830997"/>
          </a:xfrm>
          <a:prstGeom prst="rect">
            <a:avLst/>
          </a:prstGeom>
          <a:noFill/>
        </p:spPr>
        <p:txBody>
          <a:bodyPr wrap="none" rtlCol="0">
            <a:spAutoFit/>
          </a:bodyPr>
          <a:lstStyle/>
          <a:p>
            <a:r>
              <a:rPr lang="en-US" sz="4800" b="1" dirty="0" smtClean="0">
                <a:solidFill>
                  <a:schemeClr val="bg1"/>
                </a:solidFill>
              </a:rPr>
              <a:t>What </a:t>
            </a:r>
            <a:r>
              <a:rPr lang="en-US" sz="4800" b="1" i="1" dirty="0" smtClean="0">
                <a:solidFill>
                  <a:schemeClr val="bg1"/>
                </a:solidFill>
              </a:rPr>
              <a:t>is</a:t>
            </a:r>
            <a:r>
              <a:rPr lang="en-US" sz="4800" b="1" dirty="0" smtClean="0">
                <a:solidFill>
                  <a:schemeClr val="bg1"/>
                </a:solidFill>
              </a:rPr>
              <a:t> innovation?</a:t>
            </a:r>
            <a:endParaRPr lang="en-US" sz="4800" b="1" dirty="0">
              <a:solidFill>
                <a:schemeClr val="bg1"/>
              </a:solidFill>
            </a:endParaRPr>
          </a:p>
        </p:txBody>
      </p:sp>
      <p:sp>
        <p:nvSpPr>
          <p:cNvPr id="19" name="Rectangle 18"/>
          <p:cNvSpPr/>
          <p:nvPr/>
        </p:nvSpPr>
        <p:spPr>
          <a:xfrm>
            <a:off x="5974029" y="3485453"/>
            <a:ext cx="2080067" cy="307777"/>
          </a:xfrm>
          <a:prstGeom prst="rect">
            <a:avLst/>
          </a:prstGeom>
        </p:spPr>
        <p:txBody>
          <a:bodyPr wrap="none">
            <a:spAutoFit/>
          </a:bodyPr>
          <a:lstStyle/>
          <a:p>
            <a:r>
              <a:rPr lang="en-US" i="1" dirty="0">
                <a:solidFill>
                  <a:schemeClr val="bg1"/>
                </a:solidFill>
                <a:latin typeface="Calibri"/>
                <a:ea typeface="Calibri"/>
                <a:cs typeface="Calibri"/>
                <a:sym typeface="Calibri"/>
              </a:rPr>
              <a:t>Source: Merriam-Webster</a:t>
            </a:r>
            <a:endParaRPr lang="en-US" dirty="0">
              <a:solidFill>
                <a:schemeClr val="bg1"/>
              </a:solidFill>
            </a:endParaRPr>
          </a:p>
        </p:txBody>
      </p:sp>
      <p:sp>
        <p:nvSpPr>
          <p:cNvPr id="2" name="Rectangle 1"/>
          <p:cNvSpPr/>
          <p:nvPr/>
        </p:nvSpPr>
        <p:spPr>
          <a:xfrm>
            <a:off x="155465" y="327643"/>
            <a:ext cx="9457363" cy="5632311"/>
          </a:xfrm>
          <a:prstGeom prst="rect">
            <a:avLst/>
          </a:prstGeom>
        </p:spPr>
        <p:txBody>
          <a:bodyPr wrap="square">
            <a:spAutoFit/>
          </a:bodyPr>
          <a:lstStyle/>
          <a:p>
            <a:pPr lvl="0"/>
            <a:r>
              <a:rPr lang="en-US" sz="2400" dirty="0">
                <a:solidFill>
                  <a:schemeClr val="tx1"/>
                </a:solidFill>
                <a:latin typeface="Arial" panose="020B0604020202020204" pitchFamily="34" charset="0"/>
                <a:cs typeface="Arial" panose="020B0604020202020204" pitchFamily="34" charset="0"/>
                <a:sym typeface="Calibri"/>
              </a:rPr>
              <a:t>Expanding access to education, learning opportunities and social connections for all is one of the great challenges of our time. It is a challenge make more urgent by the rapid transition from old industrial and service-based economic models to a new economy in which </a:t>
            </a:r>
            <a:r>
              <a:rPr lang="en-US" sz="2800" b="1" dirty="0">
                <a:solidFill>
                  <a:srgbClr val="71275F"/>
                </a:solidFill>
                <a:latin typeface="Arial" panose="020B0604020202020204" pitchFamily="34" charset="0"/>
                <a:cs typeface="Arial" panose="020B0604020202020204" pitchFamily="34" charset="0"/>
                <a:sym typeface="Calibri"/>
              </a:rPr>
              <a:t>knowledge</a:t>
            </a:r>
            <a:r>
              <a:rPr lang="en-US" sz="2800" dirty="0">
                <a:solidFill>
                  <a:schemeClr val="tx1"/>
                </a:solidFill>
                <a:latin typeface="Arial" panose="020B0604020202020204" pitchFamily="34" charset="0"/>
                <a:cs typeface="Arial" panose="020B0604020202020204" pitchFamily="34" charset="0"/>
                <a:sym typeface="Calibri"/>
              </a:rPr>
              <a:t> </a:t>
            </a:r>
            <a:r>
              <a:rPr lang="en-US" sz="2400" dirty="0">
                <a:solidFill>
                  <a:schemeClr val="tx1"/>
                </a:solidFill>
                <a:latin typeface="Arial" panose="020B0604020202020204" pitchFamily="34" charset="0"/>
                <a:cs typeface="Arial" panose="020B0604020202020204" pitchFamily="34" charset="0"/>
                <a:sym typeface="Calibri"/>
              </a:rPr>
              <a:t>and </a:t>
            </a:r>
            <a:r>
              <a:rPr lang="en-US" sz="2800" b="1" dirty="0">
                <a:solidFill>
                  <a:srgbClr val="71275F"/>
                </a:solidFill>
                <a:latin typeface="Arial" panose="020B0604020202020204" pitchFamily="34" charset="0"/>
                <a:cs typeface="Arial" panose="020B0604020202020204" pitchFamily="34" charset="0"/>
                <a:sym typeface="Calibri"/>
              </a:rPr>
              <a:t>creativity</a:t>
            </a:r>
            <a:r>
              <a:rPr lang="en-US" sz="2800" dirty="0">
                <a:solidFill>
                  <a:schemeClr val="tx1"/>
                </a:solidFill>
                <a:latin typeface="Arial" panose="020B0604020202020204" pitchFamily="34" charset="0"/>
                <a:cs typeface="Arial" panose="020B0604020202020204" pitchFamily="34" charset="0"/>
                <a:sym typeface="Calibri"/>
              </a:rPr>
              <a:t> </a:t>
            </a:r>
            <a:r>
              <a:rPr lang="en-US" sz="2400" dirty="0">
                <a:solidFill>
                  <a:schemeClr val="tx1"/>
                </a:solidFill>
                <a:latin typeface="Arial" panose="020B0604020202020204" pitchFamily="34" charset="0"/>
                <a:cs typeface="Arial" panose="020B0604020202020204" pitchFamily="34" charset="0"/>
                <a:sym typeface="Calibri"/>
              </a:rPr>
              <a:t>are the drivers of productivity and economic growth, and information, technology and learning are central to economic performance and prosperity. It is not only the economy but all of society that is being reshaped by these trends. Amid these changes, there are </a:t>
            </a:r>
            <a:r>
              <a:rPr lang="en-US" sz="3200" b="1" dirty="0">
                <a:solidFill>
                  <a:srgbClr val="71275F"/>
                </a:solidFill>
                <a:latin typeface="Arial" panose="020B0604020202020204" pitchFamily="34" charset="0"/>
                <a:cs typeface="Arial" panose="020B0604020202020204" pitchFamily="34" charset="0"/>
                <a:sym typeface="Calibri"/>
              </a:rPr>
              <a:t>divides</a:t>
            </a:r>
            <a:r>
              <a:rPr lang="en-US" sz="3200" dirty="0">
                <a:solidFill>
                  <a:schemeClr val="tx1"/>
                </a:solidFill>
                <a:latin typeface="Arial" panose="020B0604020202020204" pitchFamily="34" charset="0"/>
                <a:cs typeface="Arial" panose="020B0604020202020204" pitchFamily="34" charset="0"/>
                <a:sym typeface="Calibri"/>
              </a:rPr>
              <a:t> </a:t>
            </a:r>
            <a:r>
              <a:rPr lang="en-US" sz="2400" dirty="0">
                <a:solidFill>
                  <a:schemeClr val="tx1"/>
                </a:solidFill>
                <a:latin typeface="Arial" panose="020B0604020202020204" pitchFamily="34" charset="0"/>
                <a:cs typeface="Arial" panose="020B0604020202020204" pitchFamily="34" charset="0"/>
                <a:sym typeface="Calibri"/>
              </a:rPr>
              <a:t>in wealth, digital inclusion and participation that threaten to widen if we as a nation do not commit to new thinking and aggressive action to provide these opportunities for all. This is </a:t>
            </a:r>
            <a:r>
              <a:rPr lang="en-US" sz="3200" b="1" dirty="0">
                <a:solidFill>
                  <a:srgbClr val="71275F"/>
                </a:solidFill>
                <a:latin typeface="Arial" panose="020B0604020202020204" pitchFamily="34" charset="0"/>
                <a:cs typeface="Arial" panose="020B0604020202020204" pitchFamily="34" charset="0"/>
                <a:sym typeface="Calibri"/>
              </a:rPr>
              <a:t>a time of great opportunity </a:t>
            </a:r>
            <a:r>
              <a:rPr lang="en-US" sz="2400" dirty="0">
                <a:solidFill>
                  <a:schemeClr val="tx1"/>
                </a:solidFill>
                <a:latin typeface="Arial" panose="020B0604020202020204" pitchFamily="34" charset="0"/>
                <a:cs typeface="Arial" panose="020B0604020202020204" pitchFamily="34" charset="0"/>
                <a:sym typeface="Calibri"/>
              </a:rPr>
              <a:t>for communities, institutions and individuals who are willing to champion </a:t>
            </a:r>
            <a:r>
              <a:rPr lang="en-US" sz="2800" b="1" dirty="0">
                <a:solidFill>
                  <a:srgbClr val="71275F"/>
                </a:solidFill>
                <a:latin typeface="Arial" panose="020B0604020202020204" pitchFamily="34" charset="0"/>
                <a:cs typeface="Arial" panose="020B0604020202020204" pitchFamily="34" charset="0"/>
                <a:sym typeface="Calibri"/>
              </a:rPr>
              <a:t>new thinking </a:t>
            </a:r>
            <a:r>
              <a:rPr lang="en-US" sz="2400" dirty="0">
                <a:solidFill>
                  <a:schemeClr val="tx1"/>
                </a:solidFill>
                <a:latin typeface="Arial" panose="020B0604020202020204" pitchFamily="34" charset="0"/>
                <a:cs typeface="Arial" panose="020B0604020202020204" pitchFamily="34" charset="0"/>
                <a:sym typeface="Calibri"/>
              </a:rPr>
              <a:t>and nurture new relationships. </a:t>
            </a:r>
            <a:endParaRPr lang="en-US" sz="2400" dirty="0">
              <a:solidFill>
                <a:schemeClr val="tx1"/>
              </a:solidFill>
            </a:endParaRPr>
          </a:p>
        </p:txBody>
      </p:sp>
      <p:sp>
        <p:nvSpPr>
          <p:cNvPr id="3" name="Rectangle 2"/>
          <p:cNvSpPr/>
          <p:nvPr/>
        </p:nvSpPr>
        <p:spPr>
          <a:xfrm>
            <a:off x="0" y="5987346"/>
            <a:ext cx="7486394" cy="461665"/>
          </a:xfrm>
          <a:prstGeom prst="rect">
            <a:avLst/>
          </a:prstGeom>
        </p:spPr>
        <p:txBody>
          <a:bodyPr wrap="none">
            <a:spAutoFit/>
          </a:bodyPr>
          <a:lstStyle/>
          <a:p>
            <a:pPr lvl="0"/>
            <a:r>
              <a:rPr lang="en-US" sz="2400" b="1" dirty="0" smtClean="0">
                <a:solidFill>
                  <a:schemeClr val="lt1"/>
                </a:solidFill>
                <a:latin typeface="Arial" panose="020B0604020202020204" pitchFamily="34" charset="0"/>
                <a:ea typeface="Calibri"/>
                <a:cs typeface="Arial" panose="020B0604020202020204" pitchFamily="34" charset="0"/>
                <a:sym typeface="Calibri"/>
              </a:rPr>
              <a:t>Rising to the Challenge            </a:t>
            </a:r>
            <a:r>
              <a:rPr lang="en-US" sz="2400" b="1" dirty="0" smtClean="0">
                <a:solidFill>
                  <a:srgbClr val="FFCCFF"/>
                </a:solidFill>
                <a:latin typeface="Arial" panose="020B0604020202020204" pitchFamily="34" charset="0"/>
                <a:ea typeface="Calibri"/>
                <a:cs typeface="Arial" panose="020B0604020202020204" pitchFamily="34" charset="0"/>
                <a:sym typeface="Calibri"/>
              </a:rPr>
              <a:t>The Aspen Institute</a:t>
            </a:r>
            <a:endParaRPr lang="en-US" sz="1800" b="1" dirty="0">
              <a:solidFill>
                <a:srgbClr val="FFCCFF"/>
              </a:solidFill>
              <a:latin typeface="Arial" panose="020B0604020202020204" pitchFamily="34" charset="0"/>
              <a:cs typeface="Arial" panose="020B0604020202020204" pitchFamily="34" charset="0"/>
            </a:endParaRPr>
          </a:p>
        </p:txBody>
      </p:sp>
      <p:sp>
        <p:nvSpPr>
          <p:cNvPr id="8" name="TextBox 7"/>
          <p:cNvSpPr txBox="1"/>
          <p:nvPr/>
        </p:nvSpPr>
        <p:spPr>
          <a:xfrm rot="402121">
            <a:off x="-87081" y="-64149"/>
            <a:ext cx="569387" cy="1015663"/>
          </a:xfrm>
          <a:prstGeom prst="rect">
            <a:avLst/>
          </a:prstGeom>
          <a:noFill/>
        </p:spPr>
        <p:txBody>
          <a:bodyPr wrap="none" rtlCol="0">
            <a:spAutoFit/>
          </a:bodyPr>
          <a:lstStyle/>
          <a:p>
            <a:r>
              <a:rPr lang="en-US" sz="6000" b="1" dirty="0" smtClean="0">
                <a:solidFill>
                  <a:srgbClr val="71275F"/>
                </a:solidFill>
              </a:rPr>
              <a:t>“</a:t>
            </a:r>
            <a:endParaRPr lang="en-US" b="1" dirty="0">
              <a:solidFill>
                <a:srgbClr val="71275F"/>
              </a:solidFill>
            </a:endParaRPr>
          </a:p>
        </p:txBody>
      </p:sp>
    </p:spTree>
    <p:extLst>
      <p:ext uri="{BB962C8B-B14F-4D97-AF65-F5344CB8AC3E}">
        <p14:creationId xmlns:p14="http://schemas.microsoft.com/office/powerpoint/2010/main" val="28595082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ed Rectangle 21"/>
          <p:cNvSpPr/>
          <p:nvPr/>
        </p:nvSpPr>
        <p:spPr>
          <a:xfrm>
            <a:off x="5512649" y="343774"/>
            <a:ext cx="3991327" cy="1196285"/>
          </a:xfrm>
          <a:prstGeom prst="round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8066" y="574445"/>
            <a:ext cx="3556233" cy="695427"/>
          </a:xfrm>
          <a:prstGeom prst="round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TextBox 7"/>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427939" y="2016822"/>
            <a:ext cx="6592640" cy="2677656"/>
          </a:xfrm>
          <a:prstGeom prst="rect">
            <a:avLst/>
          </a:prstGeom>
          <a:noFill/>
        </p:spPr>
        <p:txBody>
          <a:bodyPr wrap="square" rtlCol="0">
            <a:spAutoFit/>
          </a:bodyPr>
          <a:lstStyle/>
          <a:p>
            <a:pPr algn="ctr"/>
            <a:r>
              <a:rPr lang="en-US" sz="4200" dirty="0" smtClean="0">
                <a:solidFill>
                  <a:schemeClr val="tx1"/>
                </a:solidFill>
              </a:rPr>
              <a:t>how do you get from where you </a:t>
            </a:r>
            <a:r>
              <a:rPr lang="en-US" sz="4200" b="1" dirty="0" smtClean="0">
                <a:solidFill>
                  <a:schemeClr val="tx1"/>
                </a:solidFill>
              </a:rPr>
              <a:t>are </a:t>
            </a:r>
          </a:p>
          <a:p>
            <a:pPr algn="ctr"/>
            <a:r>
              <a:rPr lang="en-US" sz="4200" dirty="0" smtClean="0">
                <a:solidFill>
                  <a:schemeClr val="tx1"/>
                </a:solidFill>
              </a:rPr>
              <a:t>to where you </a:t>
            </a:r>
            <a:r>
              <a:rPr lang="en-US" sz="4200" b="1" dirty="0" smtClean="0">
                <a:solidFill>
                  <a:schemeClr val="tx1"/>
                </a:solidFill>
              </a:rPr>
              <a:t>want</a:t>
            </a:r>
            <a:r>
              <a:rPr lang="en-US" sz="4200" dirty="0" smtClean="0">
                <a:solidFill>
                  <a:schemeClr val="tx1"/>
                </a:solidFill>
              </a:rPr>
              <a:t> and </a:t>
            </a:r>
            <a:r>
              <a:rPr lang="en-US" sz="4200" b="1" dirty="0" smtClean="0">
                <a:solidFill>
                  <a:schemeClr val="tx1"/>
                </a:solidFill>
              </a:rPr>
              <a:t>need</a:t>
            </a:r>
            <a:r>
              <a:rPr lang="en-US" sz="4200" dirty="0" smtClean="0">
                <a:solidFill>
                  <a:schemeClr val="tx1"/>
                </a:solidFill>
              </a:rPr>
              <a:t> to be?</a:t>
            </a:r>
            <a:endParaRPr lang="en-US" sz="4200" dirty="0">
              <a:solidFill>
                <a:schemeClr val="bg1"/>
              </a:solidFill>
            </a:endParaRPr>
          </a:p>
        </p:txBody>
      </p:sp>
      <p:sp>
        <p:nvSpPr>
          <p:cNvPr id="3" name="TextBox 2"/>
          <p:cNvSpPr txBox="1"/>
          <p:nvPr/>
        </p:nvSpPr>
        <p:spPr>
          <a:xfrm>
            <a:off x="353295" y="574445"/>
            <a:ext cx="3807399" cy="646331"/>
          </a:xfrm>
          <a:prstGeom prst="rect">
            <a:avLst/>
          </a:prstGeom>
          <a:noFill/>
        </p:spPr>
        <p:txBody>
          <a:bodyPr wrap="square" rtlCol="0">
            <a:spAutoFit/>
          </a:bodyPr>
          <a:lstStyle/>
          <a:p>
            <a:r>
              <a:rPr lang="en-US" sz="3600" b="1" dirty="0" smtClean="0">
                <a:solidFill>
                  <a:schemeClr val="bg1"/>
                </a:solidFill>
              </a:rPr>
              <a:t>Where you ARE</a:t>
            </a:r>
            <a:endParaRPr lang="en-US" sz="3600" b="1" dirty="0">
              <a:solidFill>
                <a:schemeClr val="bg1"/>
              </a:solidFill>
            </a:endParaRPr>
          </a:p>
        </p:txBody>
      </p:sp>
      <p:sp>
        <p:nvSpPr>
          <p:cNvPr id="17" name="TextBox 16"/>
          <p:cNvSpPr txBox="1"/>
          <p:nvPr/>
        </p:nvSpPr>
        <p:spPr>
          <a:xfrm>
            <a:off x="5477771" y="343775"/>
            <a:ext cx="4040300" cy="1200329"/>
          </a:xfrm>
          <a:prstGeom prst="rect">
            <a:avLst/>
          </a:prstGeom>
          <a:noFill/>
        </p:spPr>
        <p:txBody>
          <a:bodyPr wrap="square" rtlCol="0">
            <a:spAutoFit/>
          </a:bodyPr>
          <a:lstStyle/>
          <a:p>
            <a:pPr algn="ctr"/>
            <a:r>
              <a:rPr lang="en-US" sz="3600" b="1" dirty="0" smtClean="0">
                <a:solidFill>
                  <a:schemeClr val="bg1"/>
                </a:solidFill>
              </a:rPr>
              <a:t>Where you WANT and NEED to be</a:t>
            </a:r>
            <a:endParaRPr lang="en-US" sz="3600" b="1" dirty="0">
              <a:solidFill>
                <a:schemeClr val="bg1"/>
              </a:solidFill>
            </a:endParaRPr>
          </a:p>
        </p:txBody>
      </p:sp>
      <p:cxnSp>
        <p:nvCxnSpPr>
          <p:cNvPr id="23" name="Straight Arrow Connector 22"/>
          <p:cNvCxnSpPr/>
          <p:nvPr/>
        </p:nvCxnSpPr>
        <p:spPr>
          <a:xfrm>
            <a:off x="4015569" y="972477"/>
            <a:ext cx="1462336" cy="1"/>
          </a:xfrm>
          <a:prstGeom prst="straightConnector1">
            <a:avLst/>
          </a:prstGeom>
          <a:ln w="76200">
            <a:solidFill>
              <a:srgbClr val="0A8FC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49480" y="1738043"/>
            <a:ext cx="8312728" cy="3023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20943677">
            <a:off x="1086605" y="2787963"/>
            <a:ext cx="682667" cy="923330"/>
          </a:xfrm>
          <a:prstGeom prst="rect">
            <a:avLst/>
          </a:prstGeom>
          <a:noFill/>
        </p:spPr>
        <p:txBody>
          <a:bodyPr wrap="square" rtlCol="0">
            <a:spAutoFit/>
          </a:bodyPr>
          <a:lstStyle/>
          <a:p>
            <a:r>
              <a:rPr lang="en-US" sz="5400" dirty="0" smtClean="0">
                <a:solidFill>
                  <a:srgbClr val="FFCCFF"/>
                </a:solidFill>
              </a:rPr>
              <a:t>?</a:t>
            </a:r>
            <a:endParaRPr lang="en-US" sz="5400" dirty="0">
              <a:solidFill>
                <a:srgbClr val="FFCCFF"/>
              </a:solidFill>
            </a:endParaRPr>
          </a:p>
        </p:txBody>
      </p:sp>
      <p:sp>
        <p:nvSpPr>
          <p:cNvPr id="28" name="TextBox 27"/>
          <p:cNvSpPr txBox="1"/>
          <p:nvPr/>
        </p:nvSpPr>
        <p:spPr>
          <a:xfrm rot="1228144">
            <a:off x="7722932" y="2774111"/>
            <a:ext cx="682667" cy="923330"/>
          </a:xfrm>
          <a:prstGeom prst="rect">
            <a:avLst/>
          </a:prstGeom>
          <a:noFill/>
        </p:spPr>
        <p:txBody>
          <a:bodyPr wrap="square" rtlCol="0">
            <a:spAutoFit/>
          </a:bodyPr>
          <a:lstStyle/>
          <a:p>
            <a:r>
              <a:rPr lang="en-US" sz="5400" dirty="0" smtClean="0">
                <a:solidFill>
                  <a:srgbClr val="FFCCFF"/>
                </a:solidFill>
              </a:rPr>
              <a:t>?</a:t>
            </a:r>
            <a:endParaRPr lang="en-US" sz="5400" dirty="0">
              <a:solidFill>
                <a:srgbClr val="FFCCFF"/>
              </a:solidFill>
            </a:endParaRPr>
          </a:p>
        </p:txBody>
      </p:sp>
    </p:spTree>
    <p:extLst>
      <p:ext uri="{BB962C8B-B14F-4D97-AF65-F5344CB8AC3E}">
        <p14:creationId xmlns:p14="http://schemas.microsoft.com/office/powerpoint/2010/main" val="26556661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670" y="990535"/>
            <a:ext cx="9610323" cy="4216539"/>
          </a:xfrm>
          <a:prstGeom prst="rect">
            <a:avLst/>
          </a:prstGeom>
        </p:spPr>
        <p:txBody>
          <a:bodyPr wrap="none">
            <a:spAutoFit/>
          </a:bodyPr>
          <a:lstStyle/>
          <a:p>
            <a:pPr marL="342900" indent="-342900">
              <a:buFont typeface="+mj-lt"/>
              <a:buAutoNum type="arabicPeriod"/>
            </a:pPr>
            <a:r>
              <a:rPr lang="en-US" sz="2400" dirty="0"/>
              <a:t>Include innovation in </a:t>
            </a:r>
            <a:r>
              <a:rPr lang="en-US" sz="2400" b="1" dirty="0">
                <a:solidFill>
                  <a:srgbClr val="0A8FC2"/>
                </a:solidFill>
              </a:rPr>
              <a:t>planning</a:t>
            </a:r>
            <a:r>
              <a:rPr lang="en-US" sz="2400" dirty="0"/>
              <a:t> documents</a:t>
            </a:r>
            <a:r>
              <a:rPr lang="en-US" sz="2400" dirty="0" smtClean="0"/>
              <a:t>.</a:t>
            </a:r>
          </a:p>
          <a:p>
            <a:pPr marL="342900" indent="-342900">
              <a:buFont typeface="+mj-lt"/>
              <a:buAutoNum type="arabicPeriod"/>
            </a:pPr>
            <a:r>
              <a:rPr lang="en-US" sz="2400" b="1" dirty="0" smtClean="0">
                <a:solidFill>
                  <a:srgbClr val="0A8FC2"/>
                </a:solidFill>
              </a:rPr>
              <a:t>Hire</a:t>
            </a:r>
            <a:r>
              <a:rPr lang="en-US" sz="2400" dirty="0" smtClean="0"/>
              <a:t> </a:t>
            </a:r>
            <a:r>
              <a:rPr lang="en-US" sz="2400" dirty="0"/>
              <a:t>people who are </a:t>
            </a:r>
            <a:r>
              <a:rPr lang="en-US" sz="2400" dirty="0" smtClean="0"/>
              <a:t>innovators.</a:t>
            </a:r>
          </a:p>
          <a:p>
            <a:pPr marL="342900" indent="-342900">
              <a:buFont typeface="+mj-lt"/>
              <a:buAutoNum type="arabicPeriod"/>
            </a:pPr>
            <a:r>
              <a:rPr lang="en-US" sz="2400" dirty="0"/>
              <a:t>Include innovation goals and actions in new employee </a:t>
            </a:r>
            <a:r>
              <a:rPr lang="en-US" sz="2400" b="1" dirty="0">
                <a:solidFill>
                  <a:srgbClr val="0A8FC2"/>
                </a:solidFill>
              </a:rPr>
              <a:t>orientation</a:t>
            </a:r>
            <a:r>
              <a:rPr lang="en-US" sz="2400" dirty="0" smtClean="0"/>
              <a:t>.</a:t>
            </a:r>
          </a:p>
          <a:p>
            <a:pPr marL="342900" indent="-342900">
              <a:buFont typeface="+mj-lt"/>
              <a:buAutoNum type="arabicPeriod"/>
            </a:pPr>
            <a:r>
              <a:rPr lang="en-US" sz="2400" dirty="0"/>
              <a:t>Include innovation goals and actions in performance </a:t>
            </a:r>
            <a:r>
              <a:rPr lang="en-US" sz="2400" b="1" dirty="0">
                <a:solidFill>
                  <a:srgbClr val="0A8FC2"/>
                </a:solidFill>
              </a:rPr>
              <a:t>evaluations</a:t>
            </a:r>
            <a:r>
              <a:rPr lang="en-US" sz="2400" dirty="0" smtClean="0"/>
              <a:t>.</a:t>
            </a:r>
          </a:p>
          <a:p>
            <a:pPr marL="342900" indent="-342900">
              <a:buFont typeface="+mj-lt"/>
              <a:buAutoNum type="arabicPeriod"/>
            </a:pPr>
            <a:r>
              <a:rPr lang="en-US" sz="2400" dirty="0"/>
              <a:t>Provide creativity and innovation </a:t>
            </a:r>
            <a:r>
              <a:rPr lang="en-US" sz="2400" b="1" dirty="0">
                <a:solidFill>
                  <a:srgbClr val="0A8FC2"/>
                </a:solidFill>
              </a:rPr>
              <a:t>training</a:t>
            </a:r>
            <a:r>
              <a:rPr lang="en-US" sz="2400" dirty="0" smtClean="0"/>
              <a:t>.</a:t>
            </a:r>
          </a:p>
          <a:p>
            <a:pPr marL="342900" indent="-342900">
              <a:buFont typeface="+mj-lt"/>
              <a:buAutoNum type="arabicPeriod"/>
            </a:pPr>
            <a:r>
              <a:rPr lang="en-US" sz="2400" dirty="0"/>
              <a:t>Invest in </a:t>
            </a:r>
            <a:r>
              <a:rPr lang="en-US" sz="2400" b="1" dirty="0">
                <a:solidFill>
                  <a:srgbClr val="0A8FC2"/>
                </a:solidFill>
              </a:rPr>
              <a:t>hands-on learning</a:t>
            </a:r>
            <a:r>
              <a:rPr lang="en-US" sz="2400" dirty="0" smtClean="0"/>
              <a:t>.</a:t>
            </a:r>
          </a:p>
          <a:p>
            <a:pPr marL="342900" indent="-342900">
              <a:buFont typeface="+mj-lt"/>
              <a:buAutoNum type="arabicPeriod"/>
            </a:pPr>
            <a:r>
              <a:rPr lang="en-US" sz="2400" dirty="0"/>
              <a:t>Find ways to support </a:t>
            </a:r>
            <a:r>
              <a:rPr lang="en-US" sz="2400" b="1" dirty="0">
                <a:solidFill>
                  <a:srgbClr val="0A8FC2"/>
                </a:solidFill>
              </a:rPr>
              <a:t>collaboration</a:t>
            </a:r>
            <a:r>
              <a:rPr lang="en-US" sz="2400" dirty="0" smtClean="0"/>
              <a:t>.</a:t>
            </a:r>
          </a:p>
          <a:p>
            <a:pPr marL="342900" indent="-342900">
              <a:buFont typeface="+mj-lt"/>
              <a:buAutoNum type="arabicPeriod"/>
            </a:pPr>
            <a:r>
              <a:rPr lang="en-US" sz="2400" dirty="0"/>
              <a:t>Engage in ongoing </a:t>
            </a:r>
            <a:r>
              <a:rPr lang="en-US" sz="2400" b="1" dirty="0">
                <a:solidFill>
                  <a:srgbClr val="0A8FC2"/>
                </a:solidFill>
              </a:rPr>
              <a:t>conversations</a:t>
            </a:r>
            <a:r>
              <a:rPr lang="en-US" sz="2400" dirty="0"/>
              <a:t> with library users and </a:t>
            </a:r>
            <a:r>
              <a:rPr lang="en-US" sz="2400" dirty="0" smtClean="0"/>
              <a:t>others.</a:t>
            </a:r>
          </a:p>
          <a:p>
            <a:pPr marL="342900" indent="-342900">
              <a:buFont typeface="+mj-lt"/>
              <a:buAutoNum type="arabicPeriod"/>
            </a:pPr>
            <a:r>
              <a:rPr lang="en-US" sz="2400" dirty="0"/>
              <a:t>Encourage </a:t>
            </a:r>
            <a:r>
              <a:rPr lang="en-US" sz="2400" b="1" dirty="0">
                <a:solidFill>
                  <a:srgbClr val="0A8FC2"/>
                </a:solidFill>
              </a:rPr>
              <a:t>play</a:t>
            </a:r>
            <a:r>
              <a:rPr lang="en-US" sz="2400" dirty="0"/>
              <a:t>, </a:t>
            </a:r>
            <a:r>
              <a:rPr lang="en-US" sz="2400" b="1" dirty="0">
                <a:solidFill>
                  <a:srgbClr val="0A8FC2"/>
                </a:solidFill>
              </a:rPr>
              <a:t>experimentation</a:t>
            </a:r>
            <a:r>
              <a:rPr lang="en-US" sz="2400" dirty="0"/>
              <a:t>, and </a:t>
            </a:r>
            <a:r>
              <a:rPr lang="en-US" sz="2400" b="1" dirty="0">
                <a:solidFill>
                  <a:srgbClr val="0A8FC2"/>
                </a:solidFill>
              </a:rPr>
              <a:t>risk taking</a:t>
            </a:r>
            <a:r>
              <a:rPr lang="en-US" sz="2400" dirty="0" smtClean="0"/>
              <a:t>.</a:t>
            </a:r>
          </a:p>
          <a:p>
            <a:pPr marL="342900" indent="-342900">
              <a:buFont typeface="+mj-lt"/>
              <a:buAutoNum type="arabicPeriod"/>
            </a:pPr>
            <a:r>
              <a:rPr lang="en-US" sz="2400" dirty="0"/>
              <a:t>Encourage and </a:t>
            </a:r>
            <a:r>
              <a:rPr lang="en-US" sz="2400" b="1" dirty="0">
                <a:solidFill>
                  <a:srgbClr val="0A8FC2"/>
                </a:solidFill>
              </a:rPr>
              <a:t>capture</a:t>
            </a:r>
            <a:r>
              <a:rPr lang="en-US" sz="2400" dirty="0"/>
              <a:t> innovative ideas</a:t>
            </a:r>
            <a:r>
              <a:rPr lang="en-US" sz="2400" dirty="0" smtClean="0"/>
              <a:t>.</a:t>
            </a:r>
          </a:p>
          <a:p>
            <a:endParaRPr lang="en-US" dirty="0" smtClean="0"/>
          </a:p>
          <a:p>
            <a:endParaRPr lang="en-US" dirty="0"/>
          </a:p>
        </p:txBody>
      </p:sp>
      <p:sp>
        <p:nvSpPr>
          <p:cNvPr id="3" name="TextBox 2"/>
          <p:cNvSpPr txBox="1"/>
          <p:nvPr/>
        </p:nvSpPr>
        <p:spPr>
          <a:xfrm>
            <a:off x="180305" y="373491"/>
            <a:ext cx="7879230" cy="461665"/>
          </a:xfrm>
          <a:prstGeom prst="rect">
            <a:avLst/>
          </a:prstGeom>
          <a:noFill/>
        </p:spPr>
        <p:txBody>
          <a:bodyPr wrap="none" rtlCol="0">
            <a:spAutoFit/>
          </a:bodyPr>
          <a:lstStyle/>
          <a:p>
            <a:r>
              <a:rPr lang="en-US" sz="2400" b="1" dirty="0" smtClean="0">
                <a:solidFill>
                  <a:srgbClr val="79465F"/>
                </a:solidFill>
              </a:rPr>
              <a:t>10 WAYS TO FOSTER A CULTURE OF INNOVATION: </a:t>
            </a:r>
            <a:endParaRPr lang="en-US" sz="2400" b="1" dirty="0">
              <a:solidFill>
                <a:srgbClr val="79465F"/>
              </a:solidFill>
            </a:endParaRPr>
          </a:p>
        </p:txBody>
      </p:sp>
      <p:sp>
        <p:nvSpPr>
          <p:cNvPr id="6" name="Rectangle 5"/>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TextBox 6"/>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8" name="Straight Connector 7"/>
          <p:cNvCxnSpPr/>
          <p:nvPr/>
        </p:nvCxnSpPr>
        <p:spPr>
          <a:xfrm flipV="1">
            <a:off x="145473" y="878471"/>
            <a:ext cx="7003472" cy="41564"/>
          </a:xfrm>
          <a:prstGeom prst="line">
            <a:avLst/>
          </a:prstGeom>
          <a:ln w="57150">
            <a:solidFill>
              <a:srgbClr val="4B4B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2499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ed Rectangle 21"/>
          <p:cNvSpPr/>
          <p:nvPr/>
        </p:nvSpPr>
        <p:spPr>
          <a:xfrm>
            <a:off x="5512649" y="343774"/>
            <a:ext cx="3991327" cy="1196285"/>
          </a:xfrm>
          <a:prstGeom prst="round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8066" y="574445"/>
            <a:ext cx="3556233" cy="695427"/>
          </a:xfrm>
          <a:prstGeom prst="round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TextBox 7"/>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pic>
        <p:nvPicPr>
          <p:cNvPr id="1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41769" y="2644544"/>
            <a:ext cx="7772401" cy="1569660"/>
          </a:xfrm>
          <a:prstGeom prst="rect">
            <a:avLst/>
          </a:prstGeom>
          <a:noFill/>
        </p:spPr>
        <p:txBody>
          <a:bodyPr wrap="square" rtlCol="0">
            <a:spAutoFit/>
          </a:bodyPr>
          <a:lstStyle/>
          <a:p>
            <a:pPr algn="ctr"/>
            <a:r>
              <a:rPr lang="en-US" sz="5400" b="1" dirty="0" smtClean="0">
                <a:solidFill>
                  <a:srgbClr val="71275F"/>
                </a:solidFill>
              </a:rPr>
              <a:t>Strategy</a:t>
            </a:r>
            <a:r>
              <a:rPr lang="en-US" sz="5400" b="1" dirty="0" smtClean="0">
                <a:solidFill>
                  <a:schemeClr val="tx1"/>
                </a:solidFill>
              </a:rPr>
              <a:t> </a:t>
            </a:r>
            <a:r>
              <a:rPr lang="en-US" sz="4200" dirty="0" smtClean="0">
                <a:solidFill>
                  <a:schemeClr val="tx1"/>
                </a:solidFill>
              </a:rPr>
              <a:t>and</a:t>
            </a:r>
            <a:r>
              <a:rPr lang="en-US" sz="4200" b="1" dirty="0" smtClean="0">
                <a:solidFill>
                  <a:schemeClr val="tx1"/>
                </a:solidFill>
              </a:rPr>
              <a:t> </a:t>
            </a:r>
            <a:r>
              <a:rPr lang="en-US" sz="5400" b="1" dirty="0" smtClean="0">
                <a:solidFill>
                  <a:srgbClr val="71275F"/>
                </a:solidFill>
              </a:rPr>
              <a:t>Planning</a:t>
            </a:r>
            <a:r>
              <a:rPr lang="en-US" sz="5400" b="1" dirty="0" smtClean="0">
                <a:solidFill>
                  <a:schemeClr val="tx1"/>
                </a:solidFill>
              </a:rPr>
              <a:t> </a:t>
            </a:r>
            <a:r>
              <a:rPr lang="en-US" sz="4200" dirty="0">
                <a:solidFill>
                  <a:schemeClr val="tx1"/>
                </a:solidFill>
              </a:rPr>
              <a:t>(</a:t>
            </a:r>
            <a:r>
              <a:rPr lang="en-US" sz="4200" b="1" dirty="0" smtClean="0">
                <a:solidFill>
                  <a:schemeClr val="tx1"/>
                </a:solidFill>
              </a:rPr>
              <a:t>essential</a:t>
            </a:r>
            <a:r>
              <a:rPr lang="en-US" sz="4200" dirty="0" smtClean="0">
                <a:solidFill>
                  <a:schemeClr val="tx1"/>
                </a:solidFill>
              </a:rPr>
              <a:t> for innovation)</a:t>
            </a:r>
            <a:endParaRPr lang="en-US" sz="4200" dirty="0">
              <a:solidFill>
                <a:schemeClr val="bg1"/>
              </a:solidFill>
            </a:endParaRPr>
          </a:p>
        </p:txBody>
      </p:sp>
      <p:sp>
        <p:nvSpPr>
          <p:cNvPr id="3" name="TextBox 2"/>
          <p:cNvSpPr txBox="1"/>
          <p:nvPr/>
        </p:nvSpPr>
        <p:spPr>
          <a:xfrm>
            <a:off x="353295" y="574445"/>
            <a:ext cx="3807399" cy="646331"/>
          </a:xfrm>
          <a:prstGeom prst="rect">
            <a:avLst/>
          </a:prstGeom>
          <a:noFill/>
        </p:spPr>
        <p:txBody>
          <a:bodyPr wrap="square" rtlCol="0">
            <a:spAutoFit/>
          </a:bodyPr>
          <a:lstStyle/>
          <a:p>
            <a:r>
              <a:rPr lang="en-US" sz="3600" b="1" dirty="0" smtClean="0">
                <a:solidFill>
                  <a:schemeClr val="bg1"/>
                </a:solidFill>
              </a:rPr>
              <a:t>Where you ARE</a:t>
            </a:r>
            <a:endParaRPr lang="en-US" sz="3600" b="1" dirty="0">
              <a:solidFill>
                <a:schemeClr val="bg1"/>
              </a:solidFill>
            </a:endParaRPr>
          </a:p>
        </p:txBody>
      </p:sp>
      <p:sp>
        <p:nvSpPr>
          <p:cNvPr id="17" name="TextBox 16"/>
          <p:cNvSpPr txBox="1"/>
          <p:nvPr/>
        </p:nvSpPr>
        <p:spPr>
          <a:xfrm>
            <a:off x="5477771" y="343775"/>
            <a:ext cx="4040300" cy="1200329"/>
          </a:xfrm>
          <a:prstGeom prst="rect">
            <a:avLst/>
          </a:prstGeom>
          <a:noFill/>
        </p:spPr>
        <p:txBody>
          <a:bodyPr wrap="square" rtlCol="0">
            <a:spAutoFit/>
          </a:bodyPr>
          <a:lstStyle/>
          <a:p>
            <a:pPr algn="ctr"/>
            <a:r>
              <a:rPr lang="en-US" sz="3600" b="1" dirty="0" smtClean="0">
                <a:solidFill>
                  <a:schemeClr val="bg1"/>
                </a:solidFill>
              </a:rPr>
              <a:t>Where you WANT and NEED to be</a:t>
            </a:r>
            <a:endParaRPr lang="en-US" sz="3600" b="1" dirty="0">
              <a:solidFill>
                <a:schemeClr val="bg1"/>
              </a:solidFill>
            </a:endParaRPr>
          </a:p>
        </p:txBody>
      </p:sp>
      <p:cxnSp>
        <p:nvCxnSpPr>
          <p:cNvPr id="23" name="Straight Arrow Connector 22"/>
          <p:cNvCxnSpPr/>
          <p:nvPr/>
        </p:nvCxnSpPr>
        <p:spPr>
          <a:xfrm>
            <a:off x="4015569" y="972477"/>
            <a:ext cx="1462336" cy="1"/>
          </a:xfrm>
          <a:prstGeom prst="straightConnector1">
            <a:avLst/>
          </a:prstGeom>
          <a:ln w="76200">
            <a:solidFill>
              <a:srgbClr val="0A8FC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910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16" name="TextBox 15"/>
          <p:cNvSpPr txBox="1"/>
          <p:nvPr/>
        </p:nvSpPr>
        <p:spPr>
          <a:xfrm>
            <a:off x="1524143" y="1236889"/>
            <a:ext cx="6571030" cy="2215991"/>
          </a:xfrm>
          <a:prstGeom prst="rect">
            <a:avLst/>
          </a:prstGeom>
          <a:noFill/>
        </p:spPr>
        <p:txBody>
          <a:bodyPr wrap="none" rtlCol="0">
            <a:spAutoFit/>
          </a:bodyPr>
          <a:lstStyle/>
          <a:p>
            <a:pPr marL="571500" indent="-571500">
              <a:buFont typeface="Arial" panose="020B0604020202020204" pitchFamily="34" charset="0"/>
              <a:buChar char="•"/>
            </a:pPr>
            <a:r>
              <a:rPr lang="en-US" sz="2800" b="1" dirty="0">
                <a:solidFill>
                  <a:schemeClr val="bg1"/>
                </a:solidFill>
              </a:rPr>
              <a:t>b</a:t>
            </a:r>
            <a:r>
              <a:rPr lang="en-US" sz="2800" b="1" dirty="0" smtClean="0">
                <a:solidFill>
                  <a:schemeClr val="bg1"/>
                </a:solidFill>
              </a:rPr>
              <a:t>arriers</a:t>
            </a:r>
          </a:p>
          <a:p>
            <a:pPr marL="571500" indent="-571500">
              <a:buFont typeface="Arial" panose="020B0604020202020204" pitchFamily="34" charset="0"/>
              <a:buChar char="•"/>
            </a:pPr>
            <a:r>
              <a:rPr lang="en-US" sz="2800" b="1" dirty="0" smtClean="0">
                <a:solidFill>
                  <a:schemeClr val="bg1"/>
                </a:solidFill>
              </a:rPr>
              <a:t>examples</a:t>
            </a:r>
          </a:p>
          <a:p>
            <a:pPr marL="571500" indent="-571500">
              <a:buFont typeface="Arial" panose="020B0604020202020204" pitchFamily="34" charset="0"/>
              <a:buChar char="•"/>
            </a:pPr>
            <a:r>
              <a:rPr lang="en-US" sz="3200" b="1" dirty="0">
                <a:solidFill>
                  <a:schemeClr val="bg1"/>
                </a:solidFill>
              </a:rPr>
              <a:t>i</a:t>
            </a:r>
            <a:r>
              <a:rPr lang="en-US" sz="3200" b="1" dirty="0" smtClean="0">
                <a:solidFill>
                  <a:schemeClr val="bg1"/>
                </a:solidFill>
              </a:rPr>
              <a:t>nnovation </a:t>
            </a:r>
            <a:r>
              <a:rPr lang="en-US" sz="5400" b="1" dirty="0" smtClean="0">
                <a:solidFill>
                  <a:srgbClr val="FFCCFF"/>
                </a:solidFill>
              </a:rPr>
              <a:t>techniques</a:t>
            </a:r>
            <a:endParaRPr lang="en-US" sz="3200" b="1" dirty="0" smtClean="0">
              <a:solidFill>
                <a:srgbClr val="FFCCFF"/>
              </a:solidFill>
            </a:endParaRPr>
          </a:p>
          <a:p>
            <a:pPr marL="571500" indent="-571500">
              <a:buFont typeface="Arial" panose="020B0604020202020204" pitchFamily="34" charset="0"/>
              <a:buChar char="•"/>
            </a:pPr>
            <a:r>
              <a:rPr lang="en-US" sz="2800" b="1" dirty="0" smtClean="0">
                <a:solidFill>
                  <a:schemeClr val="bg1"/>
                </a:solidFill>
              </a:rPr>
              <a:t>risk</a:t>
            </a:r>
            <a:endParaRPr lang="en-US" sz="2800" b="1" dirty="0">
              <a:solidFill>
                <a:schemeClr val="bg1"/>
              </a:solidFill>
            </a:endParaRPr>
          </a:p>
        </p:txBody>
      </p:sp>
    </p:spTree>
    <p:extLst>
      <p:ext uri="{BB962C8B-B14F-4D97-AF65-F5344CB8AC3E}">
        <p14:creationId xmlns:p14="http://schemas.microsoft.com/office/powerpoint/2010/main" val="3934220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800" y="88248"/>
            <a:ext cx="6614010" cy="830997"/>
          </a:xfrm>
          <a:prstGeom prst="rect">
            <a:avLst/>
          </a:prstGeom>
          <a:noFill/>
        </p:spPr>
        <p:txBody>
          <a:bodyPr wrap="none" rtlCol="0">
            <a:spAutoFit/>
          </a:bodyPr>
          <a:lstStyle/>
          <a:p>
            <a:r>
              <a:rPr lang="en-US" sz="4800" b="1" dirty="0">
                <a:solidFill>
                  <a:schemeClr val="bg1"/>
                </a:solidFill>
              </a:rPr>
              <a:t>p</a:t>
            </a:r>
            <a:r>
              <a:rPr lang="en-US" sz="4800" b="1" dirty="0" smtClean="0">
                <a:solidFill>
                  <a:schemeClr val="bg1"/>
                </a:solidFill>
              </a:rPr>
              <a:t>racticing innovation:</a:t>
            </a:r>
            <a:endParaRPr lang="en-US" sz="4800" b="1" dirty="0">
              <a:solidFill>
                <a:schemeClr val="bg1"/>
              </a:solidFill>
            </a:endParaRPr>
          </a:p>
        </p:txBody>
      </p:sp>
      <p:sp>
        <p:nvSpPr>
          <p:cNvPr id="16" name="TextBox 15"/>
          <p:cNvSpPr txBox="1"/>
          <p:nvPr/>
        </p:nvSpPr>
        <p:spPr>
          <a:xfrm>
            <a:off x="845171" y="1290519"/>
            <a:ext cx="3339376" cy="1938992"/>
          </a:xfrm>
          <a:prstGeom prst="rect">
            <a:avLst/>
          </a:prstGeom>
          <a:noFill/>
        </p:spPr>
        <p:txBody>
          <a:bodyPr wrap="none" rtlCol="0">
            <a:spAutoFit/>
          </a:bodyPr>
          <a:lstStyle/>
          <a:p>
            <a:pPr marL="571500" indent="-571500">
              <a:buFont typeface="Arial" panose="020B0604020202020204" pitchFamily="34" charset="0"/>
              <a:buChar char="•"/>
            </a:pPr>
            <a:r>
              <a:rPr lang="en-US" sz="4000" b="1" dirty="0" smtClean="0">
                <a:solidFill>
                  <a:schemeClr val="bg1"/>
                </a:solidFill>
              </a:rPr>
              <a:t>inspiration </a:t>
            </a:r>
          </a:p>
          <a:p>
            <a:pPr marL="571500" indent="-571500">
              <a:buFont typeface="Arial" panose="020B0604020202020204" pitchFamily="34" charset="0"/>
              <a:buChar char="•"/>
            </a:pPr>
            <a:r>
              <a:rPr lang="en-US" sz="4000" b="1" dirty="0">
                <a:solidFill>
                  <a:schemeClr val="bg1"/>
                </a:solidFill>
              </a:rPr>
              <a:t>i</a:t>
            </a:r>
            <a:r>
              <a:rPr lang="en-US" sz="4000" b="1" dirty="0" smtClean="0">
                <a:solidFill>
                  <a:schemeClr val="bg1"/>
                </a:solidFill>
              </a:rPr>
              <a:t>deation</a:t>
            </a:r>
          </a:p>
          <a:p>
            <a:pPr marL="571500" indent="-571500">
              <a:buFont typeface="Arial" panose="020B0604020202020204" pitchFamily="34" charset="0"/>
              <a:buChar char="•"/>
            </a:pPr>
            <a:r>
              <a:rPr lang="en-US" sz="4000" b="1" dirty="0">
                <a:solidFill>
                  <a:schemeClr val="bg1"/>
                </a:solidFill>
              </a:rPr>
              <a:t>i</a:t>
            </a:r>
            <a:r>
              <a:rPr lang="en-US" sz="4000" b="1" dirty="0" smtClean="0">
                <a:solidFill>
                  <a:schemeClr val="bg1"/>
                </a:solidFill>
              </a:rPr>
              <a:t>teration </a:t>
            </a:r>
            <a:endParaRPr lang="en-US" sz="4000" b="1" dirty="0">
              <a:solidFill>
                <a:schemeClr val="bg1"/>
              </a:solidFill>
            </a:endParaRPr>
          </a:p>
        </p:txBody>
      </p:sp>
    </p:spTree>
    <p:extLst>
      <p:ext uri="{BB962C8B-B14F-4D97-AF65-F5344CB8AC3E}">
        <p14:creationId xmlns:p14="http://schemas.microsoft.com/office/powerpoint/2010/main" val="5192145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01371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88248"/>
            <a:ext cx="6614010" cy="830997"/>
          </a:xfrm>
          <a:prstGeom prst="rect">
            <a:avLst/>
          </a:prstGeom>
          <a:noFill/>
        </p:spPr>
        <p:txBody>
          <a:bodyPr wrap="none" rtlCol="0">
            <a:spAutoFit/>
          </a:bodyPr>
          <a:lstStyle/>
          <a:p>
            <a:r>
              <a:rPr lang="en-US" sz="4800" b="1" dirty="0">
                <a:solidFill>
                  <a:schemeClr val="bg1"/>
                </a:solidFill>
              </a:rPr>
              <a:t>p</a:t>
            </a:r>
            <a:r>
              <a:rPr lang="en-US" sz="4800" b="1" dirty="0" smtClean="0">
                <a:solidFill>
                  <a:schemeClr val="bg1"/>
                </a:solidFill>
              </a:rPr>
              <a:t>racticing innovation:</a:t>
            </a:r>
            <a:endParaRPr lang="en-US" sz="4800" b="1" dirty="0">
              <a:solidFill>
                <a:schemeClr val="bg1"/>
              </a:solidFill>
            </a:endParaRPr>
          </a:p>
        </p:txBody>
      </p:sp>
      <p:pic>
        <p:nvPicPr>
          <p:cNvPr id="6" name="Picture 5"/>
          <p:cNvPicPr>
            <a:picLocks noChangeAspect="1"/>
          </p:cNvPicPr>
          <p:nvPr/>
        </p:nvPicPr>
        <p:blipFill rotWithShape="1">
          <a:blip r:embed="rId3"/>
          <a:srcRect l="18375" t="18304" r="36614" b="35189"/>
          <a:stretch/>
        </p:blipFill>
        <p:spPr>
          <a:xfrm>
            <a:off x="6581432" y="3552764"/>
            <a:ext cx="5312129" cy="3085845"/>
          </a:xfrm>
          <a:prstGeom prst="rect">
            <a:avLst/>
          </a:prstGeom>
          <a:ln w="76200">
            <a:solidFill>
              <a:srgbClr val="71275F"/>
            </a:solidFill>
          </a:ln>
        </p:spPr>
      </p:pic>
      <p:sp>
        <p:nvSpPr>
          <p:cNvPr id="7" name="TextBox 6"/>
          <p:cNvSpPr txBox="1"/>
          <p:nvPr/>
        </p:nvSpPr>
        <p:spPr>
          <a:xfrm>
            <a:off x="95772" y="6053183"/>
            <a:ext cx="4699423" cy="461665"/>
          </a:xfrm>
          <a:prstGeom prst="rect">
            <a:avLst/>
          </a:prstGeom>
          <a:noFill/>
        </p:spPr>
        <p:txBody>
          <a:bodyPr wrap="none" rtlCol="0">
            <a:spAutoFit/>
          </a:bodyPr>
          <a:lstStyle/>
          <a:p>
            <a:r>
              <a:rPr lang="en-US" sz="2400" b="1" dirty="0">
                <a:solidFill>
                  <a:schemeClr val="accent1">
                    <a:lumMod val="20000"/>
                    <a:lumOff val="80000"/>
                  </a:schemeClr>
                </a:solidFill>
              </a:rPr>
              <a:t>d</a:t>
            </a:r>
            <a:r>
              <a:rPr lang="en-US" sz="2400" b="1" dirty="0" smtClean="0">
                <a:solidFill>
                  <a:schemeClr val="accent1">
                    <a:lumMod val="20000"/>
                    <a:lumOff val="80000"/>
                  </a:schemeClr>
                </a:solidFill>
              </a:rPr>
              <a:t>esignthinkingforlibraries.com</a:t>
            </a:r>
            <a:endParaRPr lang="en-US" sz="2400" b="1" dirty="0">
              <a:solidFill>
                <a:schemeClr val="accent1">
                  <a:lumMod val="20000"/>
                  <a:lumOff val="80000"/>
                </a:schemeClr>
              </a:solidFill>
            </a:endParaRPr>
          </a:p>
        </p:txBody>
      </p:sp>
      <p:sp>
        <p:nvSpPr>
          <p:cNvPr id="19" name="TextBox 18"/>
          <p:cNvSpPr txBox="1"/>
          <p:nvPr/>
        </p:nvSpPr>
        <p:spPr>
          <a:xfrm>
            <a:off x="845171" y="1290519"/>
            <a:ext cx="3339376" cy="1938992"/>
          </a:xfrm>
          <a:prstGeom prst="rect">
            <a:avLst/>
          </a:prstGeom>
          <a:noFill/>
        </p:spPr>
        <p:txBody>
          <a:bodyPr wrap="none" rtlCol="0">
            <a:spAutoFit/>
          </a:bodyPr>
          <a:lstStyle/>
          <a:p>
            <a:pPr marL="571500" indent="-571500">
              <a:buFont typeface="Arial" panose="020B0604020202020204" pitchFamily="34" charset="0"/>
              <a:buChar char="•"/>
            </a:pPr>
            <a:r>
              <a:rPr lang="en-US" sz="4000" b="1" dirty="0" smtClean="0">
                <a:solidFill>
                  <a:schemeClr val="bg1"/>
                </a:solidFill>
              </a:rPr>
              <a:t>inspiration </a:t>
            </a:r>
          </a:p>
          <a:p>
            <a:pPr marL="571500" indent="-571500">
              <a:buFont typeface="Arial" panose="020B0604020202020204" pitchFamily="34" charset="0"/>
              <a:buChar char="•"/>
            </a:pPr>
            <a:r>
              <a:rPr lang="en-US" sz="4000" b="1" dirty="0">
                <a:solidFill>
                  <a:schemeClr val="bg1"/>
                </a:solidFill>
              </a:rPr>
              <a:t>i</a:t>
            </a:r>
            <a:r>
              <a:rPr lang="en-US" sz="4000" b="1" dirty="0" smtClean="0">
                <a:solidFill>
                  <a:schemeClr val="bg1"/>
                </a:solidFill>
              </a:rPr>
              <a:t>deation</a:t>
            </a:r>
          </a:p>
          <a:p>
            <a:pPr marL="571500" indent="-571500">
              <a:buFont typeface="Arial" panose="020B0604020202020204" pitchFamily="34" charset="0"/>
              <a:buChar char="•"/>
            </a:pPr>
            <a:r>
              <a:rPr lang="en-US" sz="4000" b="1" dirty="0">
                <a:solidFill>
                  <a:schemeClr val="bg1"/>
                </a:solidFill>
              </a:rPr>
              <a:t>i</a:t>
            </a:r>
            <a:r>
              <a:rPr lang="en-US" sz="4000" b="1" dirty="0" smtClean="0">
                <a:solidFill>
                  <a:schemeClr val="bg1"/>
                </a:solidFill>
              </a:rPr>
              <a:t>teration </a:t>
            </a:r>
            <a:endParaRPr lang="en-US" sz="4000" b="1" dirty="0">
              <a:solidFill>
                <a:schemeClr val="bg1"/>
              </a:solidFill>
            </a:endParaRPr>
          </a:p>
        </p:txBody>
      </p:sp>
    </p:spTree>
    <p:extLst>
      <p:ext uri="{BB962C8B-B14F-4D97-AF65-F5344CB8AC3E}">
        <p14:creationId xmlns:p14="http://schemas.microsoft.com/office/powerpoint/2010/main" val="13034754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88248"/>
            <a:ext cx="4186062" cy="830997"/>
          </a:xfrm>
          <a:prstGeom prst="rect">
            <a:avLst/>
          </a:prstGeom>
          <a:noFill/>
        </p:spPr>
        <p:txBody>
          <a:bodyPr wrap="none" rtlCol="0">
            <a:spAutoFit/>
          </a:bodyPr>
          <a:lstStyle/>
          <a:p>
            <a:r>
              <a:rPr lang="en-US" sz="4800" b="1" dirty="0" err="1" smtClean="0">
                <a:solidFill>
                  <a:schemeClr val="bg1"/>
                </a:solidFill>
              </a:rPr>
              <a:t>i</a:t>
            </a:r>
            <a:r>
              <a:rPr lang="en-US" sz="4800" b="1" dirty="0" smtClean="0">
                <a:solidFill>
                  <a:schemeClr val="bg1"/>
                </a:solidFill>
              </a:rPr>
              <a:t>.   inspiration</a:t>
            </a:r>
            <a:endParaRPr lang="en-US" sz="4800" b="1" dirty="0">
              <a:solidFill>
                <a:schemeClr val="bg1"/>
              </a:solidFill>
            </a:endParaRPr>
          </a:p>
        </p:txBody>
      </p:sp>
      <p:sp>
        <p:nvSpPr>
          <p:cNvPr id="16" name="TextBox 15"/>
          <p:cNvSpPr txBox="1"/>
          <p:nvPr/>
        </p:nvSpPr>
        <p:spPr>
          <a:xfrm>
            <a:off x="845174" y="1290519"/>
            <a:ext cx="7093484" cy="1446550"/>
          </a:xfrm>
          <a:prstGeom prst="rect">
            <a:avLst/>
          </a:prstGeom>
          <a:noFill/>
        </p:spPr>
        <p:txBody>
          <a:bodyPr wrap="square" rtlCol="0">
            <a:spAutoFit/>
          </a:bodyPr>
          <a:lstStyle/>
          <a:p>
            <a:r>
              <a:rPr lang="en-US" sz="3600" b="1" dirty="0" smtClean="0">
                <a:solidFill>
                  <a:schemeClr val="bg1"/>
                </a:solidFill>
              </a:rPr>
              <a:t>Start with a clear </a:t>
            </a:r>
            <a:r>
              <a:rPr lang="en-US" sz="4400" b="1" dirty="0" smtClean="0">
                <a:solidFill>
                  <a:srgbClr val="FFCCFF"/>
                </a:solidFill>
              </a:rPr>
              <a:t>challenge</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need</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purpose</a:t>
            </a:r>
            <a:r>
              <a:rPr lang="en-US" sz="3600" b="1" dirty="0" smtClean="0">
                <a:solidFill>
                  <a:schemeClr val="bg1"/>
                </a:solidFill>
              </a:rPr>
              <a:t>.</a:t>
            </a:r>
            <a:endParaRPr lang="en-US" sz="3600" b="1" dirty="0">
              <a:solidFill>
                <a:schemeClr val="bg1"/>
              </a:solidFill>
            </a:endParaRPr>
          </a:p>
        </p:txBody>
      </p:sp>
    </p:spTree>
    <p:extLst>
      <p:ext uri="{BB962C8B-B14F-4D97-AF65-F5344CB8AC3E}">
        <p14:creationId xmlns:p14="http://schemas.microsoft.com/office/powerpoint/2010/main" val="1631339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19"/>
            <a:ext cx="7093484" cy="1446550"/>
          </a:xfrm>
          <a:prstGeom prst="rect">
            <a:avLst/>
          </a:prstGeom>
          <a:noFill/>
        </p:spPr>
        <p:txBody>
          <a:bodyPr wrap="square" rtlCol="0">
            <a:spAutoFit/>
          </a:bodyPr>
          <a:lstStyle/>
          <a:p>
            <a:r>
              <a:rPr lang="en-US" sz="3600" b="1" dirty="0" smtClean="0">
                <a:solidFill>
                  <a:schemeClr val="bg1"/>
                </a:solidFill>
              </a:rPr>
              <a:t>Start with a clear </a:t>
            </a:r>
            <a:r>
              <a:rPr lang="en-US" sz="4400" b="1" dirty="0" smtClean="0">
                <a:solidFill>
                  <a:srgbClr val="FFCCFF"/>
                </a:solidFill>
              </a:rPr>
              <a:t>challenge</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need</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purpose</a:t>
            </a:r>
            <a:r>
              <a:rPr lang="en-US" sz="3600" b="1" dirty="0" smtClean="0">
                <a:solidFill>
                  <a:schemeClr val="bg1"/>
                </a:solidFill>
              </a:rPr>
              <a:t>.</a:t>
            </a:r>
            <a:endParaRPr lang="en-US" sz="3600" b="1" dirty="0">
              <a:solidFill>
                <a:schemeClr val="bg1"/>
              </a:solidFill>
            </a:endParaRPr>
          </a:p>
        </p:txBody>
      </p:sp>
      <p:sp>
        <p:nvSpPr>
          <p:cNvPr id="11" name="Rectangle 10"/>
          <p:cNvSpPr/>
          <p:nvPr/>
        </p:nvSpPr>
        <p:spPr>
          <a:xfrm>
            <a:off x="4534940" y="3548864"/>
            <a:ext cx="7190509" cy="2221545"/>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 GROUP      +      USER NEED/PROBLEM</a:t>
            </a:r>
            <a:endParaRPr lang="en-US" sz="2400" b="1" dirty="0"/>
          </a:p>
        </p:txBody>
      </p:sp>
      <p:cxnSp>
        <p:nvCxnSpPr>
          <p:cNvPr id="3" name="Straight Connector 2"/>
          <p:cNvCxnSpPr/>
          <p:nvPr/>
        </p:nvCxnSpPr>
        <p:spPr>
          <a:xfrm>
            <a:off x="4821383" y="4197927"/>
            <a:ext cx="2078183" cy="207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16637" y="4196560"/>
            <a:ext cx="2954483" cy="137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88248"/>
            <a:ext cx="4186062" cy="830997"/>
          </a:xfrm>
          <a:prstGeom prst="rect">
            <a:avLst/>
          </a:prstGeom>
          <a:noFill/>
        </p:spPr>
        <p:txBody>
          <a:bodyPr wrap="none" rtlCol="0">
            <a:spAutoFit/>
          </a:bodyPr>
          <a:lstStyle/>
          <a:p>
            <a:r>
              <a:rPr lang="en-US" sz="4800" b="1" dirty="0" err="1" smtClean="0">
                <a:solidFill>
                  <a:schemeClr val="bg1"/>
                </a:solidFill>
              </a:rPr>
              <a:t>i</a:t>
            </a:r>
            <a:r>
              <a:rPr lang="en-US" sz="4800" b="1" dirty="0" smtClean="0">
                <a:solidFill>
                  <a:schemeClr val="bg1"/>
                </a:solidFill>
              </a:rPr>
              <a:t>.   inspiration</a:t>
            </a:r>
            <a:endParaRPr lang="en-US" sz="4800" b="1" dirty="0">
              <a:solidFill>
                <a:schemeClr val="bg1"/>
              </a:solidFill>
            </a:endParaRPr>
          </a:p>
        </p:txBody>
      </p:sp>
    </p:spTree>
    <p:extLst>
      <p:ext uri="{BB962C8B-B14F-4D97-AF65-F5344CB8AC3E}">
        <p14:creationId xmlns:p14="http://schemas.microsoft.com/office/powerpoint/2010/main" val="26935914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26" name="TextBox 25"/>
          <p:cNvSpPr txBox="1"/>
          <p:nvPr/>
        </p:nvSpPr>
        <p:spPr>
          <a:xfrm>
            <a:off x="1524146" y="1091415"/>
            <a:ext cx="5352747" cy="2400657"/>
          </a:xfrm>
          <a:prstGeom prst="rect">
            <a:avLst/>
          </a:prstGeom>
          <a:noFill/>
        </p:spPr>
        <p:txBody>
          <a:bodyPr wrap="none" rtlCol="0">
            <a:spAutoFit/>
          </a:bodyPr>
          <a:lstStyle/>
          <a:p>
            <a:pPr marL="571500" indent="-571500">
              <a:buFont typeface="Arial" panose="020B0604020202020204" pitchFamily="34" charset="0"/>
              <a:buChar char="•"/>
            </a:pPr>
            <a:r>
              <a:rPr lang="en-US" sz="3600" b="1" dirty="0">
                <a:solidFill>
                  <a:schemeClr val="bg1"/>
                </a:solidFill>
              </a:rPr>
              <a:t>p</a:t>
            </a:r>
            <a:r>
              <a:rPr lang="en-US" sz="3600" b="1" dirty="0" smtClean="0">
                <a:solidFill>
                  <a:schemeClr val="bg1"/>
                </a:solidFill>
              </a:rPr>
              <a:t>otential </a:t>
            </a:r>
            <a:r>
              <a:rPr lang="en-US" sz="5400" b="1" dirty="0" smtClean="0">
                <a:solidFill>
                  <a:srgbClr val="FFCCFF"/>
                </a:solidFill>
              </a:rPr>
              <a:t>barriers</a:t>
            </a:r>
            <a:endParaRPr lang="en-US" sz="4000" b="1" dirty="0" smtClean="0">
              <a:solidFill>
                <a:srgbClr val="FFCCFF"/>
              </a:solidFill>
            </a:endParaRPr>
          </a:p>
          <a:p>
            <a:pPr marL="571500" indent="-571500">
              <a:buFont typeface="Arial" panose="020B0604020202020204" pitchFamily="34" charset="0"/>
              <a:buChar char="•"/>
            </a:pPr>
            <a:r>
              <a:rPr lang="en-US" sz="3200" b="1" dirty="0" smtClean="0">
                <a:solidFill>
                  <a:schemeClr val="bg1"/>
                </a:solidFill>
              </a:rPr>
              <a:t>examples</a:t>
            </a:r>
          </a:p>
          <a:p>
            <a:pPr marL="571500" indent="-571500">
              <a:buFont typeface="Arial" panose="020B0604020202020204" pitchFamily="34" charset="0"/>
              <a:buChar char="•"/>
            </a:pPr>
            <a:r>
              <a:rPr lang="en-US" sz="3200" b="1" dirty="0" smtClean="0">
                <a:solidFill>
                  <a:schemeClr val="bg1"/>
                </a:solidFill>
              </a:rPr>
              <a:t>techniques</a:t>
            </a:r>
          </a:p>
          <a:p>
            <a:pPr marL="571500" indent="-571500">
              <a:buFont typeface="Arial" panose="020B0604020202020204" pitchFamily="34" charset="0"/>
              <a:buChar char="•"/>
            </a:pPr>
            <a:r>
              <a:rPr lang="en-US" sz="3200" b="1" dirty="0" smtClean="0">
                <a:solidFill>
                  <a:schemeClr val="bg1"/>
                </a:solidFill>
              </a:rPr>
              <a:t>risk</a:t>
            </a:r>
            <a:endParaRPr lang="en-US" sz="3200" b="1" dirty="0">
              <a:solidFill>
                <a:schemeClr val="bg1"/>
              </a:solidFill>
            </a:endParaRPr>
          </a:p>
        </p:txBody>
      </p:sp>
    </p:spTree>
    <p:extLst>
      <p:ext uri="{BB962C8B-B14F-4D97-AF65-F5344CB8AC3E}">
        <p14:creationId xmlns:p14="http://schemas.microsoft.com/office/powerpoint/2010/main" val="31903222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34940" y="3548864"/>
            <a:ext cx="7190509" cy="2221545"/>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19"/>
            <a:ext cx="7093484" cy="1446550"/>
          </a:xfrm>
          <a:prstGeom prst="rect">
            <a:avLst/>
          </a:prstGeom>
          <a:noFill/>
        </p:spPr>
        <p:txBody>
          <a:bodyPr wrap="square" rtlCol="0">
            <a:spAutoFit/>
          </a:bodyPr>
          <a:lstStyle/>
          <a:p>
            <a:r>
              <a:rPr lang="en-US" sz="3600" b="1" dirty="0" smtClean="0">
                <a:solidFill>
                  <a:schemeClr val="bg1"/>
                </a:solidFill>
              </a:rPr>
              <a:t>Start with a clear </a:t>
            </a:r>
            <a:r>
              <a:rPr lang="en-US" sz="4400" b="1" dirty="0" smtClean="0">
                <a:solidFill>
                  <a:srgbClr val="FFCCFF"/>
                </a:solidFill>
              </a:rPr>
              <a:t>challenge</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need</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purpose</a:t>
            </a:r>
            <a:r>
              <a:rPr lang="en-US" sz="3600" b="1" dirty="0" smtClean="0">
                <a:solidFill>
                  <a:schemeClr val="bg1"/>
                </a:solidFill>
              </a:rPr>
              <a:t>.</a:t>
            </a:r>
            <a:endParaRPr lang="en-US" sz="3600" b="1" dirty="0">
              <a:solidFill>
                <a:schemeClr val="bg1"/>
              </a:solidFill>
            </a:endParaRPr>
          </a:p>
        </p:txBody>
      </p:sp>
      <p:sp>
        <p:nvSpPr>
          <p:cNvPr id="11" name="Rectangle 10"/>
          <p:cNvSpPr/>
          <p:nvPr/>
        </p:nvSpPr>
        <p:spPr>
          <a:xfrm>
            <a:off x="4538908" y="3590604"/>
            <a:ext cx="7190509" cy="1751802"/>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 GROUP      +      USER NEED/PROBLEM</a:t>
            </a:r>
            <a:endParaRPr lang="en-US" sz="2400" b="1" dirty="0"/>
          </a:p>
        </p:txBody>
      </p:sp>
      <p:cxnSp>
        <p:nvCxnSpPr>
          <p:cNvPr id="3" name="Straight Connector 2"/>
          <p:cNvCxnSpPr/>
          <p:nvPr/>
        </p:nvCxnSpPr>
        <p:spPr>
          <a:xfrm>
            <a:off x="4821383" y="4197927"/>
            <a:ext cx="2078183" cy="207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16637" y="4196560"/>
            <a:ext cx="2954483" cy="137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13086" y="3667868"/>
            <a:ext cx="4254039" cy="523220"/>
          </a:xfrm>
          <a:prstGeom prst="rect">
            <a:avLst/>
          </a:prstGeom>
          <a:noFill/>
        </p:spPr>
        <p:txBody>
          <a:bodyPr wrap="none" rtlCol="0">
            <a:spAutoFit/>
          </a:bodyPr>
          <a:lstStyle/>
          <a:p>
            <a:r>
              <a:rPr lang="en-US" sz="2800" b="1" dirty="0">
                <a:solidFill>
                  <a:schemeClr val="bg1"/>
                </a:solidFill>
                <a:latin typeface="Bradley Hand ITC" panose="03070402050302030203" pitchFamily="66" charset="0"/>
              </a:rPr>
              <a:t>o</a:t>
            </a:r>
            <a:r>
              <a:rPr lang="en-US" sz="2800" b="1" dirty="0" smtClean="0">
                <a:solidFill>
                  <a:schemeClr val="bg1"/>
                </a:solidFill>
                <a:latin typeface="Bradley Hand ITC" panose="03070402050302030203" pitchFamily="66" charset="0"/>
              </a:rPr>
              <a:t>lder adults in our town</a:t>
            </a:r>
            <a:endParaRPr lang="en-US" sz="2800" b="1" dirty="0">
              <a:solidFill>
                <a:schemeClr val="bg1"/>
              </a:solidFill>
              <a:latin typeface="Bradley Hand ITC" panose="03070402050302030203" pitchFamily="66" charset="0"/>
            </a:endParaRPr>
          </a:p>
        </p:txBody>
      </p:sp>
      <p:sp>
        <p:nvSpPr>
          <p:cNvPr id="12" name="TextBox 11"/>
          <p:cNvSpPr txBox="1"/>
          <p:nvPr/>
        </p:nvSpPr>
        <p:spPr>
          <a:xfrm>
            <a:off x="8853821" y="3674707"/>
            <a:ext cx="2778650" cy="523220"/>
          </a:xfrm>
          <a:prstGeom prst="rect">
            <a:avLst/>
          </a:prstGeom>
          <a:noFill/>
        </p:spPr>
        <p:txBody>
          <a:bodyPr wrap="none" rtlCol="0">
            <a:spAutoFit/>
          </a:bodyPr>
          <a:lstStyle/>
          <a:p>
            <a:r>
              <a:rPr lang="en-US" sz="2800" b="1" dirty="0">
                <a:solidFill>
                  <a:schemeClr val="bg1"/>
                </a:solidFill>
                <a:latin typeface="Bradley Hand ITC" panose="03070402050302030203" pitchFamily="66" charset="0"/>
              </a:rPr>
              <a:t>s</a:t>
            </a:r>
            <a:r>
              <a:rPr lang="en-US" sz="2800" b="1" dirty="0" smtClean="0">
                <a:solidFill>
                  <a:schemeClr val="bg1"/>
                </a:solidFill>
                <a:latin typeface="Bradley Hand ITC" panose="03070402050302030203" pitchFamily="66" charset="0"/>
              </a:rPr>
              <a:t>ocial isolation</a:t>
            </a:r>
            <a:endParaRPr lang="en-US" sz="2800" b="1" dirty="0">
              <a:solidFill>
                <a:schemeClr val="bg1"/>
              </a:solidFill>
              <a:latin typeface="Bradley Hand ITC" panose="03070402050302030203" pitchFamily="66" charset="0"/>
            </a:endParaRPr>
          </a:p>
        </p:txBody>
      </p:sp>
      <p:sp>
        <p:nvSpPr>
          <p:cNvPr id="15" name="TextBox 14"/>
          <p:cNvSpPr txBox="1"/>
          <p:nvPr/>
        </p:nvSpPr>
        <p:spPr>
          <a:xfrm>
            <a:off x="685800" y="88248"/>
            <a:ext cx="4186062" cy="830997"/>
          </a:xfrm>
          <a:prstGeom prst="rect">
            <a:avLst/>
          </a:prstGeom>
          <a:noFill/>
        </p:spPr>
        <p:txBody>
          <a:bodyPr wrap="none" rtlCol="0">
            <a:spAutoFit/>
          </a:bodyPr>
          <a:lstStyle/>
          <a:p>
            <a:r>
              <a:rPr lang="en-US" sz="4800" b="1" dirty="0" err="1" smtClean="0">
                <a:solidFill>
                  <a:schemeClr val="bg1"/>
                </a:solidFill>
              </a:rPr>
              <a:t>i</a:t>
            </a:r>
            <a:r>
              <a:rPr lang="en-US" sz="4800" b="1" dirty="0" smtClean="0">
                <a:solidFill>
                  <a:schemeClr val="bg1"/>
                </a:solidFill>
              </a:rPr>
              <a:t>.   inspiration</a:t>
            </a:r>
            <a:endParaRPr lang="en-US" sz="4800" b="1" dirty="0">
              <a:solidFill>
                <a:schemeClr val="bg1"/>
              </a:solidFill>
            </a:endParaRPr>
          </a:p>
        </p:txBody>
      </p:sp>
    </p:spTree>
    <p:extLst>
      <p:ext uri="{BB962C8B-B14F-4D97-AF65-F5344CB8AC3E}">
        <p14:creationId xmlns:p14="http://schemas.microsoft.com/office/powerpoint/2010/main" val="6916237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19"/>
            <a:ext cx="7093484" cy="1446550"/>
          </a:xfrm>
          <a:prstGeom prst="rect">
            <a:avLst/>
          </a:prstGeom>
          <a:noFill/>
        </p:spPr>
        <p:txBody>
          <a:bodyPr wrap="square" rtlCol="0">
            <a:spAutoFit/>
          </a:bodyPr>
          <a:lstStyle/>
          <a:p>
            <a:r>
              <a:rPr lang="en-US" sz="3600" b="1" dirty="0" smtClean="0">
                <a:solidFill>
                  <a:schemeClr val="bg1"/>
                </a:solidFill>
              </a:rPr>
              <a:t>Start with a clear </a:t>
            </a:r>
            <a:r>
              <a:rPr lang="en-US" sz="4400" b="1" dirty="0" smtClean="0">
                <a:solidFill>
                  <a:srgbClr val="FFCCFF"/>
                </a:solidFill>
              </a:rPr>
              <a:t>challenge</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need</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purpose</a:t>
            </a:r>
            <a:r>
              <a:rPr lang="en-US" sz="3600" b="1" dirty="0" smtClean="0">
                <a:solidFill>
                  <a:schemeClr val="bg1"/>
                </a:solidFill>
              </a:rPr>
              <a:t>.</a:t>
            </a:r>
            <a:endParaRPr lang="en-US" sz="3600" b="1" dirty="0">
              <a:solidFill>
                <a:schemeClr val="bg1"/>
              </a:solidFill>
            </a:endParaRPr>
          </a:p>
        </p:txBody>
      </p:sp>
      <p:sp>
        <p:nvSpPr>
          <p:cNvPr id="11" name="Rectangle 10"/>
          <p:cNvSpPr/>
          <p:nvPr/>
        </p:nvSpPr>
        <p:spPr>
          <a:xfrm>
            <a:off x="4534940" y="3548864"/>
            <a:ext cx="7190509" cy="2221545"/>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e</a:t>
            </a:r>
            <a:r>
              <a:rPr lang="en-US" sz="4200" b="1" dirty="0" smtClean="0"/>
              <a:t>xplore</a:t>
            </a:r>
            <a:r>
              <a:rPr lang="en-US" sz="3600" b="1" dirty="0" smtClean="0"/>
              <a:t> and </a:t>
            </a:r>
            <a:r>
              <a:rPr lang="en-US" sz="4200" b="1" dirty="0" smtClean="0"/>
              <a:t>learn</a:t>
            </a:r>
            <a:r>
              <a:rPr lang="en-US" sz="3600" b="1" dirty="0" smtClean="0"/>
              <a:t> about the challenge</a:t>
            </a:r>
            <a:endParaRPr lang="en-US" sz="3600" b="1" dirty="0"/>
          </a:p>
        </p:txBody>
      </p:sp>
      <p:sp>
        <p:nvSpPr>
          <p:cNvPr id="12" name="TextBox 11"/>
          <p:cNvSpPr txBox="1"/>
          <p:nvPr/>
        </p:nvSpPr>
        <p:spPr>
          <a:xfrm>
            <a:off x="685800" y="88248"/>
            <a:ext cx="4186062" cy="830997"/>
          </a:xfrm>
          <a:prstGeom prst="rect">
            <a:avLst/>
          </a:prstGeom>
          <a:noFill/>
        </p:spPr>
        <p:txBody>
          <a:bodyPr wrap="none" rtlCol="0">
            <a:spAutoFit/>
          </a:bodyPr>
          <a:lstStyle/>
          <a:p>
            <a:r>
              <a:rPr lang="en-US" sz="4800" b="1" dirty="0" err="1" smtClean="0">
                <a:solidFill>
                  <a:schemeClr val="bg1"/>
                </a:solidFill>
              </a:rPr>
              <a:t>i</a:t>
            </a:r>
            <a:r>
              <a:rPr lang="en-US" sz="4800" b="1" dirty="0" smtClean="0">
                <a:solidFill>
                  <a:schemeClr val="bg1"/>
                </a:solidFill>
              </a:rPr>
              <a:t>.   inspiration</a:t>
            </a:r>
            <a:endParaRPr lang="en-US" sz="4800" b="1" dirty="0">
              <a:solidFill>
                <a:schemeClr val="bg1"/>
              </a:solidFill>
            </a:endParaRPr>
          </a:p>
        </p:txBody>
      </p:sp>
    </p:spTree>
    <p:extLst>
      <p:ext uri="{BB962C8B-B14F-4D97-AF65-F5344CB8AC3E}">
        <p14:creationId xmlns:p14="http://schemas.microsoft.com/office/powerpoint/2010/main" val="1944645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34940" y="3548864"/>
            <a:ext cx="7190509" cy="2221545"/>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19"/>
            <a:ext cx="7093484" cy="1446550"/>
          </a:xfrm>
          <a:prstGeom prst="rect">
            <a:avLst/>
          </a:prstGeom>
          <a:noFill/>
        </p:spPr>
        <p:txBody>
          <a:bodyPr wrap="square" rtlCol="0">
            <a:spAutoFit/>
          </a:bodyPr>
          <a:lstStyle/>
          <a:p>
            <a:r>
              <a:rPr lang="en-US" sz="3600" b="1" dirty="0" smtClean="0">
                <a:solidFill>
                  <a:schemeClr val="bg1"/>
                </a:solidFill>
              </a:rPr>
              <a:t>Start with a clear </a:t>
            </a:r>
            <a:r>
              <a:rPr lang="en-US" sz="4400" b="1" dirty="0" smtClean="0">
                <a:solidFill>
                  <a:srgbClr val="FFCCFF"/>
                </a:solidFill>
              </a:rPr>
              <a:t>challenge</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need</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purpose</a:t>
            </a:r>
            <a:r>
              <a:rPr lang="en-US" sz="3600" b="1" dirty="0" smtClean="0">
                <a:solidFill>
                  <a:schemeClr val="bg1"/>
                </a:solidFill>
              </a:rPr>
              <a:t>.</a:t>
            </a:r>
            <a:endParaRPr lang="en-US" sz="3600" b="1" dirty="0">
              <a:solidFill>
                <a:schemeClr val="bg1"/>
              </a:solidFill>
            </a:endParaRPr>
          </a:p>
        </p:txBody>
      </p:sp>
      <p:sp>
        <p:nvSpPr>
          <p:cNvPr id="8" name="Rectangle 7"/>
          <p:cNvSpPr/>
          <p:nvPr/>
        </p:nvSpPr>
        <p:spPr>
          <a:xfrm>
            <a:off x="4538908" y="3590604"/>
            <a:ext cx="7190509" cy="1751802"/>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 GROUP      +      USER NEED/PROBLEM</a:t>
            </a:r>
            <a:endParaRPr lang="en-US" sz="2400" b="1" dirty="0"/>
          </a:p>
        </p:txBody>
      </p:sp>
      <p:cxnSp>
        <p:nvCxnSpPr>
          <p:cNvPr id="9" name="Straight Connector 8"/>
          <p:cNvCxnSpPr/>
          <p:nvPr/>
        </p:nvCxnSpPr>
        <p:spPr>
          <a:xfrm>
            <a:off x="4821383" y="4197927"/>
            <a:ext cx="2078183" cy="207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13086" y="3667868"/>
            <a:ext cx="4254039" cy="523220"/>
          </a:xfrm>
          <a:prstGeom prst="rect">
            <a:avLst/>
          </a:prstGeom>
          <a:noFill/>
        </p:spPr>
        <p:txBody>
          <a:bodyPr wrap="none" rtlCol="0">
            <a:spAutoFit/>
          </a:bodyPr>
          <a:lstStyle/>
          <a:p>
            <a:r>
              <a:rPr lang="en-US" sz="2800" b="1" dirty="0">
                <a:solidFill>
                  <a:schemeClr val="bg1"/>
                </a:solidFill>
                <a:latin typeface="Bradley Hand ITC" panose="03070402050302030203" pitchFamily="66" charset="0"/>
              </a:rPr>
              <a:t>o</a:t>
            </a:r>
            <a:r>
              <a:rPr lang="en-US" sz="2800" b="1" dirty="0" smtClean="0">
                <a:solidFill>
                  <a:schemeClr val="bg1"/>
                </a:solidFill>
                <a:latin typeface="Bradley Hand ITC" panose="03070402050302030203" pitchFamily="66" charset="0"/>
              </a:rPr>
              <a:t>lder adults in our town</a:t>
            </a:r>
            <a:endParaRPr lang="en-US" sz="2800" b="1" dirty="0">
              <a:solidFill>
                <a:schemeClr val="bg1"/>
              </a:solidFill>
              <a:latin typeface="Bradley Hand ITC" panose="03070402050302030203" pitchFamily="66" charset="0"/>
            </a:endParaRPr>
          </a:p>
        </p:txBody>
      </p:sp>
      <p:sp>
        <p:nvSpPr>
          <p:cNvPr id="13" name="TextBox 12"/>
          <p:cNvSpPr txBox="1"/>
          <p:nvPr/>
        </p:nvSpPr>
        <p:spPr>
          <a:xfrm>
            <a:off x="8853821" y="3674707"/>
            <a:ext cx="2778650" cy="523220"/>
          </a:xfrm>
          <a:prstGeom prst="rect">
            <a:avLst/>
          </a:prstGeom>
          <a:noFill/>
        </p:spPr>
        <p:txBody>
          <a:bodyPr wrap="none" rtlCol="0">
            <a:spAutoFit/>
          </a:bodyPr>
          <a:lstStyle/>
          <a:p>
            <a:r>
              <a:rPr lang="en-US" sz="2800" b="1" dirty="0">
                <a:solidFill>
                  <a:schemeClr val="bg1"/>
                </a:solidFill>
                <a:latin typeface="Bradley Hand ITC" panose="03070402050302030203" pitchFamily="66" charset="0"/>
              </a:rPr>
              <a:t>s</a:t>
            </a:r>
            <a:r>
              <a:rPr lang="en-US" sz="2800" b="1" dirty="0" smtClean="0">
                <a:solidFill>
                  <a:schemeClr val="bg1"/>
                </a:solidFill>
                <a:latin typeface="Bradley Hand ITC" panose="03070402050302030203" pitchFamily="66" charset="0"/>
              </a:rPr>
              <a:t>ocial isolation</a:t>
            </a:r>
            <a:endParaRPr lang="en-US" sz="2800" b="1" dirty="0">
              <a:solidFill>
                <a:schemeClr val="bg1"/>
              </a:solidFill>
              <a:latin typeface="Bradley Hand ITC" panose="03070402050302030203" pitchFamily="66" charset="0"/>
            </a:endParaRPr>
          </a:p>
        </p:txBody>
      </p:sp>
      <p:cxnSp>
        <p:nvCxnSpPr>
          <p:cNvPr id="15" name="Straight Connector 14"/>
          <p:cNvCxnSpPr/>
          <p:nvPr/>
        </p:nvCxnSpPr>
        <p:spPr>
          <a:xfrm flipV="1">
            <a:off x="8416637" y="4196560"/>
            <a:ext cx="2954483" cy="137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 y="88248"/>
            <a:ext cx="4186062" cy="830997"/>
          </a:xfrm>
          <a:prstGeom prst="rect">
            <a:avLst/>
          </a:prstGeom>
          <a:noFill/>
        </p:spPr>
        <p:txBody>
          <a:bodyPr wrap="none" rtlCol="0">
            <a:spAutoFit/>
          </a:bodyPr>
          <a:lstStyle/>
          <a:p>
            <a:r>
              <a:rPr lang="en-US" sz="4800" b="1" dirty="0" err="1" smtClean="0">
                <a:solidFill>
                  <a:schemeClr val="bg1"/>
                </a:solidFill>
              </a:rPr>
              <a:t>i</a:t>
            </a:r>
            <a:r>
              <a:rPr lang="en-US" sz="4800" b="1" dirty="0" smtClean="0">
                <a:solidFill>
                  <a:schemeClr val="bg1"/>
                </a:solidFill>
              </a:rPr>
              <a:t>.   inspiration</a:t>
            </a:r>
            <a:endParaRPr lang="en-US" sz="4800" b="1" dirty="0">
              <a:solidFill>
                <a:schemeClr val="bg1"/>
              </a:solidFill>
            </a:endParaRPr>
          </a:p>
        </p:txBody>
      </p:sp>
    </p:spTree>
    <p:extLst>
      <p:ext uri="{BB962C8B-B14F-4D97-AF65-F5344CB8AC3E}">
        <p14:creationId xmlns:p14="http://schemas.microsoft.com/office/powerpoint/2010/main" val="10197648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4360025"/>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88248"/>
            <a:ext cx="4186062" cy="830997"/>
          </a:xfrm>
          <a:prstGeom prst="rect">
            <a:avLst/>
          </a:prstGeom>
          <a:noFill/>
        </p:spPr>
        <p:txBody>
          <a:bodyPr wrap="none" rtlCol="0">
            <a:spAutoFit/>
          </a:bodyPr>
          <a:lstStyle/>
          <a:p>
            <a:r>
              <a:rPr lang="en-US" sz="4800" b="1" dirty="0" err="1" smtClean="0">
                <a:solidFill>
                  <a:schemeClr val="bg1"/>
                </a:solidFill>
              </a:rPr>
              <a:t>i</a:t>
            </a:r>
            <a:r>
              <a:rPr lang="en-US" sz="4800" b="1" dirty="0" smtClean="0">
                <a:solidFill>
                  <a:schemeClr val="bg1"/>
                </a:solidFill>
              </a:rPr>
              <a:t>.   inspiration</a:t>
            </a:r>
            <a:endParaRPr lang="en-US" sz="4800" b="1" dirty="0">
              <a:solidFill>
                <a:schemeClr val="bg1"/>
              </a:solidFill>
            </a:endParaRPr>
          </a:p>
        </p:txBody>
      </p:sp>
      <p:sp>
        <p:nvSpPr>
          <p:cNvPr id="16" name="TextBox 15"/>
          <p:cNvSpPr txBox="1"/>
          <p:nvPr/>
        </p:nvSpPr>
        <p:spPr>
          <a:xfrm>
            <a:off x="845174" y="1290519"/>
            <a:ext cx="7093484" cy="1446550"/>
          </a:xfrm>
          <a:prstGeom prst="rect">
            <a:avLst/>
          </a:prstGeom>
          <a:noFill/>
        </p:spPr>
        <p:txBody>
          <a:bodyPr wrap="square" rtlCol="0">
            <a:spAutoFit/>
          </a:bodyPr>
          <a:lstStyle/>
          <a:p>
            <a:r>
              <a:rPr lang="en-US" sz="3600" b="1" dirty="0" smtClean="0">
                <a:solidFill>
                  <a:schemeClr val="bg1"/>
                </a:solidFill>
              </a:rPr>
              <a:t>Start with a clear </a:t>
            </a:r>
            <a:r>
              <a:rPr lang="en-US" sz="4400" b="1" dirty="0" smtClean="0">
                <a:solidFill>
                  <a:srgbClr val="FFCCFF"/>
                </a:solidFill>
              </a:rPr>
              <a:t>challenge</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need</a:t>
            </a:r>
            <a:r>
              <a:rPr lang="en-US" sz="4400" b="1" dirty="0" smtClean="0">
                <a:solidFill>
                  <a:schemeClr val="bg1"/>
                </a:solidFill>
              </a:rPr>
              <a:t> </a:t>
            </a:r>
            <a:r>
              <a:rPr lang="en-US" sz="3600" b="1" dirty="0" smtClean="0">
                <a:solidFill>
                  <a:schemeClr val="bg1"/>
                </a:solidFill>
              </a:rPr>
              <a:t>or </a:t>
            </a:r>
            <a:r>
              <a:rPr lang="en-US" sz="4400" b="1" dirty="0" smtClean="0">
                <a:solidFill>
                  <a:srgbClr val="FFCCFF"/>
                </a:solidFill>
              </a:rPr>
              <a:t>purpose</a:t>
            </a:r>
            <a:r>
              <a:rPr lang="en-US" sz="3600" b="1" dirty="0" smtClean="0">
                <a:solidFill>
                  <a:schemeClr val="bg1"/>
                </a:solidFill>
              </a:rPr>
              <a:t>.</a:t>
            </a:r>
            <a:endParaRPr lang="en-US" sz="3600" b="1" dirty="0">
              <a:solidFill>
                <a:schemeClr val="bg1"/>
              </a:solidFill>
            </a:endParaRPr>
          </a:p>
        </p:txBody>
      </p:sp>
      <p:sp>
        <p:nvSpPr>
          <p:cNvPr id="8" name="Rectangle 7"/>
          <p:cNvSpPr/>
          <p:nvPr/>
        </p:nvSpPr>
        <p:spPr>
          <a:xfrm>
            <a:off x="4538908" y="3590604"/>
            <a:ext cx="7190509" cy="1751802"/>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 GROUP      +      USER NEED/PROBLEM</a:t>
            </a:r>
            <a:endParaRPr lang="en-US" sz="2400" b="1" dirty="0"/>
          </a:p>
        </p:txBody>
      </p:sp>
      <p:cxnSp>
        <p:nvCxnSpPr>
          <p:cNvPr id="9" name="Straight Connector 8"/>
          <p:cNvCxnSpPr/>
          <p:nvPr/>
        </p:nvCxnSpPr>
        <p:spPr>
          <a:xfrm>
            <a:off x="4821383" y="4197927"/>
            <a:ext cx="2078183" cy="207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13086" y="3667868"/>
            <a:ext cx="4254039" cy="523220"/>
          </a:xfrm>
          <a:prstGeom prst="rect">
            <a:avLst/>
          </a:prstGeom>
          <a:noFill/>
        </p:spPr>
        <p:txBody>
          <a:bodyPr wrap="none" rtlCol="0">
            <a:spAutoFit/>
          </a:bodyPr>
          <a:lstStyle/>
          <a:p>
            <a:r>
              <a:rPr lang="en-US" sz="2800" b="1" dirty="0">
                <a:solidFill>
                  <a:schemeClr val="bg1"/>
                </a:solidFill>
                <a:latin typeface="Bradley Hand ITC" panose="03070402050302030203" pitchFamily="66" charset="0"/>
              </a:rPr>
              <a:t>o</a:t>
            </a:r>
            <a:r>
              <a:rPr lang="en-US" sz="2800" b="1" dirty="0" smtClean="0">
                <a:solidFill>
                  <a:schemeClr val="bg1"/>
                </a:solidFill>
                <a:latin typeface="Bradley Hand ITC" panose="03070402050302030203" pitchFamily="66" charset="0"/>
              </a:rPr>
              <a:t>lder adults in our town</a:t>
            </a:r>
            <a:endParaRPr lang="en-US" sz="2800" b="1" dirty="0">
              <a:solidFill>
                <a:schemeClr val="bg1"/>
              </a:solidFill>
              <a:latin typeface="Bradley Hand ITC" panose="03070402050302030203" pitchFamily="66" charset="0"/>
            </a:endParaRPr>
          </a:p>
        </p:txBody>
      </p:sp>
      <p:sp>
        <p:nvSpPr>
          <p:cNvPr id="13" name="TextBox 12"/>
          <p:cNvSpPr txBox="1"/>
          <p:nvPr/>
        </p:nvSpPr>
        <p:spPr>
          <a:xfrm>
            <a:off x="8853821" y="3674707"/>
            <a:ext cx="2778650" cy="523220"/>
          </a:xfrm>
          <a:prstGeom prst="rect">
            <a:avLst/>
          </a:prstGeom>
          <a:noFill/>
        </p:spPr>
        <p:txBody>
          <a:bodyPr wrap="none" rtlCol="0">
            <a:spAutoFit/>
          </a:bodyPr>
          <a:lstStyle/>
          <a:p>
            <a:r>
              <a:rPr lang="en-US" sz="2800" b="1" dirty="0">
                <a:solidFill>
                  <a:schemeClr val="bg1"/>
                </a:solidFill>
                <a:latin typeface="Bradley Hand ITC" panose="03070402050302030203" pitchFamily="66" charset="0"/>
              </a:rPr>
              <a:t>s</a:t>
            </a:r>
            <a:r>
              <a:rPr lang="en-US" sz="2800" b="1" dirty="0" smtClean="0">
                <a:solidFill>
                  <a:schemeClr val="bg1"/>
                </a:solidFill>
                <a:latin typeface="Bradley Hand ITC" panose="03070402050302030203" pitchFamily="66" charset="0"/>
              </a:rPr>
              <a:t>ocial isolation</a:t>
            </a:r>
            <a:endParaRPr lang="en-US" sz="2800" b="1" dirty="0">
              <a:solidFill>
                <a:schemeClr val="bg1"/>
              </a:solidFill>
              <a:latin typeface="Bradley Hand ITC" panose="03070402050302030203" pitchFamily="66" charset="0"/>
            </a:endParaRPr>
          </a:p>
        </p:txBody>
      </p:sp>
      <p:cxnSp>
        <p:nvCxnSpPr>
          <p:cNvPr id="15" name="Straight Connector 14"/>
          <p:cNvCxnSpPr/>
          <p:nvPr/>
        </p:nvCxnSpPr>
        <p:spPr>
          <a:xfrm flipV="1">
            <a:off x="8416637" y="4196560"/>
            <a:ext cx="2954483" cy="137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20977419">
            <a:off x="470252" y="5100988"/>
            <a:ext cx="1390450" cy="646331"/>
          </a:xfrm>
          <a:prstGeom prst="rect">
            <a:avLst/>
          </a:prstGeom>
          <a:solidFill>
            <a:srgbClr val="1A8685"/>
          </a:solidFill>
        </p:spPr>
        <p:txBody>
          <a:bodyPr wrap="none" rtlCol="0">
            <a:spAutoFit/>
          </a:bodyPr>
          <a:lstStyle/>
          <a:p>
            <a:r>
              <a:rPr lang="en-US" sz="3600" b="1" dirty="0" smtClean="0">
                <a:solidFill>
                  <a:schemeClr val="bg1"/>
                </a:solidFill>
              </a:rPr>
              <a:t>listen</a:t>
            </a:r>
            <a:endParaRPr lang="en-US" sz="3600" b="1" dirty="0">
              <a:solidFill>
                <a:schemeClr val="bg1"/>
              </a:solidFill>
            </a:endParaRPr>
          </a:p>
        </p:txBody>
      </p:sp>
      <p:sp>
        <p:nvSpPr>
          <p:cNvPr id="17" name="TextBox 16"/>
          <p:cNvSpPr txBox="1"/>
          <p:nvPr/>
        </p:nvSpPr>
        <p:spPr>
          <a:xfrm rot="441198">
            <a:off x="3602529" y="5456693"/>
            <a:ext cx="1955358" cy="646331"/>
          </a:xfrm>
          <a:prstGeom prst="rect">
            <a:avLst/>
          </a:prstGeom>
          <a:solidFill>
            <a:srgbClr val="1A8685"/>
          </a:solidFill>
        </p:spPr>
        <p:txBody>
          <a:bodyPr wrap="none" rtlCol="0">
            <a:spAutoFit/>
          </a:bodyPr>
          <a:lstStyle/>
          <a:p>
            <a:r>
              <a:rPr lang="en-US" sz="3600" b="1" dirty="0" smtClean="0">
                <a:solidFill>
                  <a:schemeClr val="bg1"/>
                </a:solidFill>
              </a:rPr>
              <a:t>observe</a:t>
            </a:r>
            <a:endParaRPr lang="en-US" sz="3600" b="1" dirty="0">
              <a:solidFill>
                <a:schemeClr val="bg1"/>
              </a:solidFill>
            </a:endParaRPr>
          </a:p>
        </p:txBody>
      </p:sp>
      <p:sp>
        <p:nvSpPr>
          <p:cNvPr id="18" name="TextBox 17"/>
          <p:cNvSpPr txBox="1"/>
          <p:nvPr/>
        </p:nvSpPr>
        <p:spPr>
          <a:xfrm>
            <a:off x="1254759" y="6079961"/>
            <a:ext cx="2198038" cy="646331"/>
          </a:xfrm>
          <a:prstGeom prst="rect">
            <a:avLst/>
          </a:prstGeom>
          <a:solidFill>
            <a:srgbClr val="1A8685"/>
          </a:solidFill>
        </p:spPr>
        <p:txBody>
          <a:bodyPr wrap="none" rtlCol="0">
            <a:spAutoFit/>
          </a:bodyPr>
          <a:lstStyle/>
          <a:p>
            <a:r>
              <a:rPr lang="en-US" sz="3600" b="1" dirty="0" smtClean="0">
                <a:solidFill>
                  <a:schemeClr val="bg1"/>
                </a:solidFill>
              </a:rPr>
              <a:t>interview</a:t>
            </a:r>
            <a:endParaRPr lang="en-US" sz="3600" b="1" dirty="0">
              <a:solidFill>
                <a:schemeClr val="bg1"/>
              </a:solidFill>
            </a:endParaRPr>
          </a:p>
        </p:txBody>
      </p:sp>
      <p:sp>
        <p:nvSpPr>
          <p:cNvPr id="19" name="TextBox 18"/>
          <p:cNvSpPr txBox="1"/>
          <p:nvPr/>
        </p:nvSpPr>
        <p:spPr>
          <a:xfrm rot="21066263">
            <a:off x="6459663" y="5756795"/>
            <a:ext cx="1826867" cy="646331"/>
          </a:xfrm>
          <a:prstGeom prst="rect">
            <a:avLst/>
          </a:prstGeom>
          <a:solidFill>
            <a:srgbClr val="1A8685"/>
          </a:solidFill>
        </p:spPr>
        <p:txBody>
          <a:bodyPr wrap="none" rtlCol="0">
            <a:spAutoFit/>
          </a:bodyPr>
          <a:lstStyle/>
          <a:p>
            <a:r>
              <a:rPr lang="en-US" sz="3600" b="1" dirty="0" smtClean="0">
                <a:solidFill>
                  <a:schemeClr val="bg1"/>
                </a:solidFill>
              </a:rPr>
              <a:t>explore</a:t>
            </a:r>
            <a:endParaRPr lang="en-US" sz="3600" b="1" dirty="0">
              <a:solidFill>
                <a:schemeClr val="bg1"/>
              </a:solidFill>
            </a:endParaRPr>
          </a:p>
        </p:txBody>
      </p:sp>
      <p:sp>
        <p:nvSpPr>
          <p:cNvPr id="20" name="TextBox 19"/>
          <p:cNvSpPr txBox="1"/>
          <p:nvPr/>
        </p:nvSpPr>
        <p:spPr>
          <a:xfrm rot="895194">
            <a:off x="9454147" y="5706107"/>
            <a:ext cx="1288108" cy="646331"/>
          </a:xfrm>
          <a:prstGeom prst="rect">
            <a:avLst/>
          </a:prstGeom>
          <a:solidFill>
            <a:srgbClr val="1A8685"/>
          </a:solidFill>
        </p:spPr>
        <p:txBody>
          <a:bodyPr wrap="none" rtlCol="0">
            <a:spAutoFit/>
          </a:bodyPr>
          <a:lstStyle/>
          <a:p>
            <a:r>
              <a:rPr lang="en-US" sz="3600" b="1" dirty="0" smtClean="0">
                <a:solidFill>
                  <a:schemeClr val="bg1"/>
                </a:solidFill>
              </a:rPr>
              <a:t>learn</a:t>
            </a:r>
            <a:endParaRPr lang="en-US" sz="3600" b="1" dirty="0">
              <a:solidFill>
                <a:schemeClr val="bg1"/>
              </a:solidFill>
            </a:endParaRPr>
          </a:p>
        </p:txBody>
      </p:sp>
    </p:spTree>
    <p:extLst>
      <p:ext uri="{BB962C8B-B14F-4D97-AF65-F5344CB8AC3E}">
        <p14:creationId xmlns:p14="http://schemas.microsoft.com/office/powerpoint/2010/main" val="30544239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A8FC2"/>
        </a:solidFill>
        <a:effectLst/>
      </p:bgPr>
    </p:bg>
    <p:spTree>
      <p:nvGrpSpPr>
        <p:cNvPr id="1" name=""/>
        <p:cNvGrpSpPr/>
        <p:nvPr/>
      </p:nvGrpSpPr>
      <p:grpSpPr>
        <a:xfrm>
          <a:off x="0" y="0"/>
          <a:ext cx="0" cy="0"/>
          <a:chOff x="0" y="0"/>
          <a:chExt cx="0" cy="0"/>
        </a:xfrm>
      </p:grpSpPr>
      <p:sp>
        <p:nvSpPr>
          <p:cNvPr id="3" name="Rectangle 2"/>
          <p:cNvSpPr/>
          <p:nvPr/>
        </p:nvSpPr>
        <p:spPr>
          <a:xfrm>
            <a:off x="10134148" y="0"/>
            <a:ext cx="20578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231" y="0"/>
            <a:ext cx="10130848" cy="7017306"/>
          </a:xfrm>
          <a:prstGeom prst="rect">
            <a:avLst/>
          </a:prstGeom>
          <a:noFill/>
        </p:spPr>
        <p:txBody>
          <a:bodyPr wrap="square">
            <a:spAutoFit/>
          </a:bodyPr>
          <a:lstStyle/>
          <a:p>
            <a:pPr lvl="0"/>
            <a:r>
              <a:rPr lang="en-US" sz="3600" dirty="0">
                <a:solidFill>
                  <a:schemeClr val="bg1"/>
                </a:solidFill>
              </a:rPr>
              <a:t>When Albert Einstein was asked, </a:t>
            </a:r>
            <a:endParaRPr lang="en-US" sz="3600" dirty="0" smtClean="0">
              <a:solidFill>
                <a:schemeClr val="bg1"/>
              </a:solidFill>
            </a:endParaRPr>
          </a:p>
          <a:p>
            <a:pPr lvl="0"/>
            <a:r>
              <a:rPr lang="en-US" sz="5400" b="1" dirty="0" smtClean="0">
                <a:solidFill>
                  <a:schemeClr val="bg1"/>
                </a:solidFill>
              </a:rPr>
              <a:t>“</a:t>
            </a:r>
            <a:r>
              <a:rPr lang="en-US" sz="5400" b="1" dirty="0">
                <a:solidFill>
                  <a:schemeClr val="bg1"/>
                </a:solidFill>
              </a:rPr>
              <a:t>Given one hour to solve a problem, how would you approach it?” </a:t>
            </a:r>
            <a:endParaRPr lang="en-US" sz="5400" b="1" dirty="0" smtClean="0">
              <a:solidFill>
                <a:schemeClr val="bg1"/>
              </a:solidFill>
            </a:endParaRPr>
          </a:p>
          <a:p>
            <a:pPr lvl="0"/>
            <a:endParaRPr lang="en-US" sz="3600" dirty="0">
              <a:solidFill>
                <a:schemeClr val="bg1"/>
              </a:solidFill>
            </a:endParaRPr>
          </a:p>
          <a:p>
            <a:pPr lvl="0"/>
            <a:r>
              <a:rPr lang="en-US" sz="3600" dirty="0" smtClean="0">
                <a:solidFill>
                  <a:schemeClr val="bg1"/>
                </a:solidFill>
              </a:rPr>
              <a:t>He </a:t>
            </a:r>
            <a:r>
              <a:rPr lang="en-US" sz="3600" dirty="0">
                <a:solidFill>
                  <a:schemeClr val="bg1"/>
                </a:solidFill>
              </a:rPr>
              <a:t>replied, </a:t>
            </a:r>
            <a:r>
              <a:rPr lang="en-US" sz="5400" b="1" dirty="0">
                <a:solidFill>
                  <a:schemeClr val="bg1"/>
                </a:solidFill>
              </a:rPr>
              <a:t>“Spend 55 minutes understanding the question, then 5 minutes finding the answer.”</a:t>
            </a:r>
          </a:p>
        </p:txBody>
      </p:sp>
      <p:pic>
        <p:nvPicPr>
          <p:cNvPr id="3074" name="Picture 2" descr="Image result for albert einstein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2250">
            <a:off x="10282643" y="4420327"/>
            <a:ext cx="1732724" cy="233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799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23"/>
            <a:ext cx="7093484" cy="3477875"/>
          </a:xfrm>
          <a:prstGeom prst="rect">
            <a:avLst/>
          </a:prstGeom>
          <a:noFill/>
        </p:spPr>
        <p:txBody>
          <a:bodyPr wrap="square" rtlCol="0">
            <a:spAutoFit/>
          </a:bodyPr>
          <a:lstStyle/>
          <a:p>
            <a:r>
              <a:rPr lang="en-US" sz="4400" b="1" dirty="0">
                <a:solidFill>
                  <a:schemeClr val="bg1"/>
                </a:solidFill>
              </a:rPr>
              <a:t>b</a:t>
            </a:r>
            <a:r>
              <a:rPr lang="en-US" sz="4400" b="1" dirty="0" smtClean="0">
                <a:solidFill>
                  <a:schemeClr val="bg1"/>
                </a:solidFill>
              </a:rPr>
              <a:t>rainstorm </a:t>
            </a:r>
          </a:p>
          <a:p>
            <a:r>
              <a:rPr lang="en-US" sz="4400" b="1" dirty="0">
                <a:solidFill>
                  <a:schemeClr val="bg1"/>
                </a:solidFill>
              </a:rPr>
              <a:t>	</a:t>
            </a:r>
            <a:endParaRPr lang="en-US" sz="4400" b="1" dirty="0" smtClean="0">
              <a:solidFill>
                <a:schemeClr val="bg1"/>
              </a:solidFill>
            </a:endParaRPr>
          </a:p>
          <a:p>
            <a:r>
              <a:rPr lang="en-US" sz="4400" b="1" dirty="0">
                <a:solidFill>
                  <a:schemeClr val="bg1"/>
                </a:solidFill>
              </a:rPr>
              <a:t>	</a:t>
            </a:r>
            <a:r>
              <a:rPr lang="en-US" sz="4400" b="1" dirty="0" smtClean="0">
                <a:solidFill>
                  <a:schemeClr val="bg1"/>
                </a:solidFill>
              </a:rPr>
              <a:t>select an idea</a:t>
            </a:r>
          </a:p>
          <a:p>
            <a:r>
              <a:rPr lang="en-US" sz="4400" b="1" dirty="0">
                <a:solidFill>
                  <a:schemeClr val="bg1"/>
                </a:solidFill>
              </a:rPr>
              <a:t>	</a:t>
            </a:r>
            <a:r>
              <a:rPr lang="en-US" sz="4400" b="1" dirty="0" smtClean="0">
                <a:solidFill>
                  <a:schemeClr val="bg1"/>
                </a:solidFill>
              </a:rPr>
              <a:t>	</a:t>
            </a:r>
          </a:p>
          <a:p>
            <a:r>
              <a:rPr lang="en-US" sz="4400" b="1" dirty="0">
                <a:solidFill>
                  <a:schemeClr val="bg1"/>
                </a:solidFill>
              </a:rPr>
              <a:t>	</a:t>
            </a:r>
            <a:r>
              <a:rPr lang="en-US" sz="4400" b="1" dirty="0" smtClean="0">
                <a:solidFill>
                  <a:schemeClr val="bg1"/>
                </a:solidFill>
              </a:rPr>
              <a:t>	create a prototype</a:t>
            </a:r>
            <a:endParaRPr lang="en-US" sz="4400" b="1" dirty="0">
              <a:solidFill>
                <a:schemeClr val="bg1"/>
              </a:solidFill>
            </a:endParaRPr>
          </a:p>
        </p:txBody>
      </p:sp>
      <p:sp>
        <p:nvSpPr>
          <p:cNvPr id="12" name="TextBox 11"/>
          <p:cNvSpPr txBox="1"/>
          <p:nvPr/>
        </p:nvSpPr>
        <p:spPr>
          <a:xfrm>
            <a:off x="685802" y="88248"/>
            <a:ext cx="3570509" cy="830997"/>
          </a:xfrm>
          <a:prstGeom prst="rect">
            <a:avLst/>
          </a:prstGeom>
          <a:noFill/>
        </p:spPr>
        <p:txBody>
          <a:bodyPr wrap="none" rtlCol="0">
            <a:spAutoFit/>
          </a:bodyPr>
          <a:lstStyle/>
          <a:p>
            <a:r>
              <a:rPr lang="en-US" sz="4800" b="1" dirty="0" smtClean="0">
                <a:solidFill>
                  <a:schemeClr val="bg1"/>
                </a:solidFill>
              </a:rPr>
              <a:t>ii.   ideation</a:t>
            </a:r>
            <a:endParaRPr lang="en-US" sz="4800" b="1" dirty="0">
              <a:solidFill>
                <a:schemeClr val="bg1"/>
              </a:solidFill>
            </a:endParaRPr>
          </a:p>
        </p:txBody>
      </p:sp>
      <p:sp>
        <p:nvSpPr>
          <p:cNvPr id="2" name="Curved Left Arrow 1"/>
          <p:cNvSpPr/>
          <p:nvPr/>
        </p:nvSpPr>
        <p:spPr>
          <a:xfrm rot="20750048">
            <a:off x="4069798" y="1813884"/>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20750048">
            <a:off x="6154742" y="3276757"/>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65700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23"/>
            <a:ext cx="7093484" cy="3477875"/>
          </a:xfrm>
          <a:prstGeom prst="rect">
            <a:avLst/>
          </a:prstGeom>
          <a:noFill/>
        </p:spPr>
        <p:txBody>
          <a:bodyPr wrap="square" rtlCol="0">
            <a:spAutoFit/>
          </a:bodyPr>
          <a:lstStyle/>
          <a:p>
            <a:r>
              <a:rPr lang="en-US" sz="4400" b="1" dirty="0">
                <a:solidFill>
                  <a:schemeClr val="bg1"/>
                </a:solidFill>
              </a:rPr>
              <a:t>b</a:t>
            </a:r>
            <a:r>
              <a:rPr lang="en-US" sz="4400" b="1" dirty="0" smtClean="0">
                <a:solidFill>
                  <a:schemeClr val="bg1"/>
                </a:solidFill>
              </a:rPr>
              <a:t>rainstorm </a:t>
            </a:r>
          </a:p>
          <a:p>
            <a:r>
              <a:rPr lang="en-US" sz="4400" b="1" dirty="0">
                <a:solidFill>
                  <a:schemeClr val="bg1"/>
                </a:solidFill>
              </a:rPr>
              <a:t>	</a:t>
            </a:r>
            <a:endParaRPr lang="en-US" sz="4400" b="1" dirty="0" smtClean="0">
              <a:solidFill>
                <a:schemeClr val="bg1"/>
              </a:solidFill>
            </a:endParaRPr>
          </a:p>
          <a:p>
            <a:r>
              <a:rPr lang="en-US" sz="4400" b="1" dirty="0">
                <a:solidFill>
                  <a:schemeClr val="bg1"/>
                </a:solidFill>
              </a:rPr>
              <a:t>	</a:t>
            </a:r>
            <a:r>
              <a:rPr lang="en-US" sz="4400" b="1" dirty="0" smtClean="0">
                <a:solidFill>
                  <a:schemeClr val="bg1"/>
                </a:solidFill>
              </a:rPr>
              <a:t>select an idea</a:t>
            </a:r>
          </a:p>
          <a:p>
            <a:r>
              <a:rPr lang="en-US" sz="4400" b="1" dirty="0">
                <a:solidFill>
                  <a:schemeClr val="bg1"/>
                </a:solidFill>
              </a:rPr>
              <a:t>	</a:t>
            </a:r>
            <a:r>
              <a:rPr lang="en-US" sz="4400" b="1" dirty="0" smtClean="0">
                <a:solidFill>
                  <a:schemeClr val="bg1"/>
                </a:solidFill>
              </a:rPr>
              <a:t>	</a:t>
            </a:r>
          </a:p>
          <a:p>
            <a:r>
              <a:rPr lang="en-US" sz="4400" b="1" dirty="0">
                <a:solidFill>
                  <a:schemeClr val="bg1"/>
                </a:solidFill>
              </a:rPr>
              <a:t>	</a:t>
            </a:r>
            <a:r>
              <a:rPr lang="en-US" sz="4400" b="1" dirty="0" smtClean="0">
                <a:solidFill>
                  <a:schemeClr val="bg1"/>
                </a:solidFill>
              </a:rPr>
              <a:t>	create a prototype</a:t>
            </a:r>
            <a:endParaRPr lang="en-US" sz="4400" b="1" dirty="0">
              <a:solidFill>
                <a:schemeClr val="bg1"/>
              </a:solidFill>
            </a:endParaRPr>
          </a:p>
        </p:txBody>
      </p:sp>
      <p:sp>
        <p:nvSpPr>
          <p:cNvPr id="12" name="TextBox 11"/>
          <p:cNvSpPr txBox="1"/>
          <p:nvPr/>
        </p:nvSpPr>
        <p:spPr>
          <a:xfrm>
            <a:off x="685802" y="88248"/>
            <a:ext cx="3570509" cy="830997"/>
          </a:xfrm>
          <a:prstGeom prst="rect">
            <a:avLst/>
          </a:prstGeom>
          <a:noFill/>
        </p:spPr>
        <p:txBody>
          <a:bodyPr wrap="none" rtlCol="0">
            <a:spAutoFit/>
          </a:bodyPr>
          <a:lstStyle/>
          <a:p>
            <a:r>
              <a:rPr lang="en-US" sz="4800" b="1" dirty="0" smtClean="0">
                <a:solidFill>
                  <a:schemeClr val="bg1"/>
                </a:solidFill>
              </a:rPr>
              <a:t>ii.   ideation</a:t>
            </a:r>
            <a:endParaRPr lang="en-US" sz="4800" b="1" dirty="0">
              <a:solidFill>
                <a:schemeClr val="bg1"/>
              </a:solidFill>
            </a:endParaRPr>
          </a:p>
        </p:txBody>
      </p:sp>
      <p:sp>
        <p:nvSpPr>
          <p:cNvPr id="2" name="Curved Left Arrow 1"/>
          <p:cNvSpPr/>
          <p:nvPr/>
        </p:nvSpPr>
        <p:spPr>
          <a:xfrm rot="20750048">
            <a:off x="4069798" y="1813884"/>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20750048">
            <a:off x="6154742" y="3276757"/>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rot="636518">
            <a:off x="4230171" y="1635747"/>
            <a:ext cx="4493387" cy="646331"/>
          </a:xfrm>
          <a:prstGeom prst="rect">
            <a:avLst/>
          </a:prstGeom>
          <a:noFill/>
        </p:spPr>
        <p:txBody>
          <a:bodyPr wrap="none" rtlCol="0">
            <a:spAutoFit/>
          </a:bodyPr>
          <a:lstStyle/>
          <a:p>
            <a:r>
              <a:rPr lang="en-US" sz="3600" b="1" dirty="0" smtClean="0"/>
              <a:t>“How might we…?”</a:t>
            </a:r>
            <a:endParaRPr lang="en-US" sz="3600" b="1" dirty="0"/>
          </a:p>
        </p:txBody>
      </p:sp>
    </p:spTree>
    <p:extLst>
      <p:ext uri="{BB962C8B-B14F-4D97-AF65-F5344CB8AC3E}">
        <p14:creationId xmlns:p14="http://schemas.microsoft.com/office/powerpoint/2010/main" val="13651403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A8FC2"/>
        </a:solidFill>
        <a:effectLst/>
      </p:bgPr>
    </p:bg>
    <p:spTree>
      <p:nvGrpSpPr>
        <p:cNvPr id="1" name=""/>
        <p:cNvGrpSpPr/>
        <p:nvPr/>
      </p:nvGrpSpPr>
      <p:grpSpPr>
        <a:xfrm>
          <a:off x="0" y="0"/>
          <a:ext cx="0" cy="0"/>
          <a:chOff x="0" y="0"/>
          <a:chExt cx="0" cy="0"/>
        </a:xfrm>
      </p:grpSpPr>
      <p:sp>
        <p:nvSpPr>
          <p:cNvPr id="2" name="Rectangle 1"/>
          <p:cNvSpPr/>
          <p:nvPr/>
        </p:nvSpPr>
        <p:spPr>
          <a:xfrm>
            <a:off x="2597728" y="1480251"/>
            <a:ext cx="6837219" cy="3108544"/>
          </a:xfrm>
          <a:prstGeom prst="rect">
            <a:avLst/>
          </a:prstGeom>
        </p:spPr>
        <p:txBody>
          <a:bodyPr wrap="square">
            <a:spAutoFit/>
          </a:bodyPr>
          <a:lstStyle/>
          <a:p>
            <a:pPr lvl="0"/>
            <a:r>
              <a:rPr lang="en-US" sz="3600" b="1" dirty="0">
                <a:solidFill>
                  <a:schemeClr val="bg1"/>
                </a:solidFill>
              </a:rPr>
              <a:t>“Really great ideas are very rare and very valuable. More ideas increase chances of getting a good one. </a:t>
            </a:r>
            <a:r>
              <a:rPr lang="en-US" sz="4400" b="1" dirty="0">
                <a:solidFill>
                  <a:schemeClr val="bg1"/>
                </a:solidFill>
              </a:rPr>
              <a:t>Volume matters</a:t>
            </a:r>
            <a:r>
              <a:rPr lang="en-US" sz="4400" b="1" dirty="0" smtClean="0">
                <a:solidFill>
                  <a:schemeClr val="bg1"/>
                </a:solidFill>
              </a:rPr>
              <a:t>.”</a:t>
            </a:r>
            <a:endParaRPr lang="en-US" sz="3600" b="1" dirty="0">
              <a:solidFill>
                <a:schemeClr val="bg1"/>
              </a:solidFill>
            </a:endParaRPr>
          </a:p>
        </p:txBody>
      </p:sp>
      <p:sp>
        <p:nvSpPr>
          <p:cNvPr id="4" name="Rectangle 3"/>
          <p:cNvSpPr/>
          <p:nvPr/>
        </p:nvSpPr>
        <p:spPr>
          <a:xfrm>
            <a:off x="1" y="5588875"/>
            <a:ext cx="6754091"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Rectangle 2"/>
          <p:cNvSpPr/>
          <p:nvPr/>
        </p:nvSpPr>
        <p:spPr>
          <a:xfrm>
            <a:off x="2" y="5732043"/>
            <a:ext cx="5807399" cy="338554"/>
          </a:xfrm>
          <a:prstGeom prst="rect">
            <a:avLst/>
          </a:prstGeom>
        </p:spPr>
        <p:txBody>
          <a:bodyPr wrap="none">
            <a:spAutoFit/>
          </a:bodyPr>
          <a:lstStyle/>
          <a:p>
            <a:r>
              <a:rPr lang="en-US" sz="1600" dirty="0">
                <a:solidFill>
                  <a:schemeClr val="bg1"/>
                </a:solidFill>
              </a:rPr>
              <a:t>Source: Adobe </a:t>
            </a:r>
            <a:r>
              <a:rPr lang="en-US" sz="1600" dirty="0" err="1">
                <a:solidFill>
                  <a:schemeClr val="bg1"/>
                </a:solidFill>
              </a:rPr>
              <a:t>Kickbox</a:t>
            </a:r>
            <a:r>
              <a:rPr lang="en-US" sz="1600" dirty="0">
                <a:solidFill>
                  <a:schemeClr val="bg1"/>
                </a:solidFill>
              </a:rPr>
              <a:t> Workshop Guide. Kickbox.adobe.com</a:t>
            </a:r>
          </a:p>
        </p:txBody>
      </p:sp>
    </p:spTree>
    <p:extLst>
      <p:ext uri="{BB962C8B-B14F-4D97-AF65-F5344CB8AC3E}">
        <p14:creationId xmlns:p14="http://schemas.microsoft.com/office/powerpoint/2010/main" val="36239805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1"/>
            <a:ext cx="7506741" cy="5421878"/>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19"/>
            <a:ext cx="7093484" cy="3970318"/>
          </a:xfrm>
          <a:prstGeom prst="rect">
            <a:avLst/>
          </a:prstGeom>
          <a:noFill/>
        </p:spPr>
        <p:txBody>
          <a:bodyPr wrap="square" rtlCol="0">
            <a:spAutoFit/>
          </a:bodyPr>
          <a:lstStyle/>
          <a:p>
            <a:pPr lvl="0"/>
            <a:r>
              <a:rPr lang="en-US" sz="3600" b="1" dirty="0" smtClean="0">
                <a:solidFill>
                  <a:schemeClr val="bg1"/>
                </a:solidFill>
              </a:rPr>
              <a:t>pay </a:t>
            </a:r>
            <a:r>
              <a:rPr lang="en-US" sz="3600" b="1" dirty="0">
                <a:solidFill>
                  <a:schemeClr val="bg1"/>
                </a:solidFill>
              </a:rPr>
              <a:t>attention </a:t>
            </a:r>
            <a:r>
              <a:rPr lang="en-US" sz="3600" b="1" dirty="0" smtClean="0">
                <a:solidFill>
                  <a:schemeClr val="bg1"/>
                </a:solidFill>
              </a:rPr>
              <a:t>to:</a:t>
            </a:r>
          </a:p>
          <a:p>
            <a:pPr marL="571500" lvl="0" indent="-571500">
              <a:buFont typeface="Arial" panose="020B0604020202020204" pitchFamily="34" charset="0"/>
              <a:buChar char="•"/>
            </a:pPr>
            <a:r>
              <a:rPr lang="en-US" sz="3600" dirty="0" smtClean="0">
                <a:solidFill>
                  <a:schemeClr val="bg1"/>
                </a:solidFill>
              </a:rPr>
              <a:t>the </a:t>
            </a:r>
            <a:r>
              <a:rPr lang="en-US" sz="3600" dirty="0">
                <a:solidFill>
                  <a:schemeClr val="bg1"/>
                </a:solidFill>
              </a:rPr>
              <a:t>time of </a:t>
            </a:r>
            <a:r>
              <a:rPr lang="en-US" sz="3600" dirty="0" smtClean="0">
                <a:solidFill>
                  <a:schemeClr val="bg1"/>
                </a:solidFill>
              </a:rPr>
              <a:t>day</a:t>
            </a:r>
          </a:p>
          <a:p>
            <a:pPr marL="571500" lvl="0" indent="-571500">
              <a:buFont typeface="Arial" panose="020B0604020202020204" pitchFamily="34" charset="0"/>
              <a:buChar char="•"/>
            </a:pPr>
            <a:r>
              <a:rPr lang="en-US" sz="3600" dirty="0" smtClean="0">
                <a:solidFill>
                  <a:schemeClr val="bg1"/>
                </a:solidFill>
              </a:rPr>
              <a:t>the location</a:t>
            </a:r>
          </a:p>
          <a:p>
            <a:pPr marL="571500" lvl="0" indent="-571500">
              <a:buFont typeface="Arial" panose="020B0604020202020204" pitchFamily="34" charset="0"/>
              <a:buChar char="•"/>
            </a:pPr>
            <a:r>
              <a:rPr lang="en-US" sz="3600" dirty="0" smtClean="0">
                <a:solidFill>
                  <a:schemeClr val="bg1"/>
                </a:solidFill>
              </a:rPr>
              <a:t>the tools</a:t>
            </a:r>
          </a:p>
          <a:p>
            <a:pPr marL="571500" lvl="0" indent="-571500">
              <a:buFont typeface="Arial" panose="020B0604020202020204" pitchFamily="34" charset="0"/>
              <a:buChar char="•"/>
            </a:pPr>
            <a:r>
              <a:rPr lang="en-US" sz="3600" dirty="0" smtClean="0">
                <a:solidFill>
                  <a:schemeClr val="bg1"/>
                </a:solidFill>
              </a:rPr>
              <a:t>reflection time </a:t>
            </a:r>
          </a:p>
          <a:p>
            <a:pPr marL="571500" lvl="0" indent="-571500">
              <a:buFont typeface="Arial" panose="020B0604020202020204" pitchFamily="34" charset="0"/>
              <a:buChar char="•"/>
            </a:pPr>
            <a:r>
              <a:rPr lang="en-US" sz="3600" dirty="0" smtClean="0">
                <a:solidFill>
                  <a:schemeClr val="bg1"/>
                </a:solidFill>
              </a:rPr>
              <a:t>time limits</a:t>
            </a:r>
          </a:p>
          <a:p>
            <a:pPr marL="571500" lvl="0" indent="-571500">
              <a:buFont typeface="Arial" panose="020B0604020202020204" pitchFamily="34" charset="0"/>
              <a:buChar char="•"/>
            </a:pPr>
            <a:r>
              <a:rPr lang="en-US" sz="3600" dirty="0" smtClean="0">
                <a:solidFill>
                  <a:schemeClr val="bg1"/>
                </a:solidFill>
              </a:rPr>
              <a:t>the </a:t>
            </a:r>
            <a:r>
              <a:rPr lang="en-US" sz="3600" dirty="0">
                <a:solidFill>
                  <a:schemeClr val="bg1"/>
                </a:solidFill>
              </a:rPr>
              <a:t>“rules”</a:t>
            </a:r>
          </a:p>
        </p:txBody>
      </p:sp>
      <p:sp>
        <p:nvSpPr>
          <p:cNvPr id="8" name="Rectangle 7"/>
          <p:cNvSpPr/>
          <p:nvPr/>
        </p:nvSpPr>
        <p:spPr>
          <a:xfrm>
            <a:off x="5494873" y="3241964"/>
            <a:ext cx="6371547" cy="3304868"/>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t>“</a:t>
            </a:r>
            <a:r>
              <a:rPr lang="en-US" sz="3200" b="1" dirty="0" smtClean="0"/>
              <a:t>rules”:</a:t>
            </a:r>
          </a:p>
          <a:p>
            <a:pPr marL="342900" lvl="0" indent="-342900">
              <a:buFont typeface="Arial" panose="020B0604020202020204" pitchFamily="34" charset="0"/>
              <a:buChar char="•"/>
            </a:pPr>
            <a:r>
              <a:rPr lang="en-US" sz="2400" dirty="0" smtClean="0"/>
              <a:t>defer judgment</a:t>
            </a:r>
          </a:p>
          <a:p>
            <a:pPr marL="342900" lvl="0" indent="-342900">
              <a:buFont typeface="Arial" panose="020B0604020202020204" pitchFamily="34" charset="0"/>
              <a:buChar char="•"/>
            </a:pPr>
            <a:r>
              <a:rPr lang="en-US" sz="2400" dirty="0" smtClean="0"/>
              <a:t>encourage </a:t>
            </a:r>
            <a:r>
              <a:rPr lang="en-US" sz="2400" dirty="0"/>
              <a:t>wild </a:t>
            </a:r>
            <a:r>
              <a:rPr lang="en-US" sz="2400" dirty="0" smtClean="0"/>
              <a:t>ideas</a:t>
            </a:r>
          </a:p>
          <a:p>
            <a:pPr marL="342900" lvl="0" indent="-342900">
              <a:buFont typeface="Arial" panose="020B0604020202020204" pitchFamily="34" charset="0"/>
              <a:buChar char="•"/>
            </a:pPr>
            <a:r>
              <a:rPr lang="en-US" sz="2400" dirty="0" smtClean="0"/>
              <a:t>build </a:t>
            </a:r>
            <a:r>
              <a:rPr lang="en-US" sz="2400" dirty="0"/>
              <a:t>on ideas of others (“yes and…”) </a:t>
            </a:r>
            <a:endParaRPr lang="en-US" sz="2400" dirty="0" smtClean="0"/>
          </a:p>
          <a:p>
            <a:pPr marL="342900" lvl="0" indent="-342900">
              <a:buFont typeface="Arial" panose="020B0604020202020204" pitchFamily="34" charset="0"/>
              <a:buChar char="•"/>
            </a:pPr>
            <a:r>
              <a:rPr lang="en-US" sz="2400" dirty="0" smtClean="0"/>
              <a:t>stay </a:t>
            </a:r>
            <a:r>
              <a:rPr lang="en-US" sz="2400" dirty="0"/>
              <a:t>focused </a:t>
            </a:r>
            <a:endParaRPr lang="en-US" sz="2400" dirty="0" smtClean="0"/>
          </a:p>
          <a:p>
            <a:pPr marL="342900" lvl="0" indent="-342900">
              <a:buFont typeface="Arial" panose="020B0604020202020204" pitchFamily="34" charset="0"/>
              <a:buChar char="•"/>
            </a:pPr>
            <a:r>
              <a:rPr lang="en-US" sz="2400" dirty="0" smtClean="0"/>
              <a:t>one </a:t>
            </a:r>
            <a:r>
              <a:rPr lang="en-US" sz="2400" dirty="0"/>
              <a:t>voice at a time </a:t>
            </a:r>
            <a:endParaRPr lang="en-US" sz="2400" dirty="0" smtClean="0"/>
          </a:p>
          <a:p>
            <a:pPr marL="342900" lvl="0" indent="-342900">
              <a:buFont typeface="Arial" panose="020B0604020202020204" pitchFamily="34" charset="0"/>
              <a:buChar char="•"/>
            </a:pPr>
            <a:r>
              <a:rPr lang="en-US" sz="2400" dirty="0" smtClean="0"/>
              <a:t>be </a:t>
            </a:r>
            <a:r>
              <a:rPr lang="en-US" sz="2400" dirty="0"/>
              <a:t>visual </a:t>
            </a:r>
            <a:endParaRPr lang="en-US" sz="2400" dirty="0" smtClean="0"/>
          </a:p>
          <a:p>
            <a:pPr marL="342900" lvl="0" indent="-342900">
              <a:buFont typeface="Arial" panose="020B0604020202020204" pitchFamily="34" charset="0"/>
              <a:buChar char="•"/>
            </a:pPr>
            <a:r>
              <a:rPr lang="en-US" sz="2400" dirty="0" smtClean="0"/>
              <a:t>go </a:t>
            </a:r>
            <a:r>
              <a:rPr lang="en-US" sz="2400" dirty="0"/>
              <a:t>for quantity</a:t>
            </a:r>
          </a:p>
        </p:txBody>
      </p:sp>
      <p:sp>
        <p:nvSpPr>
          <p:cNvPr id="17" name="TextBox 16"/>
          <p:cNvSpPr txBox="1"/>
          <p:nvPr/>
        </p:nvSpPr>
        <p:spPr>
          <a:xfrm>
            <a:off x="685800" y="88248"/>
            <a:ext cx="7300196" cy="830997"/>
          </a:xfrm>
          <a:prstGeom prst="rect">
            <a:avLst/>
          </a:prstGeom>
          <a:noFill/>
        </p:spPr>
        <p:txBody>
          <a:bodyPr wrap="none" rtlCol="0">
            <a:spAutoFit/>
          </a:bodyPr>
          <a:lstStyle/>
          <a:p>
            <a:r>
              <a:rPr lang="en-US" sz="4800" b="1" dirty="0">
                <a:solidFill>
                  <a:schemeClr val="bg1"/>
                </a:solidFill>
              </a:rPr>
              <a:t>s</a:t>
            </a:r>
            <a:r>
              <a:rPr lang="en-US" sz="4800" b="1" dirty="0" smtClean="0">
                <a:solidFill>
                  <a:schemeClr val="bg1"/>
                </a:solidFill>
              </a:rPr>
              <a:t>uccessful brainstorms:</a:t>
            </a:r>
            <a:endParaRPr lang="en-US" sz="4800" b="1" dirty="0">
              <a:solidFill>
                <a:schemeClr val="bg1"/>
              </a:solidFill>
            </a:endParaRPr>
          </a:p>
        </p:txBody>
      </p:sp>
      <p:sp>
        <p:nvSpPr>
          <p:cNvPr id="18" name="Rectangle 17"/>
          <p:cNvSpPr/>
          <p:nvPr/>
        </p:nvSpPr>
        <p:spPr>
          <a:xfrm>
            <a:off x="3" y="5796695"/>
            <a:ext cx="4197927"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Rectangle 18"/>
          <p:cNvSpPr/>
          <p:nvPr/>
        </p:nvSpPr>
        <p:spPr>
          <a:xfrm>
            <a:off x="1" y="5939863"/>
            <a:ext cx="3229770" cy="338554"/>
          </a:xfrm>
          <a:prstGeom prst="rect">
            <a:avLst/>
          </a:prstGeom>
        </p:spPr>
        <p:txBody>
          <a:bodyPr wrap="none">
            <a:spAutoFit/>
          </a:bodyPr>
          <a:lstStyle/>
          <a:p>
            <a:r>
              <a:rPr lang="en-US" sz="1600" dirty="0">
                <a:solidFill>
                  <a:schemeClr val="bg1"/>
                </a:solidFill>
              </a:rPr>
              <a:t>Source: </a:t>
            </a:r>
            <a:r>
              <a:rPr lang="en-US" sz="1600" dirty="0" smtClean="0">
                <a:solidFill>
                  <a:schemeClr val="bg1"/>
                </a:solidFill>
              </a:rPr>
              <a:t>Design Thinking in a Day</a:t>
            </a:r>
            <a:endParaRPr lang="en-US" sz="1600" dirty="0">
              <a:solidFill>
                <a:schemeClr val="bg1"/>
              </a:solidFill>
            </a:endParaRPr>
          </a:p>
        </p:txBody>
      </p:sp>
    </p:spTree>
    <p:extLst>
      <p:ext uri="{BB962C8B-B14F-4D97-AF65-F5344CB8AC3E}">
        <p14:creationId xmlns:p14="http://schemas.microsoft.com/office/powerpoint/2010/main" val="42185603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58069"/>
            <a:ext cx="7506741" cy="3426824"/>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3173" y="1514729"/>
            <a:ext cx="5777347" cy="707886"/>
          </a:xfrm>
          <a:prstGeom prst="rect">
            <a:avLst/>
          </a:prstGeom>
          <a:noFill/>
        </p:spPr>
        <p:txBody>
          <a:bodyPr wrap="square" rtlCol="0">
            <a:spAutoFit/>
          </a:bodyPr>
          <a:lstStyle/>
          <a:p>
            <a:pPr lvl="0"/>
            <a:r>
              <a:rPr lang="en-US" sz="4000" b="1" dirty="0">
                <a:solidFill>
                  <a:schemeClr val="bg1"/>
                </a:solidFill>
              </a:rPr>
              <a:t>l</a:t>
            </a:r>
            <a:r>
              <a:rPr lang="en-US" sz="4000" b="1" dirty="0" smtClean="0">
                <a:solidFill>
                  <a:schemeClr val="bg1"/>
                </a:solidFill>
              </a:rPr>
              <a:t>eaves technique</a:t>
            </a:r>
            <a:endParaRPr lang="en-US" sz="4000" dirty="0">
              <a:solidFill>
                <a:schemeClr val="bg1"/>
              </a:solidFill>
            </a:endParaRPr>
          </a:p>
        </p:txBody>
      </p:sp>
      <p:sp>
        <p:nvSpPr>
          <p:cNvPr id="8" name="Rectangle 7"/>
          <p:cNvSpPr/>
          <p:nvPr/>
        </p:nvSpPr>
        <p:spPr>
          <a:xfrm>
            <a:off x="5494872" y="3241964"/>
            <a:ext cx="4251803" cy="16002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smtClean="0"/>
              <a:t>     idea chain</a:t>
            </a:r>
            <a:endParaRPr lang="en-US" sz="3200" dirty="0"/>
          </a:p>
        </p:txBody>
      </p:sp>
      <p:sp>
        <p:nvSpPr>
          <p:cNvPr id="17" name="TextBox 16"/>
          <p:cNvSpPr txBox="1"/>
          <p:nvPr/>
        </p:nvSpPr>
        <p:spPr>
          <a:xfrm>
            <a:off x="685800" y="88252"/>
            <a:ext cx="7272594" cy="769441"/>
          </a:xfrm>
          <a:prstGeom prst="rect">
            <a:avLst/>
          </a:prstGeom>
          <a:noFill/>
        </p:spPr>
        <p:txBody>
          <a:bodyPr wrap="none" rtlCol="0">
            <a:spAutoFit/>
          </a:bodyPr>
          <a:lstStyle/>
          <a:p>
            <a:r>
              <a:rPr lang="en-US" sz="4400" b="1" dirty="0">
                <a:solidFill>
                  <a:schemeClr val="bg1"/>
                </a:solidFill>
              </a:rPr>
              <a:t>i</a:t>
            </a:r>
            <a:r>
              <a:rPr lang="en-US" sz="4400" b="1" dirty="0" smtClean="0">
                <a:solidFill>
                  <a:schemeClr val="bg1"/>
                </a:solidFill>
              </a:rPr>
              <a:t>dea generation exercises:</a:t>
            </a:r>
            <a:endParaRPr lang="en-US" sz="4400" b="1" dirty="0">
              <a:solidFill>
                <a:schemeClr val="bg1"/>
              </a:solidFill>
            </a:endParaRPr>
          </a:p>
        </p:txBody>
      </p:sp>
      <p:sp>
        <p:nvSpPr>
          <p:cNvPr id="18" name="Rectangle 17"/>
          <p:cNvSpPr/>
          <p:nvPr/>
        </p:nvSpPr>
        <p:spPr>
          <a:xfrm>
            <a:off x="15768" y="4567615"/>
            <a:ext cx="5818909" cy="21692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Rectangle 18"/>
          <p:cNvSpPr/>
          <p:nvPr/>
        </p:nvSpPr>
        <p:spPr>
          <a:xfrm>
            <a:off x="1242735" y="5255627"/>
            <a:ext cx="3707639" cy="1323439"/>
          </a:xfrm>
          <a:prstGeom prst="rect">
            <a:avLst/>
          </a:prstGeom>
        </p:spPr>
        <p:txBody>
          <a:bodyPr wrap="square">
            <a:spAutoFit/>
          </a:bodyPr>
          <a:lstStyle/>
          <a:p>
            <a:r>
              <a:rPr lang="en-US" sz="4000" b="1" dirty="0">
                <a:solidFill>
                  <a:schemeClr val="bg1"/>
                </a:solidFill>
              </a:rPr>
              <a:t>b</a:t>
            </a:r>
            <a:r>
              <a:rPr lang="en-US" sz="4000" b="1" dirty="0" smtClean="0">
                <a:solidFill>
                  <a:schemeClr val="bg1"/>
                </a:solidFill>
              </a:rPr>
              <a:t>rain walking</a:t>
            </a:r>
          </a:p>
          <a:p>
            <a:r>
              <a:rPr lang="en-US" sz="4000" b="1" dirty="0" smtClean="0">
                <a:solidFill>
                  <a:schemeClr val="bg1"/>
                </a:solidFill>
              </a:rPr>
              <a:t>brain writing</a:t>
            </a:r>
            <a:endParaRPr lang="en-US" sz="4000" b="1" dirty="0">
              <a:solidFill>
                <a:schemeClr val="bg1"/>
              </a:solidFill>
            </a:endParaRP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005214">
            <a:off x="367508" y="1913167"/>
            <a:ext cx="2078694" cy="990628"/>
          </a:xfrm>
          <a:prstGeom prst="rect">
            <a:avLst/>
          </a:prstGeom>
        </p:spPr>
      </p:pic>
      <p:pic>
        <p:nvPicPr>
          <p:cNvPr id="3" name="Picture 2"/>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209309" y="2783710"/>
            <a:ext cx="1219203" cy="1219202"/>
          </a:xfrm>
          <a:prstGeom prst="rect">
            <a:avLst/>
          </a:prstGeom>
        </p:spPr>
      </p:pic>
      <p:pic>
        <p:nvPicPr>
          <p:cNvPr id="6" name="Picture 5"/>
          <p:cNvPicPr>
            <a:picLocks noChangeAspect="1"/>
          </p:cNvPicPr>
          <p:nvPr/>
        </p:nvPicPr>
        <p:blipFill>
          <a:blip r:embed="rId5"/>
          <a:stretch>
            <a:fillRect/>
          </a:stretch>
        </p:blipFill>
        <p:spPr>
          <a:xfrm>
            <a:off x="1843173" y="3521486"/>
            <a:ext cx="2074043" cy="1766777"/>
          </a:xfrm>
          <a:prstGeom prst="rect">
            <a:avLst/>
          </a:prstGeom>
          <a:blipFill dpi="0" rotWithShape="1">
            <a:blip r:embed="rId6"/>
            <a:srcRect/>
            <a:tile tx="0" ty="0" sx="100000" sy="100000" flip="none" algn="tl"/>
          </a:blipFill>
        </p:spPr>
      </p:pic>
    </p:spTree>
    <p:extLst>
      <p:ext uri="{BB962C8B-B14F-4D97-AF65-F5344CB8AC3E}">
        <p14:creationId xmlns:p14="http://schemas.microsoft.com/office/powerpoint/2010/main" val="9562656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26" name="TextBox 25"/>
          <p:cNvSpPr txBox="1"/>
          <p:nvPr/>
        </p:nvSpPr>
        <p:spPr>
          <a:xfrm>
            <a:off x="1524144" y="1091415"/>
            <a:ext cx="6647974" cy="2400657"/>
          </a:xfrm>
          <a:prstGeom prst="rect">
            <a:avLst/>
          </a:prstGeom>
          <a:noFill/>
        </p:spPr>
        <p:txBody>
          <a:bodyPr wrap="none" rtlCol="0">
            <a:spAutoFit/>
          </a:bodyPr>
          <a:lstStyle/>
          <a:p>
            <a:pPr marL="571500" indent="-571500">
              <a:buFont typeface="Arial" panose="020B0604020202020204" pitchFamily="34" charset="0"/>
              <a:buChar char="•"/>
            </a:pPr>
            <a:r>
              <a:rPr lang="en-US" sz="3200" b="1" dirty="0">
                <a:solidFill>
                  <a:schemeClr val="bg1"/>
                </a:solidFill>
              </a:rPr>
              <a:t>barriers</a:t>
            </a:r>
          </a:p>
          <a:p>
            <a:pPr marL="571500" indent="-571500">
              <a:buFont typeface="Arial" panose="020B0604020202020204" pitchFamily="34" charset="0"/>
              <a:buChar char="•"/>
            </a:pPr>
            <a:r>
              <a:rPr lang="en-US" sz="5400" b="1" dirty="0">
                <a:solidFill>
                  <a:srgbClr val="FFCCFF"/>
                </a:solidFill>
              </a:rPr>
              <a:t>e</a:t>
            </a:r>
            <a:r>
              <a:rPr lang="en-US" sz="5400" b="1" dirty="0" smtClean="0">
                <a:solidFill>
                  <a:srgbClr val="FFCCFF"/>
                </a:solidFill>
              </a:rPr>
              <a:t>xamples</a:t>
            </a:r>
            <a:r>
              <a:rPr lang="en-US" sz="5400" b="1" dirty="0" smtClean="0">
                <a:solidFill>
                  <a:schemeClr val="bg1"/>
                </a:solidFill>
              </a:rPr>
              <a:t> </a:t>
            </a:r>
            <a:r>
              <a:rPr lang="en-US" sz="3200" b="1" dirty="0" smtClean="0">
                <a:solidFill>
                  <a:schemeClr val="bg1"/>
                </a:solidFill>
              </a:rPr>
              <a:t>of innovation</a:t>
            </a:r>
            <a:endParaRPr lang="en-US" sz="3600" b="1" dirty="0">
              <a:solidFill>
                <a:schemeClr val="bg1"/>
              </a:solidFill>
            </a:endParaRPr>
          </a:p>
          <a:p>
            <a:pPr marL="571500" indent="-571500">
              <a:buFont typeface="Arial" panose="020B0604020202020204" pitchFamily="34" charset="0"/>
              <a:buChar char="•"/>
            </a:pPr>
            <a:r>
              <a:rPr lang="en-US" sz="3200" b="1" dirty="0">
                <a:solidFill>
                  <a:schemeClr val="bg1"/>
                </a:solidFill>
              </a:rPr>
              <a:t>techniques</a:t>
            </a:r>
          </a:p>
          <a:p>
            <a:pPr marL="571500" indent="-571500">
              <a:buFont typeface="Arial" panose="020B0604020202020204" pitchFamily="34" charset="0"/>
              <a:buChar char="•"/>
            </a:pPr>
            <a:r>
              <a:rPr lang="en-US" sz="3200" b="1" dirty="0">
                <a:solidFill>
                  <a:schemeClr val="bg1"/>
                </a:solidFill>
              </a:rPr>
              <a:t>risk</a:t>
            </a:r>
          </a:p>
        </p:txBody>
      </p:sp>
    </p:spTree>
    <p:extLst>
      <p:ext uri="{BB962C8B-B14F-4D97-AF65-F5344CB8AC3E}">
        <p14:creationId xmlns:p14="http://schemas.microsoft.com/office/powerpoint/2010/main" val="18101496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23"/>
            <a:ext cx="7093484" cy="3477875"/>
          </a:xfrm>
          <a:prstGeom prst="rect">
            <a:avLst/>
          </a:prstGeom>
          <a:noFill/>
        </p:spPr>
        <p:txBody>
          <a:bodyPr wrap="square" rtlCol="0">
            <a:spAutoFit/>
          </a:bodyPr>
          <a:lstStyle/>
          <a:p>
            <a:r>
              <a:rPr lang="en-US" sz="4400" b="1" dirty="0">
                <a:solidFill>
                  <a:schemeClr val="bg1"/>
                </a:solidFill>
              </a:rPr>
              <a:t>b</a:t>
            </a:r>
            <a:r>
              <a:rPr lang="en-US" sz="4400" b="1" dirty="0" smtClean="0">
                <a:solidFill>
                  <a:schemeClr val="bg1"/>
                </a:solidFill>
              </a:rPr>
              <a:t>rainstorm </a:t>
            </a:r>
          </a:p>
          <a:p>
            <a:r>
              <a:rPr lang="en-US" sz="4400" b="1" dirty="0">
                <a:solidFill>
                  <a:schemeClr val="bg1"/>
                </a:solidFill>
              </a:rPr>
              <a:t>	</a:t>
            </a:r>
            <a:endParaRPr lang="en-US" sz="4400" b="1" dirty="0" smtClean="0">
              <a:solidFill>
                <a:schemeClr val="bg1"/>
              </a:solidFill>
            </a:endParaRPr>
          </a:p>
          <a:p>
            <a:r>
              <a:rPr lang="en-US" sz="4400" b="1" dirty="0">
                <a:solidFill>
                  <a:schemeClr val="bg1"/>
                </a:solidFill>
              </a:rPr>
              <a:t>	</a:t>
            </a:r>
            <a:r>
              <a:rPr lang="en-US" sz="4400" b="1" dirty="0" smtClean="0">
                <a:solidFill>
                  <a:schemeClr val="bg1"/>
                </a:solidFill>
              </a:rPr>
              <a:t>select an idea</a:t>
            </a:r>
          </a:p>
          <a:p>
            <a:r>
              <a:rPr lang="en-US" sz="4400" b="1" dirty="0">
                <a:solidFill>
                  <a:schemeClr val="bg1"/>
                </a:solidFill>
              </a:rPr>
              <a:t>	</a:t>
            </a:r>
            <a:r>
              <a:rPr lang="en-US" sz="4400" b="1" dirty="0" smtClean="0">
                <a:solidFill>
                  <a:schemeClr val="bg1"/>
                </a:solidFill>
              </a:rPr>
              <a:t>	</a:t>
            </a:r>
          </a:p>
          <a:p>
            <a:r>
              <a:rPr lang="en-US" sz="4400" b="1" dirty="0">
                <a:solidFill>
                  <a:schemeClr val="bg1"/>
                </a:solidFill>
              </a:rPr>
              <a:t>	</a:t>
            </a:r>
            <a:r>
              <a:rPr lang="en-US" sz="4400" b="1" dirty="0" smtClean="0">
                <a:solidFill>
                  <a:schemeClr val="bg1"/>
                </a:solidFill>
              </a:rPr>
              <a:t>	create a prototype</a:t>
            </a:r>
            <a:endParaRPr lang="en-US" sz="4400" b="1" dirty="0">
              <a:solidFill>
                <a:schemeClr val="bg1"/>
              </a:solidFill>
            </a:endParaRPr>
          </a:p>
        </p:txBody>
      </p:sp>
      <p:sp>
        <p:nvSpPr>
          <p:cNvPr id="12" name="TextBox 11"/>
          <p:cNvSpPr txBox="1"/>
          <p:nvPr/>
        </p:nvSpPr>
        <p:spPr>
          <a:xfrm>
            <a:off x="685802" y="88248"/>
            <a:ext cx="3570509" cy="830997"/>
          </a:xfrm>
          <a:prstGeom prst="rect">
            <a:avLst/>
          </a:prstGeom>
          <a:noFill/>
        </p:spPr>
        <p:txBody>
          <a:bodyPr wrap="none" rtlCol="0">
            <a:spAutoFit/>
          </a:bodyPr>
          <a:lstStyle/>
          <a:p>
            <a:r>
              <a:rPr lang="en-US" sz="4800" b="1" dirty="0" smtClean="0">
                <a:solidFill>
                  <a:schemeClr val="bg1"/>
                </a:solidFill>
              </a:rPr>
              <a:t>ii.   ideation</a:t>
            </a:r>
            <a:endParaRPr lang="en-US" sz="4800" b="1" dirty="0">
              <a:solidFill>
                <a:schemeClr val="bg1"/>
              </a:solidFill>
            </a:endParaRPr>
          </a:p>
        </p:txBody>
      </p:sp>
      <p:sp>
        <p:nvSpPr>
          <p:cNvPr id="2" name="Curved Left Arrow 1"/>
          <p:cNvSpPr/>
          <p:nvPr/>
        </p:nvSpPr>
        <p:spPr>
          <a:xfrm rot="20750048">
            <a:off x="4069798" y="1813884"/>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20750048">
            <a:off x="6154742" y="3276757"/>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1204686" y="2351314"/>
            <a:ext cx="4929273" cy="1524000"/>
          </a:xfrm>
          <a:prstGeom prst="ellipse">
            <a:avLst/>
          </a:prstGeom>
          <a:noFill/>
          <a:ln w="3810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3587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23"/>
            <a:ext cx="7093484" cy="3477875"/>
          </a:xfrm>
          <a:prstGeom prst="rect">
            <a:avLst/>
          </a:prstGeom>
          <a:noFill/>
        </p:spPr>
        <p:txBody>
          <a:bodyPr wrap="square" rtlCol="0">
            <a:spAutoFit/>
          </a:bodyPr>
          <a:lstStyle/>
          <a:p>
            <a:r>
              <a:rPr lang="en-US" sz="4400" b="1" dirty="0">
                <a:solidFill>
                  <a:schemeClr val="bg1"/>
                </a:solidFill>
              </a:rPr>
              <a:t>b</a:t>
            </a:r>
            <a:r>
              <a:rPr lang="en-US" sz="4400" b="1" dirty="0" smtClean="0">
                <a:solidFill>
                  <a:schemeClr val="bg1"/>
                </a:solidFill>
              </a:rPr>
              <a:t>rainstorm </a:t>
            </a:r>
          </a:p>
          <a:p>
            <a:r>
              <a:rPr lang="en-US" sz="4400" b="1" dirty="0">
                <a:solidFill>
                  <a:schemeClr val="bg1"/>
                </a:solidFill>
              </a:rPr>
              <a:t>	</a:t>
            </a:r>
            <a:endParaRPr lang="en-US" sz="4400" b="1" dirty="0" smtClean="0">
              <a:solidFill>
                <a:schemeClr val="bg1"/>
              </a:solidFill>
            </a:endParaRPr>
          </a:p>
          <a:p>
            <a:r>
              <a:rPr lang="en-US" sz="4400" b="1" dirty="0">
                <a:solidFill>
                  <a:schemeClr val="bg1"/>
                </a:solidFill>
              </a:rPr>
              <a:t>	</a:t>
            </a:r>
            <a:r>
              <a:rPr lang="en-US" sz="4400" b="1" dirty="0" smtClean="0">
                <a:solidFill>
                  <a:schemeClr val="bg1"/>
                </a:solidFill>
              </a:rPr>
              <a:t>select an idea</a:t>
            </a:r>
          </a:p>
          <a:p>
            <a:r>
              <a:rPr lang="en-US" sz="4400" b="1" dirty="0">
                <a:solidFill>
                  <a:schemeClr val="bg1"/>
                </a:solidFill>
              </a:rPr>
              <a:t>	</a:t>
            </a:r>
            <a:r>
              <a:rPr lang="en-US" sz="4400" b="1" dirty="0" smtClean="0">
                <a:solidFill>
                  <a:schemeClr val="bg1"/>
                </a:solidFill>
              </a:rPr>
              <a:t>	</a:t>
            </a:r>
          </a:p>
          <a:p>
            <a:r>
              <a:rPr lang="en-US" sz="4400" b="1" dirty="0">
                <a:solidFill>
                  <a:schemeClr val="bg1"/>
                </a:solidFill>
              </a:rPr>
              <a:t>	</a:t>
            </a:r>
            <a:r>
              <a:rPr lang="en-US" sz="4400" b="1" dirty="0" smtClean="0">
                <a:solidFill>
                  <a:schemeClr val="bg1"/>
                </a:solidFill>
              </a:rPr>
              <a:t>	create a prototype</a:t>
            </a:r>
            <a:endParaRPr lang="en-US" sz="4400" b="1" dirty="0">
              <a:solidFill>
                <a:schemeClr val="bg1"/>
              </a:solidFill>
            </a:endParaRPr>
          </a:p>
        </p:txBody>
      </p:sp>
      <p:sp>
        <p:nvSpPr>
          <p:cNvPr id="12" name="TextBox 11"/>
          <p:cNvSpPr txBox="1"/>
          <p:nvPr/>
        </p:nvSpPr>
        <p:spPr>
          <a:xfrm>
            <a:off x="685802" y="88248"/>
            <a:ext cx="3570509" cy="830997"/>
          </a:xfrm>
          <a:prstGeom prst="rect">
            <a:avLst/>
          </a:prstGeom>
          <a:noFill/>
        </p:spPr>
        <p:txBody>
          <a:bodyPr wrap="none" rtlCol="0">
            <a:spAutoFit/>
          </a:bodyPr>
          <a:lstStyle/>
          <a:p>
            <a:r>
              <a:rPr lang="en-US" sz="4800" b="1" dirty="0" smtClean="0">
                <a:solidFill>
                  <a:schemeClr val="bg1"/>
                </a:solidFill>
              </a:rPr>
              <a:t>ii.   ideation</a:t>
            </a:r>
            <a:endParaRPr lang="en-US" sz="4800" b="1" dirty="0">
              <a:solidFill>
                <a:schemeClr val="bg1"/>
              </a:solidFill>
            </a:endParaRPr>
          </a:p>
        </p:txBody>
      </p:sp>
      <p:sp>
        <p:nvSpPr>
          <p:cNvPr id="2" name="Curved Left Arrow 1"/>
          <p:cNvSpPr/>
          <p:nvPr/>
        </p:nvSpPr>
        <p:spPr>
          <a:xfrm rot="20750048">
            <a:off x="4069798" y="1813884"/>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20750048">
            <a:off x="6154742" y="3276757"/>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1193077" y="2351314"/>
            <a:ext cx="4929273" cy="1524000"/>
          </a:xfrm>
          <a:prstGeom prst="ellipse">
            <a:avLst/>
          </a:prstGeom>
          <a:noFill/>
          <a:ln w="3810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duotone>
              <a:prstClr val="black"/>
              <a:srgbClr val="71275F">
                <a:tint val="45000"/>
                <a:satMod val="400000"/>
              </a:srgbClr>
            </a:duotone>
            <a:extLst>
              <a:ext uri="{28A0092B-C50C-407E-A947-70E740481C1C}">
                <a14:useLocalDpi xmlns:a14="http://schemas.microsoft.com/office/drawing/2010/main" val="0"/>
              </a:ext>
            </a:extLst>
          </a:blip>
          <a:stretch>
            <a:fillRect/>
          </a:stretch>
        </p:blipFill>
        <p:spPr>
          <a:xfrm>
            <a:off x="8580347" y="3245977"/>
            <a:ext cx="2880135" cy="3600456"/>
          </a:xfrm>
          <a:prstGeom prst="rect">
            <a:avLst/>
          </a:prstGeom>
        </p:spPr>
      </p:pic>
      <p:sp>
        <p:nvSpPr>
          <p:cNvPr id="8" name="TextBox 7"/>
          <p:cNvSpPr txBox="1"/>
          <p:nvPr/>
        </p:nvSpPr>
        <p:spPr>
          <a:xfrm>
            <a:off x="8769025" y="4923337"/>
            <a:ext cx="2418387" cy="1200329"/>
          </a:xfrm>
          <a:prstGeom prst="rect">
            <a:avLst/>
          </a:prstGeom>
          <a:noFill/>
        </p:spPr>
        <p:txBody>
          <a:bodyPr wrap="square" rtlCol="0">
            <a:spAutoFit/>
          </a:bodyPr>
          <a:lstStyle/>
          <a:p>
            <a:pPr algn="ctr"/>
            <a:r>
              <a:rPr lang="en-US" sz="3600" b="1" dirty="0">
                <a:solidFill>
                  <a:srgbClr val="71275F"/>
                </a:solidFill>
              </a:rPr>
              <a:t>f</a:t>
            </a:r>
            <a:r>
              <a:rPr lang="en-US" sz="3600" b="1" dirty="0" smtClean="0">
                <a:solidFill>
                  <a:srgbClr val="71275F"/>
                </a:solidFill>
              </a:rPr>
              <a:t>ist of five technique</a:t>
            </a:r>
            <a:endParaRPr lang="en-US" sz="3600" b="1" dirty="0">
              <a:solidFill>
                <a:srgbClr val="71275F"/>
              </a:solidFill>
            </a:endParaRPr>
          </a:p>
        </p:txBody>
      </p:sp>
      <p:sp>
        <p:nvSpPr>
          <p:cNvPr id="11" name="Rectangle 10"/>
          <p:cNvSpPr/>
          <p:nvPr/>
        </p:nvSpPr>
        <p:spPr>
          <a:xfrm>
            <a:off x="6892332" y="1224615"/>
            <a:ext cx="5225779" cy="171955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Rectangle 12"/>
          <p:cNvSpPr/>
          <p:nvPr/>
        </p:nvSpPr>
        <p:spPr>
          <a:xfrm>
            <a:off x="7894379" y="1792461"/>
            <a:ext cx="5964383" cy="707886"/>
          </a:xfrm>
          <a:prstGeom prst="rect">
            <a:avLst/>
          </a:prstGeom>
        </p:spPr>
        <p:txBody>
          <a:bodyPr wrap="square">
            <a:spAutoFit/>
          </a:bodyPr>
          <a:lstStyle/>
          <a:p>
            <a:r>
              <a:rPr lang="en-US" sz="4000" b="1" dirty="0" smtClean="0">
                <a:solidFill>
                  <a:schemeClr val="bg1"/>
                </a:solidFill>
              </a:rPr>
              <a:t>Disney method</a:t>
            </a:r>
            <a:endParaRPr lang="en-US" sz="4000" b="1" dirty="0">
              <a:solidFill>
                <a:schemeClr val="bg1"/>
              </a:solidFill>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53216"/>
          <a:stretch/>
        </p:blipFill>
        <p:spPr>
          <a:xfrm>
            <a:off x="6621277" y="-42655"/>
            <a:ext cx="5136371" cy="1712116"/>
          </a:xfrm>
          <a:prstGeom prst="rect">
            <a:avLst/>
          </a:prstGeom>
        </p:spPr>
      </p:pic>
    </p:spTree>
    <p:extLst>
      <p:ext uri="{BB962C8B-B14F-4D97-AF65-F5344CB8AC3E}">
        <p14:creationId xmlns:p14="http://schemas.microsoft.com/office/powerpoint/2010/main" val="8893848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712689" y="0"/>
            <a:ext cx="8345713" cy="4193144"/>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nvGrpSpPr>
          <p:cNvPr id="30" name="Group 29"/>
          <p:cNvGrpSpPr/>
          <p:nvPr/>
        </p:nvGrpSpPr>
        <p:grpSpPr>
          <a:xfrm>
            <a:off x="2801258" y="319314"/>
            <a:ext cx="6284681" cy="5080000"/>
            <a:chOff x="1457322" y="1002462"/>
            <a:chExt cx="5320847" cy="4377734"/>
          </a:xfrm>
        </p:grpSpPr>
        <p:pic>
          <p:nvPicPr>
            <p:cNvPr id="1026" name="Picture 2" descr="Image result for mickey mouse silhouette"/>
            <p:cNvPicPr>
              <a:picLocks noChangeAspect="1" noChangeArrowheads="1"/>
            </p:cNvPicPr>
            <p:nvPr/>
          </p:nvPicPr>
          <p:blipFill rotWithShape="1">
            <a:blip r:embed="rId3">
              <a:extLst>
                <a:ext uri="{28A0092B-C50C-407E-A947-70E740481C1C}">
                  <a14:useLocalDpi xmlns:a14="http://schemas.microsoft.com/office/drawing/2010/main" val="0"/>
                </a:ext>
              </a:extLst>
            </a:blip>
            <a:srcRect l="18115" t="6171" r="21001" b="4777"/>
            <a:stretch/>
          </p:blipFill>
          <p:spPr bwMode="auto">
            <a:xfrm>
              <a:off x="1457322" y="1002462"/>
              <a:ext cx="5320847" cy="4377734"/>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7"/>
            <p:cNvSpPr/>
            <p:nvPr/>
          </p:nvSpPr>
          <p:spPr>
            <a:xfrm rot="1364366">
              <a:off x="4826097" y="1365205"/>
              <a:ext cx="1522131" cy="1317860"/>
            </a:xfrm>
            <a:prstGeom prst="rect">
              <a:avLst/>
            </a:prstGeom>
            <a:noFill/>
            <a:ln>
              <a:noFill/>
            </a:ln>
            <a:effectLst/>
          </p:spPr>
          <p:txBody>
            <a:bodyPr spcFirstLastPara="0" vert="horz" wrap="square" lIns="118110" tIns="118110" rIns="118110" bIns="11811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300" b="1" i="0" u="none" strike="noStrike" kern="1200" cap="none" spc="0" normalizeH="0" baseline="0" noProof="0" dirty="0" smtClean="0">
                  <a:ln>
                    <a:noFill/>
                  </a:ln>
                  <a:solidFill>
                    <a:srgbClr val="FFCCFF"/>
                  </a:solidFill>
                  <a:effectLst/>
                  <a:uLnTx/>
                  <a:uFillTx/>
                  <a:latin typeface="+mn-lt"/>
                  <a:ea typeface="+mn-ea"/>
                  <a:cs typeface="+mn-cs"/>
                </a:rPr>
                <a:t>Realist</a:t>
              </a:r>
              <a:endParaRPr kumimoji="0" lang="en-US" sz="3300" b="1" i="0" u="none" strike="noStrike" kern="1200" cap="none" spc="0" normalizeH="0" baseline="0" noProof="0" dirty="0">
                <a:ln>
                  <a:noFill/>
                </a:ln>
                <a:solidFill>
                  <a:srgbClr val="FFCCFF"/>
                </a:solidFill>
                <a:effectLst/>
                <a:uLnTx/>
                <a:uFillTx/>
                <a:latin typeface="+mn-lt"/>
                <a:ea typeface="+mn-ea"/>
                <a:cs typeface="+mn-cs"/>
              </a:endParaRPr>
            </a:p>
          </p:txBody>
        </p:sp>
        <p:sp>
          <p:nvSpPr>
            <p:cNvPr id="24" name="Rounded Rectangle 9"/>
            <p:cNvSpPr/>
            <p:nvPr/>
          </p:nvSpPr>
          <p:spPr>
            <a:xfrm rot="20141543">
              <a:off x="1530281" y="1387927"/>
              <a:ext cx="1949347" cy="1556714"/>
            </a:xfrm>
            <a:prstGeom prst="rect">
              <a:avLst/>
            </a:prstGeom>
            <a:noFill/>
            <a:ln>
              <a:noFill/>
            </a:ln>
            <a:effectLst/>
          </p:spPr>
          <p:txBody>
            <a:bodyPr spcFirstLastPara="0" vert="horz" wrap="square" lIns="118110" tIns="118110" rIns="118110" bIns="11811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300" b="1" i="0" u="none" strike="noStrike" kern="1200" cap="none" spc="0" normalizeH="0" baseline="0" noProof="0" dirty="0" smtClean="0">
                  <a:ln>
                    <a:noFill/>
                  </a:ln>
                  <a:solidFill>
                    <a:srgbClr val="FFCCFF"/>
                  </a:solidFill>
                  <a:effectLst/>
                  <a:uLnTx/>
                  <a:uFillTx/>
                  <a:latin typeface="+mn-lt"/>
                  <a:ea typeface="+mn-ea"/>
                  <a:cs typeface="+mn-cs"/>
                </a:rPr>
                <a:t>Critic</a:t>
              </a:r>
              <a:endParaRPr kumimoji="0" lang="en-US" sz="3300" b="1" i="0" u="none" strike="noStrike" kern="1200" cap="none" spc="0" normalizeH="0" baseline="0" noProof="0" dirty="0">
                <a:ln>
                  <a:noFill/>
                </a:ln>
                <a:solidFill>
                  <a:srgbClr val="FFCCFF"/>
                </a:solidFill>
                <a:effectLst/>
                <a:uLnTx/>
                <a:uFillTx/>
                <a:latin typeface="+mn-lt"/>
                <a:ea typeface="+mn-ea"/>
                <a:cs typeface="+mn-cs"/>
              </a:endParaRPr>
            </a:p>
          </p:txBody>
        </p:sp>
        <p:sp>
          <p:nvSpPr>
            <p:cNvPr id="28" name="Rounded Rectangle 5"/>
            <p:cNvSpPr/>
            <p:nvPr/>
          </p:nvSpPr>
          <p:spPr>
            <a:xfrm>
              <a:off x="3216098" y="3211923"/>
              <a:ext cx="1936152" cy="1128845"/>
            </a:xfrm>
            <a:prstGeom prst="rect">
              <a:avLst/>
            </a:prstGeom>
            <a:noFill/>
            <a:ln>
              <a:noFill/>
            </a:ln>
            <a:effectLst/>
          </p:spPr>
          <p:txBody>
            <a:bodyPr spcFirstLastPara="0" vert="horz" wrap="square" lIns="118110" tIns="118110" rIns="118110" bIns="11811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kumimoji="0" lang="en-US" sz="3300" b="1" i="0" u="none" strike="noStrike" kern="1200" cap="none" spc="0" normalizeH="0" baseline="0" noProof="0" dirty="0" smtClean="0">
                  <a:ln>
                    <a:noFill/>
                  </a:ln>
                  <a:solidFill>
                    <a:srgbClr val="FFCCFF"/>
                  </a:solidFill>
                  <a:effectLst/>
                  <a:uLnTx/>
                  <a:uFillTx/>
                  <a:latin typeface="Arial" panose="020B0604020202020204" pitchFamily="34" charset="0"/>
                  <a:ea typeface="+mn-ea"/>
                  <a:cs typeface="Arial" panose="020B0604020202020204" pitchFamily="34" charset="0"/>
                </a:rPr>
                <a:t>Dreamer</a:t>
              </a:r>
              <a:endParaRPr kumimoji="0" lang="en-US" sz="3300" b="1" i="0" u="none" strike="noStrike" kern="1200" cap="none" spc="0" normalizeH="0" baseline="0" noProof="0" dirty="0">
                <a:ln>
                  <a:noFill/>
                </a:ln>
                <a:solidFill>
                  <a:srgbClr val="FFCCFF"/>
                </a:solidFill>
                <a:effectLst/>
                <a:uLnTx/>
                <a:uFillTx/>
                <a:latin typeface="Arial" panose="020B0604020202020204" pitchFamily="34" charset="0"/>
                <a:ea typeface="+mn-ea"/>
                <a:cs typeface="Arial" panose="020B0604020202020204" pitchFamily="34" charset="0"/>
              </a:endParaRPr>
            </a:p>
          </p:txBody>
        </p:sp>
      </p:grpSp>
      <p:grpSp>
        <p:nvGrpSpPr>
          <p:cNvPr id="38" name="Group 37"/>
          <p:cNvGrpSpPr/>
          <p:nvPr/>
        </p:nvGrpSpPr>
        <p:grpSpPr>
          <a:xfrm>
            <a:off x="6952553" y="3933374"/>
            <a:ext cx="6978776" cy="2996417"/>
            <a:chOff x="6621277" y="2831174"/>
            <a:chExt cx="7237482" cy="3169702"/>
          </a:xfrm>
        </p:grpSpPr>
        <p:sp>
          <p:nvSpPr>
            <p:cNvPr id="35" name="Rectangle 34"/>
            <p:cNvSpPr/>
            <p:nvPr/>
          </p:nvSpPr>
          <p:spPr>
            <a:xfrm>
              <a:off x="6621277" y="4098444"/>
              <a:ext cx="5496832" cy="190243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 name="Rectangle 35"/>
            <p:cNvSpPr/>
            <p:nvPr/>
          </p:nvSpPr>
          <p:spPr>
            <a:xfrm>
              <a:off x="7894376" y="4666290"/>
              <a:ext cx="5964383" cy="748824"/>
            </a:xfrm>
            <a:prstGeom prst="rect">
              <a:avLst/>
            </a:prstGeom>
          </p:spPr>
          <p:txBody>
            <a:bodyPr wrap="square">
              <a:spAutoFit/>
            </a:bodyPr>
            <a:lstStyle/>
            <a:p>
              <a:r>
                <a:rPr lang="en-US" sz="4000" b="1" dirty="0" smtClean="0">
                  <a:solidFill>
                    <a:schemeClr val="bg1"/>
                  </a:solidFill>
                </a:rPr>
                <a:t>Disney method</a:t>
              </a:r>
              <a:endParaRPr lang="en-US" sz="4000" b="1" dirty="0">
                <a:solidFill>
                  <a:schemeClr val="bg1"/>
                </a:solidFill>
              </a:endParaRP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b="53216"/>
            <a:stretch/>
          </p:blipFill>
          <p:spPr>
            <a:xfrm>
              <a:off x="6621277" y="2831174"/>
              <a:ext cx="5136370" cy="1712116"/>
            </a:xfrm>
            <a:prstGeom prst="rect">
              <a:avLst/>
            </a:prstGeom>
          </p:spPr>
        </p:pic>
      </p:grpSp>
      <p:sp>
        <p:nvSpPr>
          <p:cNvPr id="42" name="Rectangle 41"/>
          <p:cNvSpPr/>
          <p:nvPr/>
        </p:nvSpPr>
        <p:spPr>
          <a:xfrm>
            <a:off x="128819" y="5131362"/>
            <a:ext cx="4749807" cy="1918083"/>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a:p>
        </p:txBody>
      </p:sp>
      <p:pic>
        <p:nvPicPr>
          <p:cNvPr id="43" name="Picture 42"/>
          <p:cNvPicPr>
            <a:picLocks noChangeAspect="1"/>
          </p:cNvPicPr>
          <p:nvPr/>
        </p:nvPicPr>
        <p:blipFill rotWithShape="1">
          <a:blip r:embed="rId5"/>
          <a:srcRect l="6423" t="13559" r="8157" b="14909"/>
          <a:stretch/>
        </p:blipFill>
        <p:spPr>
          <a:xfrm>
            <a:off x="920489" y="5210261"/>
            <a:ext cx="3012883" cy="1600873"/>
          </a:xfrm>
          <a:prstGeom prst="rect">
            <a:avLst/>
          </a:prstGeom>
          <a:solidFill>
            <a:schemeClr val="bg1">
              <a:alpha val="0"/>
            </a:schemeClr>
          </a:solidFill>
        </p:spPr>
      </p:pic>
    </p:spTree>
    <p:extLst>
      <p:ext uri="{BB962C8B-B14F-4D97-AF65-F5344CB8AC3E}">
        <p14:creationId xmlns:p14="http://schemas.microsoft.com/office/powerpoint/2010/main" val="200665151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174" y="1290523"/>
            <a:ext cx="7093484" cy="3477875"/>
          </a:xfrm>
          <a:prstGeom prst="rect">
            <a:avLst/>
          </a:prstGeom>
          <a:noFill/>
        </p:spPr>
        <p:txBody>
          <a:bodyPr wrap="square" rtlCol="0">
            <a:spAutoFit/>
          </a:bodyPr>
          <a:lstStyle/>
          <a:p>
            <a:r>
              <a:rPr lang="en-US" sz="4400" b="1" dirty="0">
                <a:solidFill>
                  <a:schemeClr val="bg1"/>
                </a:solidFill>
              </a:rPr>
              <a:t>b</a:t>
            </a:r>
            <a:r>
              <a:rPr lang="en-US" sz="4400" b="1" dirty="0" smtClean="0">
                <a:solidFill>
                  <a:schemeClr val="bg1"/>
                </a:solidFill>
              </a:rPr>
              <a:t>rainstorm </a:t>
            </a:r>
          </a:p>
          <a:p>
            <a:r>
              <a:rPr lang="en-US" sz="4400" b="1" dirty="0">
                <a:solidFill>
                  <a:schemeClr val="bg1"/>
                </a:solidFill>
              </a:rPr>
              <a:t>	</a:t>
            </a:r>
            <a:endParaRPr lang="en-US" sz="4400" b="1" dirty="0" smtClean="0">
              <a:solidFill>
                <a:schemeClr val="bg1"/>
              </a:solidFill>
            </a:endParaRPr>
          </a:p>
          <a:p>
            <a:r>
              <a:rPr lang="en-US" sz="4400" b="1" dirty="0">
                <a:solidFill>
                  <a:schemeClr val="bg1"/>
                </a:solidFill>
              </a:rPr>
              <a:t>	</a:t>
            </a:r>
            <a:r>
              <a:rPr lang="en-US" sz="4400" b="1" dirty="0" smtClean="0">
                <a:solidFill>
                  <a:schemeClr val="bg1"/>
                </a:solidFill>
              </a:rPr>
              <a:t>select an idea</a:t>
            </a:r>
          </a:p>
          <a:p>
            <a:r>
              <a:rPr lang="en-US" sz="4400" b="1" dirty="0">
                <a:solidFill>
                  <a:schemeClr val="bg1"/>
                </a:solidFill>
              </a:rPr>
              <a:t>	</a:t>
            </a:r>
            <a:r>
              <a:rPr lang="en-US" sz="4400" b="1" dirty="0" smtClean="0">
                <a:solidFill>
                  <a:schemeClr val="bg1"/>
                </a:solidFill>
              </a:rPr>
              <a:t>	</a:t>
            </a:r>
          </a:p>
          <a:p>
            <a:r>
              <a:rPr lang="en-US" sz="4400" b="1" dirty="0">
                <a:solidFill>
                  <a:schemeClr val="bg1"/>
                </a:solidFill>
              </a:rPr>
              <a:t>	</a:t>
            </a:r>
            <a:r>
              <a:rPr lang="en-US" sz="4400" b="1" dirty="0" smtClean="0">
                <a:solidFill>
                  <a:schemeClr val="bg1"/>
                </a:solidFill>
              </a:rPr>
              <a:t>	create a prototype</a:t>
            </a:r>
            <a:endParaRPr lang="en-US" sz="4400" b="1" dirty="0">
              <a:solidFill>
                <a:schemeClr val="bg1"/>
              </a:solidFill>
            </a:endParaRPr>
          </a:p>
        </p:txBody>
      </p:sp>
      <p:sp>
        <p:nvSpPr>
          <p:cNvPr id="12" name="TextBox 11"/>
          <p:cNvSpPr txBox="1"/>
          <p:nvPr/>
        </p:nvSpPr>
        <p:spPr>
          <a:xfrm>
            <a:off x="685802" y="88248"/>
            <a:ext cx="3570509" cy="830997"/>
          </a:xfrm>
          <a:prstGeom prst="rect">
            <a:avLst/>
          </a:prstGeom>
          <a:noFill/>
        </p:spPr>
        <p:txBody>
          <a:bodyPr wrap="none" rtlCol="0">
            <a:spAutoFit/>
          </a:bodyPr>
          <a:lstStyle/>
          <a:p>
            <a:r>
              <a:rPr lang="en-US" sz="4800" b="1" dirty="0" smtClean="0">
                <a:solidFill>
                  <a:schemeClr val="bg1"/>
                </a:solidFill>
              </a:rPr>
              <a:t>ii.   ideation</a:t>
            </a:r>
            <a:endParaRPr lang="en-US" sz="4800" b="1" dirty="0">
              <a:solidFill>
                <a:schemeClr val="bg1"/>
              </a:solidFill>
            </a:endParaRPr>
          </a:p>
        </p:txBody>
      </p:sp>
      <p:sp>
        <p:nvSpPr>
          <p:cNvPr id="2" name="Curved Left Arrow 1"/>
          <p:cNvSpPr/>
          <p:nvPr/>
        </p:nvSpPr>
        <p:spPr>
          <a:xfrm rot="20750048">
            <a:off x="4069798" y="1813884"/>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20750048">
            <a:off x="6154742" y="3276757"/>
            <a:ext cx="644236" cy="842960"/>
          </a:xfrm>
          <a:prstGeom prst="curvedLeftArrow">
            <a:avLst>
              <a:gd name="adj1" fmla="val 18250"/>
              <a:gd name="adj2" fmla="val 59896"/>
              <a:gd name="adj3" fmla="val 411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2474912" y="3698237"/>
            <a:ext cx="5463744" cy="1524000"/>
          </a:xfrm>
          <a:prstGeom prst="ellipse">
            <a:avLst/>
          </a:prstGeom>
          <a:noFill/>
          <a:ln w="3810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7502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b</a:t>
            </a:r>
            <a:r>
              <a:rPr lang="en-US" sz="4800" dirty="0" smtClean="0"/>
              <a:t>ring your idea to life!</a:t>
            </a:r>
            <a:endParaRPr lang="en-US" sz="48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88248"/>
            <a:ext cx="3365224" cy="830997"/>
          </a:xfrm>
          <a:prstGeom prst="rect">
            <a:avLst/>
          </a:prstGeom>
          <a:noFill/>
        </p:spPr>
        <p:txBody>
          <a:bodyPr wrap="none" rtlCol="0">
            <a:spAutoFit/>
          </a:bodyPr>
          <a:lstStyle/>
          <a:p>
            <a:r>
              <a:rPr lang="en-US" sz="4800" b="1" dirty="0" smtClean="0">
                <a:solidFill>
                  <a:schemeClr val="bg1"/>
                </a:solidFill>
              </a:rPr>
              <a:t>prototypes</a:t>
            </a:r>
            <a:endParaRPr lang="en-US" sz="4800" b="1" dirty="0">
              <a:solidFill>
                <a:schemeClr val="bg1"/>
              </a:solidFill>
            </a:endParaRPr>
          </a:p>
        </p:txBody>
      </p:sp>
      <p:sp>
        <p:nvSpPr>
          <p:cNvPr id="10" name="Rectangle 9"/>
          <p:cNvSpPr/>
          <p:nvPr/>
        </p:nvSpPr>
        <p:spPr>
          <a:xfrm>
            <a:off x="5889727" y="3994867"/>
            <a:ext cx="5810437" cy="2058698"/>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g</a:t>
            </a:r>
            <a:r>
              <a:rPr lang="en-US" sz="4000" b="1" dirty="0" smtClean="0"/>
              <a:t>et the idea </a:t>
            </a:r>
            <a:r>
              <a:rPr lang="en-US" sz="4400" b="1" dirty="0" smtClean="0"/>
              <a:t>out of your head</a:t>
            </a:r>
            <a:r>
              <a:rPr lang="en-US" sz="4000" b="1" dirty="0" smtClean="0"/>
              <a:t> and into the world</a:t>
            </a:r>
            <a:endParaRPr lang="en-US" sz="3200" dirty="0"/>
          </a:p>
        </p:txBody>
      </p:sp>
    </p:spTree>
    <p:extLst>
      <p:ext uri="{BB962C8B-B14F-4D97-AF65-F5344CB8AC3E}">
        <p14:creationId xmlns:p14="http://schemas.microsoft.com/office/powerpoint/2010/main" val="139426656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5"/>
            <a:ext cx="7506741"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b</a:t>
            </a:r>
            <a:r>
              <a:rPr lang="en-US" sz="4800" dirty="0" smtClean="0"/>
              <a:t>ring your idea to life!</a:t>
            </a:r>
            <a:endParaRPr lang="en-US" sz="48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88248"/>
            <a:ext cx="3365224" cy="830997"/>
          </a:xfrm>
          <a:prstGeom prst="rect">
            <a:avLst/>
          </a:prstGeom>
          <a:noFill/>
        </p:spPr>
        <p:txBody>
          <a:bodyPr wrap="none" rtlCol="0">
            <a:spAutoFit/>
          </a:bodyPr>
          <a:lstStyle/>
          <a:p>
            <a:r>
              <a:rPr lang="en-US" sz="4800" b="1" dirty="0" smtClean="0">
                <a:solidFill>
                  <a:schemeClr val="bg1"/>
                </a:solidFill>
              </a:rPr>
              <a:t>prototypes</a:t>
            </a:r>
            <a:endParaRPr lang="en-US" sz="4800" b="1" dirty="0">
              <a:solidFill>
                <a:schemeClr val="bg1"/>
              </a:solidFill>
            </a:endParaRPr>
          </a:p>
        </p:txBody>
      </p:sp>
      <p:sp>
        <p:nvSpPr>
          <p:cNvPr id="10" name="Rectangle 9"/>
          <p:cNvSpPr/>
          <p:nvPr/>
        </p:nvSpPr>
        <p:spPr>
          <a:xfrm>
            <a:off x="5689756" y="3549496"/>
            <a:ext cx="5810437" cy="2058698"/>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g</a:t>
            </a:r>
            <a:r>
              <a:rPr lang="en-US" sz="4000" b="1" dirty="0" smtClean="0"/>
              <a:t>et the idea </a:t>
            </a:r>
            <a:r>
              <a:rPr lang="en-US" sz="4400" b="1" dirty="0" smtClean="0"/>
              <a:t>out of your head</a:t>
            </a:r>
            <a:r>
              <a:rPr lang="en-US" sz="4000" b="1" dirty="0" smtClean="0"/>
              <a:t> and into the world</a:t>
            </a:r>
            <a:endParaRPr lang="en-US" sz="3200" dirty="0"/>
          </a:p>
        </p:txBody>
      </p:sp>
      <p:sp>
        <p:nvSpPr>
          <p:cNvPr id="7" name="TextBox 6"/>
          <p:cNvSpPr txBox="1"/>
          <p:nvPr/>
        </p:nvSpPr>
        <p:spPr>
          <a:xfrm rot="20977419">
            <a:off x="200877" y="5100988"/>
            <a:ext cx="1929209" cy="646331"/>
          </a:xfrm>
          <a:prstGeom prst="rect">
            <a:avLst/>
          </a:prstGeom>
          <a:solidFill>
            <a:srgbClr val="1A8685"/>
          </a:solidFill>
        </p:spPr>
        <p:txBody>
          <a:bodyPr wrap="none" rtlCol="0">
            <a:spAutoFit/>
          </a:bodyPr>
          <a:lstStyle/>
          <a:p>
            <a:r>
              <a:rPr lang="en-US" sz="3600" b="1" dirty="0">
                <a:solidFill>
                  <a:schemeClr val="bg1"/>
                </a:solidFill>
              </a:rPr>
              <a:t>a</a:t>
            </a:r>
            <a:r>
              <a:rPr lang="en-US" sz="3600" b="1" dirty="0" smtClean="0">
                <a:solidFill>
                  <a:schemeClr val="bg1"/>
                </a:solidFill>
              </a:rPr>
              <a:t> model</a:t>
            </a:r>
            <a:endParaRPr lang="en-US" sz="3600" b="1" dirty="0">
              <a:solidFill>
                <a:schemeClr val="bg1"/>
              </a:solidFill>
            </a:endParaRPr>
          </a:p>
        </p:txBody>
      </p:sp>
      <p:sp>
        <p:nvSpPr>
          <p:cNvPr id="8" name="TextBox 7"/>
          <p:cNvSpPr txBox="1"/>
          <p:nvPr/>
        </p:nvSpPr>
        <p:spPr>
          <a:xfrm>
            <a:off x="1815964" y="5950199"/>
            <a:ext cx="2480166" cy="646331"/>
          </a:xfrm>
          <a:prstGeom prst="rect">
            <a:avLst/>
          </a:prstGeom>
          <a:solidFill>
            <a:srgbClr val="1A8685"/>
          </a:solidFill>
        </p:spPr>
        <p:txBody>
          <a:bodyPr wrap="none" rtlCol="0">
            <a:spAutoFit/>
          </a:bodyPr>
          <a:lstStyle/>
          <a:p>
            <a:r>
              <a:rPr lang="en-US" sz="3600" b="1" dirty="0">
                <a:solidFill>
                  <a:schemeClr val="bg1"/>
                </a:solidFill>
              </a:rPr>
              <a:t>a</a:t>
            </a:r>
            <a:r>
              <a:rPr lang="en-US" sz="3600" b="1" dirty="0" smtClean="0">
                <a:solidFill>
                  <a:schemeClr val="bg1"/>
                </a:solidFill>
              </a:rPr>
              <a:t> role play</a:t>
            </a:r>
            <a:endParaRPr lang="en-US" sz="3600" b="1" dirty="0">
              <a:solidFill>
                <a:schemeClr val="bg1"/>
              </a:solidFill>
            </a:endParaRPr>
          </a:p>
        </p:txBody>
      </p:sp>
      <p:sp>
        <p:nvSpPr>
          <p:cNvPr id="9" name="TextBox 8"/>
          <p:cNvSpPr txBox="1"/>
          <p:nvPr/>
        </p:nvSpPr>
        <p:spPr>
          <a:xfrm rot="296433">
            <a:off x="5178667" y="5915729"/>
            <a:ext cx="3982130" cy="646331"/>
          </a:xfrm>
          <a:prstGeom prst="rect">
            <a:avLst/>
          </a:prstGeom>
          <a:solidFill>
            <a:srgbClr val="1A8685"/>
          </a:solidFill>
        </p:spPr>
        <p:txBody>
          <a:bodyPr wrap="none" rtlCol="0">
            <a:spAutoFit/>
          </a:bodyPr>
          <a:lstStyle/>
          <a:p>
            <a:r>
              <a:rPr lang="en-US" sz="3600" b="1" dirty="0">
                <a:solidFill>
                  <a:schemeClr val="bg1"/>
                </a:solidFill>
              </a:rPr>
              <a:t>a</a:t>
            </a:r>
            <a:r>
              <a:rPr lang="en-US" sz="3600" b="1" dirty="0" smtClean="0">
                <a:solidFill>
                  <a:schemeClr val="bg1"/>
                </a:solidFill>
              </a:rPr>
              <a:t>n advertisement</a:t>
            </a:r>
            <a:endParaRPr lang="en-US" sz="3600" b="1" dirty="0">
              <a:solidFill>
                <a:schemeClr val="bg1"/>
              </a:solidFill>
            </a:endParaRPr>
          </a:p>
        </p:txBody>
      </p:sp>
      <p:pic>
        <p:nvPicPr>
          <p:cNvPr id="2" name="Picture 1"/>
          <p:cNvPicPr>
            <a:picLocks noChangeAspect="1"/>
          </p:cNvPicPr>
          <p:nvPr/>
        </p:nvPicPr>
        <p:blipFill rotWithShape="1">
          <a:blip r:embed="rId3"/>
          <a:srcRect l="12184" t="26032" r="46151" b="29018"/>
          <a:stretch/>
        </p:blipFill>
        <p:spPr>
          <a:xfrm>
            <a:off x="7634507" y="362858"/>
            <a:ext cx="4182839" cy="2537106"/>
          </a:xfrm>
          <a:prstGeom prst="rect">
            <a:avLst/>
          </a:prstGeom>
          <a:ln w="76200">
            <a:solidFill>
              <a:schemeClr val="tx1"/>
            </a:solidFill>
          </a:ln>
        </p:spPr>
      </p:pic>
    </p:spTree>
    <p:extLst>
      <p:ext uri="{BB962C8B-B14F-4D97-AF65-F5344CB8AC3E}">
        <p14:creationId xmlns:p14="http://schemas.microsoft.com/office/powerpoint/2010/main" val="39257310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800" y="88248"/>
            <a:ext cx="6614010" cy="830997"/>
          </a:xfrm>
          <a:prstGeom prst="rect">
            <a:avLst/>
          </a:prstGeom>
          <a:noFill/>
        </p:spPr>
        <p:txBody>
          <a:bodyPr wrap="none" rtlCol="0">
            <a:spAutoFit/>
          </a:bodyPr>
          <a:lstStyle/>
          <a:p>
            <a:r>
              <a:rPr lang="en-US" sz="4800" b="1" dirty="0">
                <a:solidFill>
                  <a:schemeClr val="bg1"/>
                </a:solidFill>
              </a:rPr>
              <a:t>p</a:t>
            </a:r>
            <a:r>
              <a:rPr lang="en-US" sz="4800" b="1" dirty="0" smtClean="0">
                <a:solidFill>
                  <a:schemeClr val="bg1"/>
                </a:solidFill>
              </a:rPr>
              <a:t>racticing innovation:</a:t>
            </a:r>
            <a:endParaRPr lang="en-US" sz="4800" b="1" dirty="0">
              <a:solidFill>
                <a:schemeClr val="bg1"/>
              </a:solidFill>
            </a:endParaRPr>
          </a:p>
        </p:txBody>
      </p:sp>
      <p:sp>
        <p:nvSpPr>
          <p:cNvPr id="16" name="TextBox 15"/>
          <p:cNvSpPr txBox="1"/>
          <p:nvPr/>
        </p:nvSpPr>
        <p:spPr>
          <a:xfrm>
            <a:off x="845171" y="1290519"/>
            <a:ext cx="3339376" cy="1938992"/>
          </a:xfrm>
          <a:prstGeom prst="rect">
            <a:avLst/>
          </a:prstGeom>
          <a:noFill/>
        </p:spPr>
        <p:txBody>
          <a:bodyPr wrap="none" rtlCol="0">
            <a:spAutoFit/>
          </a:bodyPr>
          <a:lstStyle/>
          <a:p>
            <a:pPr marL="571500" indent="-571500">
              <a:buFont typeface="Arial" panose="020B0604020202020204" pitchFamily="34" charset="0"/>
              <a:buChar char="•"/>
            </a:pPr>
            <a:r>
              <a:rPr lang="en-US" sz="4000" b="1" dirty="0" smtClean="0">
                <a:solidFill>
                  <a:schemeClr val="bg1"/>
                </a:solidFill>
              </a:rPr>
              <a:t>inspiration </a:t>
            </a:r>
          </a:p>
          <a:p>
            <a:pPr marL="571500" indent="-571500">
              <a:buFont typeface="Arial" panose="020B0604020202020204" pitchFamily="34" charset="0"/>
              <a:buChar char="•"/>
            </a:pPr>
            <a:r>
              <a:rPr lang="en-US" sz="4000" b="1" dirty="0">
                <a:solidFill>
                  <a:schemeClr val="bg1"/>
                </a:solidFill>
              </a:rPr>
              <a:t>i</a:t>
            </a:r>
            <a:r>
              <a:rPr lang="en-US" sz="4000" b="1" dirty="0" smtClean="0">
                <a:solidFill>
                  <a:schemeClr val="bg1"/>
                </a:solidFill>
              </a:rPr>
              <a:t>deation</a:t>
            </a:r>
          </a:p>
          <a:p>
            <a:pPr marL="571500" indent="-571500">
              <a:buFont typeface="Arial" panose="020B0604020202020204" pitchFamily="34" charset="0"/>
              <a:buChar char="•"/>
            </a:pPr>
            <a:r>
              <a:rPr lang="en-US" sz="4000" b="1" dirty="0">
                <a:solidFill>
                  <a:schemeClr val="bg1"/>
                </a:solidFill>
              </a:rPr>
              <a:t>i</a:t>
            </a:r>
            <a:r>
              <a:rPr lang="en-US" sz="4000" b="1" dirty="0" smtClean="0">
                <a:solidFill>
                  <a:schemeClr val="bg1"/>
                </a:solidFill>
              </a:rPr>
              <a:t>teration </a:t>
            </a:r>
            <a:endParaRPr lang="en-US" sz="4000" b="1" dirty="0">
              <a:solidFill>
                <a:schemeClr val="bg1"/>
              </a:solidFill>
            </a:endParaRPr>
          </a:p>
        </p:txBody>
      </p:sp>
      <p:sp>
        <p:nvSpPr>
          <p:cNvPr id="17" name="Oval 16"/>
          <p:cNvSpPr/>
          <p:nvPr/>
        </p:nvSpPr>
        <p:spPr>
          <a:xfrm>
            <a:off x="1017563" y="2555827"/>
            <a:ext cx="3221183" cy="638091"/>
          </a:xfrm>
          <a:prstGeom prst="ellipse">
            <a:avLst/>
          </a:prstGeom>
          <a:noFill/>
          <a:ln w="3810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79624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7" y="168435"/>
            <a:ext cx="5735783" cy="5132231"/>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a:t>
            </a:r>
            <a:r>
              <a:rPr lang="en-US" sz="4000" dirty="0" smtClean="0"/>
              <a:t>ut your prototype in front of your users and get </a:t>
            </a:r>
            <a:r>
              <a:rPr lang="en-US" sz="4800" b="1" dirty="0" smtClean="0"/>
              <a:t>feedback</a:t>
            </a:r>
            <a:endParaRPr lang="en-US" sz="4000" b="1"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88248"/>
            <a:ext cx="4152098" cy="830997"/>
          </a:xfrm>
          <a:prstGeom prst="rect">
            <a:avLst/>
          </a:prstGeom>
          <a:noFill/>
        </p:spPr>
        <p:txBody>
          <a:bodyPr wrap="none" rtlCol="0">
            <a:spAutoFit/>
          </a:bodyPr>
          <a:lstStyle/>
          <a:p>
            <a:r>
              <a:rPr lang="en-US" sz="4800" b="1" dirty="0" smtClean="0">
                <a:solidFill>
                  <a:schemeClr val="bg1"/>
                </a:solidFill>
              </a:rPr>
              <a:t>iii.     iteration</a:t>
            </a:r>
            <a:endParaRPr lang="en-US" sz="4800" b="1" dirty="0">
              <a:solidFill>
                <a:schemeClr val="bg1"/>
              </a:solidFill>
            </a:endParaRPr>
          </a:p>
        </p:txBody>
      </p:sp>
      <p:sp>
        <p:nvSpPr>
          <p:cNvPr id="10" name="Rectangle 9"/>
          <p:cNvSpPr/>
          <p:nvPr/>
        </p:nvSpPr>
        <p:spPr>
          <a:xfrm>
            <a:off x="6173746" y="1433945"/>
            <a:ext cx="5664967" cy="5424055"/>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600" b="1" dirty="0" smtClean="0"/>
          </a:p>
          <a:p>
            <a:pPr lvl="0"/>
            <a:endParaRPr lang="en-US" sz="3600" b="1" dirty="0"/>
          </a:p>
          <a:p>
            <a:pPr lvl="0"/>
            <a:r>
              <a:rPr lang="en-US" sz="3600" b="1" dirty="0"/>
              <a:t>p</a:t>
            </a:r>
            <a:r>
              <a:rPr lang="en-US" sz="3600" b="1" dirty="0" smtClean="0"/>
              <a:t>otential questions to ask:</a:t>
            </a:r>
          </a:p>
          <a:p>
            <a:pPr marL="342900" indent="-342900">
              <a:buFont typeface="Arial" panose="020B0604020202020204" pitchFamily="34" charset="0"/>
              <a:buChar char="•"/>
            </a:pPr>
            <a:r>
              <a:rPr lang="en-US" sz="2400" dirty="0"/>
              <a:t>What excites you about this idea and why? </a:t>
            </a:r>
            <a:endParaRPr lang="en-US" sz="2400" dirty="0" smtClean="0"/>
          </a:p>
          <a:p>
            <a:pPr marL="342900" indent="-342900">
              <a:buFont typeface="Arial" panose="020B0604020202020204" pitchFamily="34" charset="0"/>
              <a:buChar char="•"/>
            </a:pPr>
            <a:r>
              <a:rPr lang="en-US" sz="2400" dirty="0" smtClean="0"/>
              <a:t>If </a:t>
            </a:r>
            <a:r>
              <a:rPr lang="en-US" sz="2400" dirty="0"/>
              <a:t>you could change one thing about this prototype, what would it be? </a:t>
            </a:r>
            <a:endParaRPr lang="en-US" sz="2400" dirty="0" smtClean="0"/>
          </a:p>
          <a:p>
            <a:pPr marL="342900" indent="-342900">
              <a:buFont typeface="Arial" panose="020B0604020202020204" pitchFamily="34" charset="0"/>
              <a:buChar char="•"/>
            </a:pPr>
            <a:r>
              <a:rPr lang="en-US" sz="2400" dirty="0" smtClean="0"/>
              <a:t>What </a:t>
            </a:r>
            <a:r>
              <a:rPr lang="en-US" sz="2400" dirty="0"/>
              <a:t>else would you like to improve about this idea? </a:t>
            </a:r>
            <a:endParaRPr lang="en-US" sz="2400" dirty="0" smtClean="0"/>
          </a:p>
          <a:p>
            <a:pPr marL="342900" indent="-342900">
              <a:buFont typeface="Arial" panose="020B0604020202020204" pitchFamily="34" charset="0"/>
              <a:buChar char="•"/>
            </a:pPr>
            <a:r>
              <a:rPr lang="en-US" sz="2400" dirty="0" smtClean="0"/>
              <a:t>What </a:t>
            </a:r>
            <a:r>
              <a:rPr lang="en-US" sz="2400" dirty="0"/>
              <a:t>do you NOT like about this idea? </a:t>
            </a:r>
            <a:endParaRPr lang="en-US" sz="2400" dirty="0" smtClean="0"/>
          </a:p>
          <a:p>
            <a:pPr marL="342900" indent="-342900">
              <a:buFont typeface="Arial" panose="020B0604020202020204" pitchFamily="34" charset="0"/>
              <a:buChar char="•"/>
            </a:pPr>
            <a:r>
              <a:rPr lang="en-US" sz="2400" dirty="0" smtClean="0"/>
              <a:t>What </a:t>
            </a:r>
            <a:r>
              <a:rPr lang="en-US" sz="2400" dirty="0"/>
              <a:t>do you need to hear or learn more about in order </a:t>
            </a:r>
            <a:r>
              <a:rPr lang="en-US" sz="2400" dirty="0" smtClean="0"/>
              <a:t>to understand </a:t>
            </a:r>
            <a:r>
              <a:rPr lang="en-US" sz="2400" dirty="0"/>
              <a:t>this idea?</a:t>
            </a:r>
          </a:p>
          <a:p>
            <a:pPr lvl="0" algn="ctr"/>
            <a:endParaRPr lang="en-US" sz="4000" b="1" dirty="0" smtClean="0"/>
          </a:p>
          <a:p>
            <a:pPr marL="457200" lvl="0" indent="-457200" algn="ctr">
              <a:buFont typeface="Arial" panose="020B0604020202020204" pitchFamily="34" charset="0"/>
              <a:buChar char="•"/>
            </a:pPr>
            <a:endParaRPr lang="en-US" sz="3200" dirty="0"/>
          </a:p>
        </p:txBody>
      </p:sp>
      <p:sp>
        <p:nvSpPr>
          <p:cNvPr id="7" name="Rectangle 6"/>
          <p:cNvSpPr/>
          <p:nvPr/>
        </p:nvSpPr>
        <p:spPr>
          <a:xfrm>
            <a:off x="3" y="5796695"/>
            <a:ext cx="4197927"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Rectangle 7"/>
          <p:cNvSpPr/>
          <p:nvPr/>
        </p:nvSpPr>
        <p:spPr>
          <a:xfrm>
            <a:off x="1" y="5939863"/>
            <a:ext cx="3229770" cy="338554"/>
          </a:xfrm>
          <a:prstGeom prst="rect">
            <a:avLst/>
          </a:prstGeom>
        </p:spPr>
        <p:txBody>
          <a:bodyPr wrap="none">
            <a:spAutoFit/>
          </a:bodyPr>
          <a:lstStyle/>
          <a:p>
            <a:r>
              <a:rPr lang="en-US" sz="1600" dirty="0">
                <a:solidFill>
                  <a:schemeClr val="bg1"/>
                </a:solidFill>
              </a:rPr>
              <a:t>Source: </a:t>
            </a:r>
            <a:r>
              <a:rPr lang="en-US" sz="1600" dirty="0" smtClean="0">
                <a:solidFill>
                  <a:schemeClr val="bg1"/>
                </a:solidFill>
              </a:rPr>
              <a:t>Design Thinking in a Day</a:t>
            </a:r>
            <a:endParaRPr lang="en-US" sz="1600" dirty="0">
              <a:solidFill>
                <a:schemeClr val="bg1"/>
              </a:solidFill>
            </a:endParaRPr>
          </a:p>
        </p:txBody>
      </p:sp>
    </p:spTree>
    <p:extLst>
      <p:ext uri="{BB962C8B-B14F-4D97-AF65-F5344CB8AC3E}">
        <p14:creationId xmlns:p14="http://schemas.microsoft.com/office/powerpoint/2010/main" val="162071693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A8FC2"/>
        </a:solidFill>
        <a:effectLst/>
      </p:bgPr>
    </p:bg>
    <p:spTree>
      <p:nvGrpSpPr>
        <p:cNvPr id="1" name=""/>
        <p:cNvGrpSpPr/>
        <p:nvPr/>
      </p:nvGrpSpPr>
      <p:grpSpPr>
        <a:xfrm>
          <a:off x="0" y="0"/>
          <a:ext cx="0" cy="0"/>
          <a:chOff x="0" y="0"/>
          <a:chExt cx="0" cy="0"/>
        </a:xfrm>
      </p:grpSpPr>
      <p:sp>
        <p:nvSpPr>
          <p:cNvPr id="2" name="Rectangle 1"/>
          <p:cNvSpPr/>
          <p:nvPr/>
        </p:nvSpPr>
        <p:spPr>
          <a:xfrm>
            <a:off x="782783" y="-40956"/>
            <a:ext cx="10231583" cy="5355313"/>
          </a:xfrm>
          <a:prstGeom prst="rect">
            <a:avLst/>
          </a:prstGeom>
        </p:spPr>
        <p:txBody>
          <a:bodyPr wrap="square">
            <a:spAutoFit/>
          </a:bodyPr>
          <a:lstStyle/>
          <a:p>
            <a:pPr lvl="0" algn="ctr"/>
            <a:r>
              <a:rPr lang="en-US" sz="4800" dirty="0">
                <a:solidFill>
                  <a:schemeClr val="bg1"/>
                </a:solidFill>
              </a:rPr>
              <a:t>“Go ahead and </a:t>
            </a:r>
            <a:r>
              <a:rPr lang="en-US" sz="5400" b="1" dirty="0">
                <a:solidFill>
                  <a:schemeClr val="bg1"/>
                </a:solidFill>
              </a:rPr>
              <a:t>make mistakes</a:t>
            </a:r>
            <a:r>
              <a:rPr lang="en-US" sz="4800" dirty="0">
                <a:solidFill>
                  <a:schemeClr val="bg1"/>
                </a:solidFill>
              </a:rPr>
              <a:t>. That is an essential step in the process of creativity. The more things you try, the more likely you will eventually hit upon something that works.” </a:t>
            </a:r>
          </a:p>
          <a:p>
            <a:pPr lvl="0" algn="ctr"/>
            <a:endParaRPr lang="en-US" sz="4800" dirty="0"/>
          </a:p>
        </p:txBody>
      </p:sp>
      <p:sp>
        <p:nvSpPr>
          <p:cNvPr id="4" name="Rectangle 3"/>
          <p:cNvSpPr/>
          <p:nvPr/>
        </p:nvSpPr>
        <p:spPr>
          <a:xfrm>
            <a:off x="2" y="5796695"/>
            <a:ext cx="6634063"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Rectangle 4"/>
          <p:cNvSpPr/>
          <p:nvPr/>
        </p:nvSpPr>
        <p:spPr>
          <a:xfrm>
            <a:off x="2" y="5939863"/>
            <a:ext cx="6263253" cy="338554"/>
          </a:xfrm>
          <a:prstGeom prst="rect">
            <a:avLst/>
          </a:prstGeom>
        </p:spPr>
        <p:txBody>
          <a:bodyPr wrap="none">
            <a:spAutoFit/>
          </a:bodyPr>
          <a:lstStyle/>
          <a:p>
            <a:pPr lvl="0"/>
            <a:r>
              <a:rPr lang="en-US" sz="1600" b="1" dirty="0" err="1">
                <a:solidFill>
                  <a:schemeClr val="bg1"/>
                </a:solidFill>
              </a:rPr>
              <a:t>Marya</a:t>
            </a:r>
            <a:r>
              <a:rPr lang="en-US" sz="1600" b="1" dirty="0">
                <a:solidFill>
                  <a:schemeClr val="bg1"/>
                </a:solidFill>
              </a:rPr>
              <a:t> </a:t>
            </a:r>
            <a:r>
              <a:rPr lang="en-US" sz="1600" b="1" dirty="0" err="1">
                <a:solidFill>
                  <a:schemeClr val="bg1"/>
                </a:solidFill>
              </a:rPr>
              <a:t>Axner</a:t>
            </a:r>
            <a:r>
              <a:rPr lang="en-US" sz="1600" b="1" dirty="0">
                <a:solidFill>
                  <a:schemeClr val="bg1"/>
                </a:solidFill>
              </a:rPr>
              <a:t>  </a:t>
            </a:r>
            <a:r>
              <a:rPr lang="en-US" sz="1600" b="1" dirty="0" smtClean="0">
                <a:solidFill>
                  <a:schemeClr val="bg1"/>
                </a:solidFill>
              </a:rPr>
              <a:t>       The </a:t>
            </a:r>
            <a:r>
              <a:rPr lang="en-US" sz="1600" b="1" dirty="0">
                <a:solidFill>
                  <a:schemeClr val="bg1"/>
                </a:solidFill>
              </a:rPr>
              <a:t>Community Tool Box Kansas University</a:t>
            </a:r>
          </a:p>
        </p:txBody>
      </p:sp>
      <p:sp>
        <p:nvSpPr>
          <p:cNvPr id="3" name="Cloud Callout 2"/>
          <p:cNvSpPr/>
          <p:nvPr/>
        </p:nvSpPr>
        <p:spPr>
          <a:xfrm rot="1012342">
            <a:off x="7343711" y="3912099"/>
            <a:ext cx="4303972" cy="261293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8518" y="4451852"/>
            <a:ext cx="5313087" cy="1508105"/>
          </a:xfrm>
          <a:prstGeom prst="rect">
            <a:avLst/>
          </a:prstGeom>
        </p:spPr>
        <p:txBody>
          <a:bodyPr wrap="square">
            <a:spAutoFit/>
          </a:bodyPr>
          <a:lstStyle/>
          <a:p>
            <a:pPr lvl="0" algn="ctr"/>
            <a:r>
              <a:rPr lang="en-US" sz="4400" b="1" dirty="0" smtClean="0">
                <a:latin typeface="Calibri" panose="020F0502020204030204" pitchFamily="34" charset="0"/>
              </a:rPr>
              <a:t>Fail </a:t>
            </a:r>
          </a:p>
          <a:p>
            <a:pPr lvl="0" algn="ctr"/>
            <a:r>
              <a:rPr lang="en-US" sz="4800" b="1" dirty="0" smtClean="0">
                <a:solidFill>
                  <a:srgbClr val="0070C0"/>
                </a:solidFill>
                <a:latin typeface="Calibri" panose="020F0502020204030204" pitchFamily="34" charset="0"/>
              </a:rPr>
              <a:t>HAPPILY</a:t>
            </a:r>
            <a:endParaRPr lang="en-US" sz="48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5263518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figure_measure_1600_wht_5484"/>
          <p:cNvPicPr>
            <a:picLocks noChangeAspect="1" noChangeArrowheads="1"/>
          </p:cNvPicPr>
          <p:nvPr/>
        </p:nvPicPr>
        <p:blipFill rotWithShape="1">
          <a:blip r:embed="rId3">
            <a:extLst>
              <a:ext uri="{28A0092B-C50C-407E-A947-70E740481C1C}">
                <a14:useLocalDpi xmlns:a14="http://schemas.microsoft.com/office/drawing/2010/main" val="0"/>
              </a:ext>
            </a:extLst>
          </a:blip>
          <a:srcRect l="9574" t="3688" r="27840" b="9707"/>
          <a:stretch/>
        </p:blipFill>
        <p:spPr bwMode="auto">
          <a:xfrm>
            <a:off x="2721912" y="2177589"/>
            <a:ext cx="2401621" cy="3323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hat colors go with turquoise"/>
          <p:cNvPicPr>
            <a:picLocks noChangeAspect="1" noChangeArrowheads="1"/>
          </p:cNvPicPr>
          <p:nvPr/>
        </p:nvPicPr>
        <p:blipFill rotWithShape="1">
          <a:blip r:embed="rId4">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1" name="Picture 2" descr="Image result for what colors go with turquoise"/>
          <p:cNvPicPr>
            <a:picLocks noChangeAspect="1" noChangeArrowheads="1"/>
          </p:cNvPicPr>
          <p:nvPr/>
        </p:nvPicPr>
        <p:blipFill rotWithShape="1">
          <a:blip r:embed="rId4">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what colors go with turquoise"/>
          <p:cNvPicPr>
            <a:picLocks noChangeAspect="1" noChangeArrowheads="1"/>
          </p:cNvPicPr>
          <p:nvPr/>
        </p:nvPicPr>
        <p:blipFill rotWithShape="1">
          <a:blip r:embed="rId4">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at colors go with turquoise"/>
          <p:cNvPicPr>
            <a:picLocks noChangeAspect="1" noChangeArrowheads="1"/>
          </p:cNvPicPr>
          <p:nvPr/>
        </p:nvPicPr>
        <p:blipFill rotWithShape="1">
          <a:blip r:embed="rId4">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what colors go with turquoise"/>
          <p:cNvPicPr>
            <a:picLocks noChangeAspect="1" noChangeArrowheads="1"/>
          </p:cNvPicPr>
          <p:nvPr/>
        </p:nvPicPr>
        <p:blipFill rotWithShape="1">
          <a:blip r:embed="rId4">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hat colors go with turquoise"/>
          <p:cNvPicPr>
            <a:picLocks noChangeAspect="1" noChangeArrowheads="1"/>
          </p:cNvPicPr>
          <p:nvPr/>
        </p:nvPicPr>
        <p:blipFill rotWithShape="1">
          <a:blip r:embed="rId4">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3455" y="88248"/>
            <a:ext cx="6032120" cy="830997"/>
          </a:xfrm>
          <a:prstGeom prst="rect">
            <a:avLst/>
          </a:prstGeom>
          <a:noFill/>
        </p:spPr>
        <p:txBody>
          <a:bodyPr wrap="none" rtlCol="0">
            <a:spAutoFit/>
          </a:bodyPr>
          <a:lstStyle/>
          <a:p>
            <a:r>
              <a:rPr lang="en-US" sz="4800" b="1" dirty="0" smtClean="0">
                <a:solidFill>
                  <a:schemeClr val="bg1"/>
                </a:solidFill>
              </a:rPr>
              <a:t>What </a:t>
            </a:r>
            <a:r>
              <a:rPr lang="en-US" sz="4800" b="1" i="1" dirty="0" smtClean="0">
                <a:solidFill>
                  <a:schemeClr val="bg1"/>
                </a:solidFill>
              </a:rPr>
              <a:t>is</a:t>
            </a:r>
            <a:r>
              <a:rPr lang="en-US" sz="4800" b="1" dirty="0" smtClean="0">
                <a:solidFill>
                  <a:schemeClr val="bg1"/>
                </a:solidFill>
              </a:rPr>
              <a:t> innovation?</a:t>
            </a:r>
            <a:endParaRPr lang="en-US" sz="4800" b="1" dirty="0">
              <a:solidFill>
                <a:schemeClr val="bg1"/>
              </a:solidFill>
            </a:endParaRPr>
          </a:p>
        </p:txBody>
      </p:sp>
      <p:sp>
        <p:nvSpPr>
          <p:cNvPr id="19" name="Rectangle 18"/>
          <p:cNvSpPr/>
          <p:nvPr/>
        </p:nvSpPr>
        <p:spPr>
          <a:xfrm>
            <a:off x="5974029" y="3485453"/>
            <a:ext cx="2080067" cy="307777"/>
          </a:xfrm>
          <a:prstGeom prst="rect">
            <a:avLst/>
          </a:prstGeom>
        </p:spPr>
        <p:txBody>
          <a:bodyPr wrap="none">
            <a:spAutoFit/>
          </a:bodyPr>
          <a:lstStyle/>
          <a:p>
            <a:r>
              <a:rPr lang="en-US" i="1" dirty="0">
                <a:solidFill>
                  <a:schemeClr val="bg1"/>
                </a:solidFill>
                <a:latin typeface="Calibri"/>
                <a:ea typeface="Calibri"/>
                <a:cs typeface="Calibri"/>
                <a:sym typeface="Calibri"/>
              </a:rPr>
              <a:t>Source: Merriam-Webster</a:t>
            </a:r>
            <a:endParaRPr lang="en-US" dirty="0">
              <a:solidFill>
                <a:schemeClr val="bg1"/>
              </a:solidFill>
            </a:endParaRPr>
          </a:p>
        </p:txBody>
      </p:sp>
      <p:sp>
        <p:nvSpPr>
          <p:cNvPr id="2" name="Rectangle 1"/>
          <p:cNvSpPr/>
          <p:nvPr/>
        </p:nvSpPr>
        <p:spPr>
          <a:xfrm>
            <a:off x="92645" y="972648"/>
            <a:ext cx="9129899" cy="1107996"/>
          </a:xfrm>
          <a:prstGeom prst="rect">
            <a:avLst/>
          </a:prstGeom>
        </p:spPr>
        <p:txBody>
          <a:bodyPr wrap="square">
            <a:spAutoFit/>
          </a:bodyPr>
          <a:lstStyle/>
          <a:p>
            <a:pPr lvl="0" algn="ctr"/>
            <a:r>
              <a:rPr lang="en-US" sz="4400" dirty="0" smtClean="0"/>
              <a:t>Assessing </a:t>
            </a:r>
            <a:r>
              <a:rPr lang="en-US" sz="6600" dirty="0" smtClean="0">
                <a:solidFill>
                  <a:srgbClr val="0A8FC2"/>
                </a:solidFill>
              </a:rPr>
              <a:t>RISK</a:t>
            </a:r>
            <a:endParaRPr lang="en-US" sz="4400" dirty="0">
              <a:solidFill>
                <a:srgbClr val="0A8FC2"/>
              </a:solidFill>
            </a:endParaRPr>
          </a:p>
        </p:txBody>
      </p:sp>
      <p:pic>
        <p:nvPicPr>
          <p:cNvPr id="2052" name="Picture 4" descr="http://rebrandlive.com/wp-content/uploads/2015/04/risk-claculated.png"/>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57225" t="4137" r="16516" b="21139"/>
          <a:stretch/>
        </p:blipFill>
        <p:spPr bwMode="auto">
          <a:xfrm>
            <a:off x="4891315" y="1945364"/>
            <a:ext cx="1494972" cy="314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083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16" name="TextBox 15"/>
          <p:cNvSpPr txBox="1"/>
          <p:nvPr/>
        </p:nvSpPr>
        <p:spPr>
          <a:xfrm>
            <a:off x="1524143" y="1091415"/>
            <a:ext cx="6571030" cy="2400657"/>
          </a:xfrm>
          <a:prstGeom prst="rect">
            <a:avLst/>
          </a:prstGeom>
          <a:noFill/>
        </p:spPr>
        <p:txBody>
          <a:bodyPr wrap="none" rtlCol="0">
            <a:spAutoFit/>
          </a:bodyPr>
          <a:lstStyle/>
          <a:p>
            <a:pPr marL="571500" indent="-571500">
              <a:buFont typeface="Arial" panose="020B0604020202020204" pitchFamily="34" charset="0"/>
              <a:buChar char="•"/>
            </a:pPr>
            <a:r>
              <a:rPr lang="en-US" sz="3200" b="1" dirty="0">
                <a:solidFill>
                  <a:schemeClr val="bg1"/>
                </a:solidFill>
              </a:rPr>
              <a:t>b</a:t>
            </a:r>
            <a:r>
              <a:rPr lang="en-US" sz="3200" b="1" dirty="0" smtClean="0">
                <a:solidFill>
                  <a:schemeClr val="bg1"/>
                </a:solidFill>
              </a:rPr>
              <a:t>arriers</a:t>
            </a:r>
          </a:p>
          <a:p>
            <a:pPr marL="571500" indent="-571500">
              <a:buFont typeface="Arial" panose="020B0604020202020204" pitchFamily="34" charset="0"/>
              <a:buChar char="•"/>
            </a:pPr>
            <a:r>
              <a:rPr lang="en-US" sz="3200" b="1" dirty="0" smtClean="0">
                <a:solidFill>
                  <a:schemeClr val="bg1"/>
                </a:solidFill>
              </a:rPr>
              <a:t>examples</a:t>
            </a:r>
          </a:p>
          <a:p>
            <a:pPr marL="571500" indent="-571500">
              <a:buFont typeface="Arial" panose="020B0604020202020204" pitchFamily="34" charset="0"/>
              <a:buChar char="•"/>
            </a:pPr>
            <a:r>
              <a:rPr lang="en-US" sz="3200" b="1" dirty="0">
                <a:solidFill>
                  <a:schemeClr val="bg1"/>
                </a:solidFill>
              </a:rPr>
              <a:t>i</a:t>
            </a:r>
            <a:r>
              <a:rPr lang="en-US" sz="3200" b="1" dirty="0" smtClean="0">
                <a:solidFill>
                  <a:schemeClr val="bg1"/>
                </a:solidFill>
              </a:rPr>
              <a:t>nnovation </a:t>
            </a:r>
            <a:r>
              <a:rPr lang="en-US" sz="5400" b="1" dirty="0" smtClean="0">
                <a:solidFill>
                  <a:srgbClr val="FFCCFF"/>
                </a:solidFill>
              </a:rPr>
              <a:t>techniques</a:t>
            </a:r>
            <a:endParaRPr lang="en-US" sz="3200" b="1" dirty="0" smtClean="0">
              <a:solidFill>
                <a:srgbClr val="FFCCFF"/>
              </a:solidFill>
            </a:endParaRPr>
          </a:p>
          <a:p>
            <a:pPr marL="571500" indent="-571500">
              <a:buFont typeface="Arial" panose="020B0604020202020204" pitchFamily="34" charset="0"/>
              <a:buChar char="•"/>
            </a:pPr>
            <a:r>
              <a:rPr lang="en-US" sz="3200" b="1" dirty="0" smtClean="0">
                <a:solidFill>
                  <a:schemeClr val="bg1"/>
                </a:solidFill>
              </a:rPr>
              <a:t>risk</a:t>
            </a:r>
            <a:endParaRPr lang="en-US" sz="3200" b="1" dirty="0">
              <a:solidFill>
                <a:schemeClr val="bg1"/>
              </a:solidFill>
            </a:endParaRPr>
          </a:p>
        </p:txBody>
      </p:sp>
    </p:spTree>
    <p:extLst>
      <p:ext uri="{BB962C8B-B14F-4D97-AF65-F5344CB8AC3E}">
        <p14:creationId xmlns:p14="http://schemas.microsoft.com/office/powerpoint/2010/main" val="24820427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7" y="188752"/>
            <a:ext cx="8880519" cy="452396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4" y="88248"/>
            <a:ext cx="6616114" cy="830997"/>
          </a:xfrm>
          <a:prstGeom prst="rect">
            <a:avLst/>
          </a:prstGeom>
          <a:noFill/>
        </p:spPr>
        <p:txBody>
          <a:bodyPr wrap="none" rtlCol="0">
            <a:spAutoFit/>
          </a:bodyPr>
          <a:lstStyle/>
          <a:p>
            <a:r>
              <a:rPr lang="en-US" sz="4800" b="1" dirty="0" smtClean="0">
                <a:solidFill>
                  <a:schemeClr val="bg1"/>
                </a:solidFill>
              </a:rPr>
              <a:t>  </a:t>
            </a:r>
            <a:r>
              <a:rPr lang="en-US" sz="4800" b="1" dirty="0">
                <a:solidFill>
                  <a:schemeClr val="bg1"/>
                </a:solidFill>
              </a:rPr>
              <a:t>c</a:t>
            </a:r>
            <a:r>
              <a:rPr lang="en-US" sz="4800" b="1" dirty="0" smtClean="0">
                <a:solidFill>
                  <a:schemeClr val="bg1"/>
                </a:solidFill>
              </a:rPr>
              <a:t>risis </a:t>
            </a:r>
            <a:r>
              <a:rPr lang="en-US" sz="4800" b="1" dirty="0">
                <a:solidFill>
                  <a:schemeClr val="bg1"/>
                </a:solidFill>
              </a:rPr>
              <a:t>a</a:t>
            </a:r>
            <a:r>
              <a:rPr lang="en-US" sz="4800" b="1" dirty="0" smtClean="0">
                <a:solidFill>
                  <a:schemeClr val="bg1"/>
                </a:solidFill>
              </a:rPr>
              <a:t>voidance </a:t>
            </a:r>
            <a:r>
              <a:rPr lang="en-US" sz="4800" b="1" dirty="0">
                <a:solidFill>
                  <a:schemeClr val="bg1"/>
                </a:solidFill>
              </a:rPr>
              <a:t>t</a:t>
            </a:r>
            <a:r>
              <a:rPr lang="en-US" sz="4800" b="1" dirty="0" smtClean="0">
                <a:solidFill>
                  <a:schemeClr val="bg1"/>
                </a:solidFill>
              </a:rPr>
              <a:t>ool</a:t>
            </a:r>
          </a:p>
        </p:txBody>
      </p:sp>
      <p:sp>
        <p:nvSpPr>
          <p:cNvPr id="26" name="TextBox 25"/>
          <p:cNvSpPr txBox="1"/>
          <p:nvPr/>
        </p:nvSpPr>
        <p:spPr>
          <a:xfrm>
            <a:off x="865528" y="1123529"/>
            <a:ext cx="7912712" cy="1569660"/>
          </a:xfrm>
          <a:prstGeom prst="rect">
            <a:avLst/>
          </a:prstGeom>
          <a:noFill/>
        </p:spPr>
        <p:txBody>
          <a:bodyPr wrap="square" rtlCol="0">
            <a:spAutoFit/>
          </a:bodyPr>
          <a:lstStyle/>
          <a:p>
            <a:r>
              <a:rPr lang="en-US" sz="3600" b="1" dirty="0">
                <a:solidFill>
                  <a:schemeClr val="bg1"/>
                </a:solidFill>
              </a:rPr>
              <a:t>p</a:t>
            </a:r>
            <a:r>
              <a:rPr lang="en-US" sz="3600" b="1" dirty="0" smtClean="0">
                <a:solidFill>
                  <a:schemeClr val="bg1"/>
                </a:solidFill>
              </a:rPr>
              <a:t>otential </a:t>
            </a:r>
            <a:r>
              <a:rPr lang="en-US" sz="3600" b="1" dirty="0">
                <a:solidFill>
                  <a:schemeClr val="bg1"/>
                </a:solidFill>
              </a:rPr>
              <a:t>r</a:t>
            </a:r>
            <a:r>
              <a:rPr lang="en-US" sz="3600" b="1" dirty="0" smtClean="0">
                <a:solidFill>
                  <a:schemeClr val="bg1"/>
                </a:solidFill>
              </a:rPr>
              <a:t>isk:</a:t>
            </a:r>
          </a:p>
          <a:p>
            <a:r>
              <a:rPr lang="en-US" sz="3000" b="1" i="1" dirty="0" smtClean="0">
                <a:solidFill>
                  <a:schemeClr val="bg1"/>
                </a:solidFill>
              </a:rPr>
              <a:t>Kindergarten </a:t>
            </a:r>
            <a:r>
              <a:rPr lang="en-US" sz="3000" b="1" i="1" dirty="0">
                <a:solidFill>
                  <a:schemeClr val="bg1"/>
                </a:solidFill>
              </a:rPr>
              <a:t>Readiness Program </a:t>
            </a:r>
            <a:r>
              <a:rPr lang="en-US" sz="3000" b="1" i="1" dirty="0" smtClean="0">
                <a:solidFill>
                  <a:schemeClr val="bg1"/>
                </a:solidFill>
              </a:rPr>
              <a:t>has </a:t>
            </a:r>
          </a:p>
          <a:p>
            <a:r>
              <a:rPr lang="en-US" sz="3000" b="1" i="1" dirty="0">
                <a:solidFill>
                  <a:srgbClr val="FFCCFF"/>
                </a:solidFill>
              </a:rPr>
              <a:t>l</a:t>
            </a:r>
            <a:r>
              <a:rPr lang="en-US" sz="3000" b="1" i="1" dirty="0" smtClean="0">
                <a:solidFill>
                  <a:srgbClr val="FFCCFF"/>
                </a:solidFill>
              </a:rPr>
              <a:t>ow </a:t>
            </a:r>
            <a:r>
              <a:rPr lang="en-US" sz="3000" b="1" i="1" dirty="0">
                <a:solidFill>
                  <a:srgbClr val="FFCCFF"/>
                </a:solidFill>
              </a:rPr>
              <a:t>e</a:t>
            </a:r>
            <a:r>
              <a:rPr lang="en-US" sz="3000" b="1" i="1" dirty="0" smtClean="0">
                <a:solidFill>
                  <a:srgbClr val="FFCCFF"/>
                </a:solidFill>
              </a:rPr>
              <a:t>nrollment</a:t>
            </a:r>
            <a:endParaRPr lang="en-US" sz="3000" b="1" i="1" dirty="0" smtClean="0">
              <a:solidFill>
                <a:schemeClr val="bg1"/>
              </a:solidFill>
            </a:endParaRPr>
          </a:p>
        </p:txBody>
      </p:sp>
      <p:pic>
        <p:nvPicPr>
          <p:cNvPr id="5" name="Picture 4"/>
          <p:cNvPicPr>
            <a:picLocks noChangeAspect="1"/>
          </p:cNvPicPr>
          <p:nvPr/>
        </p:nvPicPr>
        <p:blipFill rotWithShape="1">
          <a:blip r:embed="rId4"/>
          <a:srcRect l="2164" t="6764" r="2340" b="12626"/>
          <a:stretch/>
        </p:blipFill>
        <p:spPr>
          <a:xfrm>
            <a:off x="2124835" y="2772449"/>
            <a:ext cx="8787007" cy="2755432"/>
          </a:xfrm>
          <a:prstGeom prst="rect">
            <a:avLst/>
          </a:prstGeom>
        </p:spPr>
      </p:pic>
    </p:spTree>
    <p:extLst>
      <p:ext uri="{BB962C8B-B14F-4D97-AF65-F5344CB8AC3E}">
        <p14:creationId xmlns:p14="http://schemas.microsoft.com/office/powerpoint/2010/main" val="386932239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7" y="168432"/>
            <a:ext cx="8880519" cy="452396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648081" cy="830997"/>
          </a:xfrm>
          <a:prstGeom prst="rect">
            <a:avLst/>
          </a:prstGeom>
          <a:noFill/>
        </p:spPr>
        <p:txBody>
          <a:bodyPr wrap="none" rtlCol="0">
            <a:spAutoFit/>
          </a:bodyPr>
          <a:lstStyle/>
          <a:p>
            <a:r>
              <a:rPr lang="en-US" sz="4800" b="1" dirty="0" smtClean="0">
                <a:solidFill>
                  <a:schemeClr val="bg1"/>
                </a:solidFill>
              </a:rPr>
              <a:t>  review:</a:t>
            </a:r>
            <a:endParaRPr lang="en-US" sz="4800" b="1" dirty="0">
              <a:solidFill>
                <a:schemeClr val="bg1"/>
              </a:solidFill>
            </a:endParaRPr>
          </a:p>
        </p:txBody>
      </p:sp>
      <p:sp>
        <p:nvSpPr>
          <p:cNvPr id="26" name="TextBox 25"/>
          <p:cNvSpPr txBox="1"/>
          <p:nvPr/>
        </p:nvSpPr>
        <p:spPr>
          <a:xfrm>
            <a:off x="1524143" y="1091413"/>
            <a:ext cx="7290024" cy="3600986"/>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chemeClr val="bg1"/>
                </a:solidFill>
              </a:rPr>
              <a:t>f</a:t>
            </a:r>
            <a:r>
              <a:rPr lang="en-US" sz="3600" b="1" dirty="0" smtClean="0">
                <a:solidFill>
                  <a:schemeClr val="bg1"/>
                </a:solidFill>
              </a:rPr>
              <a:t>oster the </a:t>
            </a:r>
            <a:r>
              <a:rPr lang="en-US" sz="4000" b="1" dirty="0" smtClean="0">
                <a:solidFill>
                  <a:srgbClr val="FFCCFF"/>
                </a:solidFill>
              </a:rPr>
              <a:t>culture</a:t>
            </a:r>
            <a:endParaRPr lang="en-US" sz="3600" b="1" dirty="0" smtClean="0">
              <a:solidFill>
                <a:srgbClr val="FFCCFF"/>
              </a:solidFill>
            </a:endParaRPr>
          </a:p>
          <a:p>
            <a:pPr marL="571500" indent="-571500">
              <a:buFont typeface="Arial" panose="020B0604020202020204" pitchFamily="34" charset="0"/>
              <a:buChar char="•"/>
            </a:pPr>
            <a:r>
              <a:rPr lang="en-US" sz="3600" b="1" dirty="0" smtClean="0">
                <a:solidFill>
                  <a:schemeClr val="bg1"/>
                </a:solidFill>
              </a:rPr>
              <a:t>practice the </a:t>
            </a:r>
            <a:r>
              <a:rPr lang="en-US" sz="4000" b="1" dirty="0" smtClean="0">
                <a:solidFill>
                  <a:srgbClr val="FFCCFF"/>
                </a:solidFill>
              </a:rPr>
              <a:t>techniques</a:t>
            </a:r>
            <a:r>
              <a:rPr lang="en-US" sz="4000" b="1" dirty="0" smtClean="0">
                <a:solidFill>
                  <a:schemeClr val="bg1"/>
                </a:solidFill>
              </a:rPr>
              <a:t> </a:t>
            </a:r>
            <a:r>
              <a:rPr lang="en-US" sz="3600" b="1" dirty="0" smtClean="0">
                <a:solidFill>
                  <a:schemeClr val="bg1"/>
                </a:solidFill>
              </a:rPr>
              <a:t>(identify a need/problem, explore the problem, ideate and iterate)</a:t>
            </a:r>
          </a:p>
          <a:p>
            <a:pPr marL="571500" indent="-571500">
              <a:buFont typeface="Arial" panose="020B0604020202020204" pitchFamily="34" charset="0"/>
              <a:buChar char="•"/>
            </a:pPr>
            <a:r>
              <a:rPr lang="en-US" sz="3600" b="1" dirty="0" smtClean="0">
                <a:solidFill>
                  <a:schemeClr val="bg1"/>
                </a:solidFill>
              </a:rPr>
              <a:t>assess </a:t>
            </a:r>
            <a:r>
              <a:rPr lang="en-US" sz="4000" b="1" dirty="0" smtClean="0">
                <a:solidFill>
                  <a:srgbClr val="FFCCFF"/>
                </a:solidFill>
              </a:rPr>
              <a:t>risks</a:t>
            </a:r>
            <a:endParaRPr lang="en-US" sz="3600" b="1" dirty="0">
              <a:solidFill>
                <a:srgbClr val="FFCCFF"/>
              </a:solidFill>
            </a:endParaRPr>
          </a:p>
        </p:txBody>
      </p:sp>
    </p:spTree>
    <p:extLst>
      <p:ext uri="{BB962C8B-B14F-4D97-AF65-F5344CB8AC3E}">
        <p14:creationId xmlns:p14="http://schemas.microsoft.com/office/powerpoint/2010/main" val="139065760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7" y="168432"/>
            <a:ext cx="8880519" cy="452396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6" y="88248"/>
            <a:ext cx="3741529" cy="830997"/>
          </a:xfrm>
          <a:prstGeom prst="rect">
            <a:avLst/>
          </a:prstGeom>
          <a:noFill/>
        </p:spPr>
        <p:txBody>
          <a:bodyPr wrap="none" rtlCol="0">
            <a:spAutoFit/>
          </a:bodyPr>
          <a:lstStyle/>
          <a:p>
            <a:r>
              <a:rPr lang="en-US" sz="4800" b="1" dirty="0" smtClean="0">
                <a:solidFill>
                  <a:schemeClr val="bg1"/>
                </a:solidFill>
              </a:rPr>
              <a:t>  what next?</a:t>
            </a:r>
            <a:endParaRPr lang="en-US" sz="4800" b="1" dirty="0">
              <a:solidFill>
                <a:schemeClr val="bg1"/>
              </a:solidFill>
            </a:endParaRPr>
          </a:p>
        </p:txBody>
      </p:sp>
      <p:sp>
        <p:nvSpPr>
          <p:cNvPr id="26" name="TextBox 25"/>
          <p:cNvSpPr txBox="1"/>
          <p:nvPr/>
        </p:nvSpPr>
        <p:spPr>
          <a:xfrm>
            <a:off x="1590813" y="1251794"/>
            <a:ext cx="7573971" cy="2985433"/>
          </a:xfrm>
          <a:prstGeom prst="rect">
            <a:avLst/>
          </a:prstGeom>
          <a:noFill/>
        </p:spPr>
        <p:txBody>
          <a:bodyPr wrap="square" rtlCol="0">
            <a:spAutoFit/>
          </a:bodyPr>
          <a:lstStyle/>
          <a:p>
            <a:pPr marL="571500" lvl="0" indent="-571500">
              <a:buFont typeface="Arial" panose="020B0604020202020204" pitchFamily="34" charset="0"/>
              <a:buChar char="•"/>
            </a:pPr>
            <a:r>
              <a:rPr lang="en-US" sz="3600" dirty="0" smtClean="0">
                <a:solidFill>
                  <a:schemeClr val="bg1"/>
                </a:solidFill>
              </a:rPr>
              <a:t>what </a:t>
            </a:r>
            <a:r>
              <a:rPr lang="en-US" sz="4000" b="1" dirty="0">
                <a:solidFill>
                  <a:srgbClr val="FFCCFF"/>
                </a:solidFill>
              </a:rPr>
              <a:t>actions</a:t>
            </a:r>
            <a:r>
              <a:rPr lang="en-US" sz="4000" dirty="0">
                <a:solidFill>
                  <a:schemeClr val="bg1"/>
                </a:solidFill>
              </a:rPr>
              <a:t> </a:t>
            </a:r>
            <a:r>
              <a:rPr lang="en-US" sz="3600" dirty="0">
                <a:solidFill>
                  <a:schemeClr val="bg1"/>
                </a:solidFill>
              </a:rPr>
              <a:t>will you take in the next 3 months to foster a culture of innovation? </a:t>
            </a:r>
            <a:endParaRPr lang="en-US" sz="3600" dirty="0" smtClean="0">
              <a:solidFill>
                <a:schemeClr val="bg1"/>
              </a:solidFill>
            </a:endParaRPr>
          </a:p>
          <a:p>
            <a:pPr marL="571500" lvl="0" indent="-571500">
              <a:buFont typeface="Arial" panose="020B0604020202020204" pitchFamily="34" charset="0"/>
              <a:buChar char="•"/>
            </a:pPr>
            <a:r>
              <a:rPr lang="en-US" sz="3600" dirty="0">
                <a:solidFill>
                  <a:schemeClr val="bg1"/>
                </a:solidFill>
              </a:rPr>
              <a:t>w</a:t>
            </a:r>
            <a:r>
              <a:rPr lang="en-US" sz="3600" dirty="0" smtClean="0">
                <a:solidFill>
                  <a:schemeClr val="bg1"/>
                </a:solidFill>
              </a:rPr>
              <a:t>ith </a:t>
            </a:r>
            <a:r>
              <a:rPr lang="en-US" sz="3600" dirty="0">
                <a:solidFill>
                  <a:schemeClr val="bg1"/>
                </a:solidFill>
              </a:rPr>
              <a:t>whom will you </a:t>
            </a:r>
            <a:r>
              <a:rPr lang="en-US" sz="4000" b="1" dirty="0">
                <a:solidFill>
                  <a:srgbClr val="FFCCFF"/>
                </a:solidFill>
              </a:rPr>
              <a:t>share</a:t>
            </a:r>
            <a:r>
              <a:rPr lang="en-US" sz="4000" dirty="0">
                <a:solidFill>
                  <a:schemeClr val="bg1"/>
                </a:solidFill>
              </a:rPr>
              <a:t> </a:t>
            </a:r>
            <a:r>
              <a:rPr lang="en-US" sz="3600" dirty="0">
                <a:solidFill>
                  <a:schemeClr val="bg1"/>
                </a:solidFill>
              </a:rPr>
              <a:t>resources and ideas from today?</a:t>
            </a:r>
          </a:p>
        </p:txBody>
      </p:sp>
    </p:spTree>
    <p:extLst>
      <p:ext uri="{BB962C8B-B14F-4D97-AF65-F5344CB8AC3E}">
        <p14:creationId xmlns:p14="http://schemas.microsoft.com/office/powerpoint/2010/main" val="29068984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00102" y="95395"/>
            <a:ext cx="10533604" cy="647556"/>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Additional Resources</a:t>
            </a:r>
          </a:p>
        </p:txBody>
      </p:sp>
      <p:sp>
        <p:nvSpPr>
          <p:cNvPr id="192" name="Shape 192"/>
          <p:cNvSpPr txBox="1">
            <a:spLocks noGrp="1"/>
          </p:cNvSpPr>
          <p:nvPr>
            <p:ph type="body" idx="1"/>
          </p:nvPr>
        </p:nvSpPr>
        <p:spPr>
          <a:xfrm>
            <a:off x="693335" y="857250"/>
            <a:ext cx="11223900" cy="5057776"/>
          </a:xfrm>
          <a:prstGeom prst="rect">
            <a:avLst/>
          </a:prstGeom>
          <a:noFill/>
          <a:ln>
            <a:noFill/>
          </a:ln>
        </p:spPr>
        <p:txBody>
          <a:bodyPr lIns="91425" tIns="45700" rIns="91425" bIns="45700" anchor="t" anchorCtr="0">
            <a:noAutofit/>
          </a:bodyPr>
          <a:lstStyle/>
          <a:p>
            <a:pPr indent="-203200">
              <a:lnSpc>
                <a:spcPct val="80000"/>
              </a:lnSpc>
              <a:spcBef>
                <a:spcPts val="600"/>
              </a:spcBef>
            </a:pPr>
            <a:r>
              <a:rPr lang="en-US" sz="1800" dirty="0" smtClean="0"/>
              <a:t>This webinar includes material from the Nexus </a:t>
            </a:r>
            <a:r>
              <a:rPr lang="en-US" sz="1800" dirty="0"/>
              <a:t>Leadership </a:t>
            </a:r>
            <a:r>
              <a:rPr lang="en-US" sz="1800" dirty="0" smtClean="0"/>
              <a:t>Curriculum, </a:t>
            </a:r>
            <a:r>
              <a:rPr lang="en-US" sz="1800" i="1" dirty="0"/>
              <a:t>Fostering Innovation and </a:t>
            </a:r>
            <a:r>
              <a:rPr lang="en-US" sz="1800" i="1" dirty="0" smtClean="0"/>
              <a:t>Creativity, </a:t>
            </a:r>
            <a:r>
              <a:rPr lang="en-US" sz="1800" dirty="0" smtClean="0"/>
              <a:t>made </a:t>
            </a:r>
            <a:r>
              <a:rPr lang="en-US" sz="1800" dirty="0"/>
              <a:t>possible in part by the Institute of Museum and Library Services [AWARD NUMBER: </a:t>
            </a:r>
            <a:r>
              <a:rPr lang="en-US" sz="1800" dirty="0" smtClean="0"/>
              <a:t>RE-00-14-0095-14], and made </a:t>
            </a:r>
            <a:r>
              <a:rPr lang="en-US" sz="1800" dirty="0"/>
              <a:t>available </a:t>
            </a:r>
            <a:r>
              <a:rPr lang="en-US" sz="1800" dirty="0" smtClean="0"/>
              <a:t>through </a:t>
            </a:r>
            <a:r>
              <a:rPr lang="en-US" sz="1800" dirty="0" err="1" smtClean="0"/>
              <a:t>Educopia</a:t>
            </a:r>
            <a:r>
              <a:rPr lang="en-US" sz="1800" dirty="0" smtClean="0"/>
              <a:t> under </a:t>
            </a:r>
            <a:r>
              <a:rPr lang="en-US" sz="1800" dirty="0"/>
              <a:t>a Creative Commons Attribution 4.0 International license (CC BY 4.0). </a:t>
            </a:r>
            <a:r>
              <a:rPr lang="en-US" sz="1800" dirty="0" smtClean="0">
                <a:hlinkClick r:id="rId3"/>
              </a:rPr>
              <a:t>educopia.org/research/grants/nexus-lab-leading-across-boundaries</a:t>
            </a:r>
            <a:r>
              <a:rPr lang="en-US" sz="1800" dirty="0" smtClean="0"/>
              <a:t> </a:t>
            </a:r>
            <a:endParaRPr lang="en-US" sz="1800" i="1" dirty="0"/>
          </a:p>
          <a:p>
            <a:pPr indent="-203200">
              <a:lnSpc>
                <a:spcPct val="80000"/>
              </a:lnSpc>
              <a:spcBef>
                <a:spcPts val="600"/>
              </a:spcBef>
            </a:pPr>
            <a:r>
              <a:rPr lang="en-US" sz="1800" b="0" i="1" u="none" strike="noStrike" cap="none" dirty="0" smtClean="0">
                <a:solidFill>
                  <a:schemeClr val="dk1"/>
                </a:solidFill>
                <a:latin typeface="Calibri"/>
                <a:ea typeface="Calibri"/>
                <a:cs typeface="Calibri"/>
                <a:sym typeface="Calibri"/>
              </a:rPr>
              <a:t>Discovering </a:t>
            </a:r>
            <a:r>
              <a:rPr lang="en-US" sz="1800" b="0" i="1" u="none" strike="noStrike" cap="none" dirty="0">
                <a:solidFill>
                  <a:schemeClr val="dk1"/>
                </a:solidFill>
                <a:latin typeface="Calibri"/>
                <a:ea typeface="Calibri"/>
                <a:cs typeface="Calibri"/>
                <a:sym typeface="Calibri"/>
              </a:rPr>
              <a:t>and Creating Possibilities.</a:t>
            </a:r>
            <a:r>
              <a:rPr lang="en-US" sz="1800" b="0" i="0" u="none" strike="noStrike" cap="none" dirty="0">
                <a:solidFill>
                  <a:schemeClr val="dk1"/>
                </a:solidFill>
                <a:latin typeface="Calibri"/>
                <a:ea typeface="Calibri"/>
                <a:cs typeface="Calibri"/>
                <a:sym typeface="Calibri"/>
              </a:rPr>
              <a:t> The Community Tool Box, University of Kansas. </a:t>
            </a:r>
            <a:r>
              <a:rPr lang="en-US" sz="1800" b="0" i="0" u="sng" strike="noStrike" cap="none" dirty="0">
                <a:solidFill>
                  <a:schemeClr val="hlink"/>
                </a:solidFill>
                <a:latin typeface="Calibri"/>
                <a:ea typeface="Calibri"/>
                <a:cs typeface="Calibri"/>
                <a:sym typeface="Calibri"/>
                <a:hlinkClick r:id="rId4"/>
              </a:rPr>
              <a:t>ctb.ku.edu/</a:t>
            </a:r>
            <a:r>
              <a:rPr lang="en-US" sz="1800" b="0" i="0" u="sng" strike="noStrike" cap="none" dirty="0" err="1">
                <a:solidFill>
                  <a:schemeClr val="hlink"/>
                </a:solidFill>
                <a:latin typeface="Calibri"/>
                <a:ea typeface="Calibri"/>
                <a:cs typeface="Calibri"/>
                <a:sym typeface="Calibri"/>
                <a:hlinkClick r:id="rId4"/>
              </a:rPr>
              <a:t>en</a:t>
            </a:r>
            <a:r>
              <a:rPr lang="en-US" sz="1800" b="0" i="0" u="sng" strike="noStrike" cap="none" dirty="0">
                <a:solidFill>
                  <a:schemeClr val="hlink"/>
                </a:solidFill>
                <a:latin typeface="Calibri"/>
                <a:ea typeface="Calibri"/>
                <a:cs typeface="Calibri"/>
                <a:sym typeface="Calibri"/>
                <a:hlinkClick r:id="rId4"/>
              </a:rPr>
              <a:t>/table-of-contents/leadership/leadership-functions/discover-</a:t>
            </a:r>
            <a:r>
              <a:rPr lang="en-US" sz="1800" b="0" i="0" u="sng" strike="noStrike" cap="none" dirty="0" err="1">
                <a:solidFill>
                  <a:schemeClr val="hlink"/>
                </a:solidFill>
                <a:latin typeface="Calibri"/>
                <a:ea typeface="Calibri"/>
                <a:cs typeface="Calibri"/>
                <a:sym typeface="Calibri"/>
                <a:hlinkClick r:id="rId4"/>
              </a:rPr>
              <a:t>possibilites</a:t>
            </a:r>
            <a:r>
              <a:rPr lang="en-US" sz="1800" b="0" i="0" u="sng" strike="noStrike" cap="none" dirty="0">
                <a:solidFill>
                  <a:schemeClr val="hlink"/>
                </a:solidFill>
                <a:latin typeface="Calibri"/>
                <a:ea typeface="Calibri"/>
                <a:cs typeface="Calibri"/>
                <a:sym typeface="Calibri"/>
                <a:hlinkClick r:id="rId4"/>
              </a:rPr>
              <a:t>/main</a:t>
            </a:r>
            <a:r>
              <a:rPr lang="en-US" sz="1800" b="0" i="0" u="none" strike="noStrike" cap="none" dirty="0">
                <a:solidFill>
                  <a:schemeClr val="dk1"/>
                </a:solidFill>
                <a:latin typeface="Calibri"/>
                <a:ea typeface="Calibri"/>
                <a:cs typeface="Calibri"/>
                <a:sym typeface="Calibri"/>
              </a:rPr>
              <a:t> </a:t>
            </a:r>
            <a:endParaRPr lang="en-US" sz="1800" b="0" i="0" u="none" strike="noStrike" cap="none" dirty="0" smtClean="0">
              <a:solidFill>
                <a:schemeClr val="dk1"/>
              </a:solidFill>
              <a:latin typeface="Calibri"/>
              <a:ea typeface="Calibri"/>
              <a:cs typeface="Calibri"/>
              <a:sym typeface="Calibri"/>
            </a:endParaRPr>
          </a:p>
          <a:p>
            <a:pPr indent="-203200">
              <a:lnSpc>
                <a:spcPct val="80000"/>
              </a:lnSpc>
              <a:spcBef>
                <a:spcPts val="600"/>
              </a:spcBef>
            </a:pPr>
            <a:r>
              <a:rPr lang="en-US" sz="1800" b="0" i="0" u="none" strike="noStrike" cap="none" dirty="0" smtClean="0">
                <a:solidFill>
                  <a:schemeClr val="dk1"/>
                </a:solidFill>
                <a:latin typeface="Calibri"/>
                <a:ea typeface="Calibri"/>
                <a:cs typeface="Calibri"/>
                <a:sym typeface="Calibri"/>
              </a:rPr>
              <a:t>Design </a:t>
            </a:r>
            <a:r>
              <a:rPr lang="en-US" sz="1800" b="0" i="0" u="none" strike="noStrike" cap="none" dirty="0">
                <a:solidFill>
                  <a:schemeClr val="dk1"/>
                </a:solidFill>
                <a:latin typeface="Calibri"/>
                <a:ea typeface="Calibri"/>
                <a:cs typeface="Calibri"/>
                <a:sym typeface="Calibri"/>
              </a:rPr>
              <a:t>Thinking for Libraries, “Design Thinking in a Day” (the At-a-Glance Guide)  - </a:t>
            </a:r>
            <a:r>
              <a:rPr lang="en-US" sz="1800" b="0" i="0" u="sng" strike="noStrike" cap="none" dirty="0" smtClean="0">
                <a:solidFill>
                  <a:schemeClr val="hlink"/>
                </a:solidFill>
                <a:latin typeface="Calibri"/>
                <a:ea typeface="Calibri"/>
                <a:cs typeface="Calibri"/>
                <a:sym typeface="Calibri"/>
              </a:rPr>
              <a:t>designthinkingforlibraries.com</a:t>
            </a:r>
            <a:endParaRPr lang="en-US" sz="1800" dirty="0"/>
          </a:p>
          <a:p>
            <a:pPr indent="-203200">
              <a:lnSpc>
                <a:spcPct val="80000"/>
              </a:lnSpc>
              <a:spcBef>
                <a:spcPts val="600"/>
              </a:spcBef>
            </a:pPr>
            <a:r>
              <a:rPr lang="en-US" sz="1800" b="0" i="0" u="none" strike="noStrike" cap="none" dirty="0" smtClean="0">
                <a:solidFill>
                  <a:schemeClr val="dk1"/>
                </a:solidFill>
                <a:latin typeface="Calibri"/>
                <a:ea typeface="Calibri"/>
                <a:cs typeface="Calibri"/>
                <a:sym typeface="Calibri"/>
              </a:rPr>
              <a:t>Design </a:t>
            </a:r>
            <a:r>
              <a:rPr lang="en-US" sz="1800" b="0" i="0" u="none" strike="noStrike" cap="none" dirty="0">
                <a:solidFill>
                  <a:schemeClr val="dk1"/>
                </a:solidFill>
                <a:latin typeface="Calibri"/>
                <a:ea typeface="Calibri"/>
                <a:cs typeface="Calibri"/>
                <a:sym typeface="Calibri"/>
              </a:rPr>
              <a:t>Kit by IDEO – for case studies and design-thinking methods - </a:t>
            </a:r>
            <a:r>
              <a:rPr lang="en-US" sz="1800" b="0" i="0" u="sng" strike="noStrike" cap="none" dirty="0" smtClean="0">
                <a:solidFill>
                  <a:schemeClr val="hlink"/>
                </a:solidFill>
                <a:latin typeface="Calibri"/>
                <a:ea typeface="Calibri"/>
                <a:cs typeface="Calibri"/>
                <a:sym typeface="Calibri"/>
                <a:hlinkClick r:id="rId5"/>
              </a:rPr>
              <a:t>www.designkit.org</a:t>
            </a:r>
            <a:r>
              <a:rPr lang="en-US" sz="1800" b="0" i="0" u="none" strike="noStrike" cap="none" dirty="0" smtClean="0">
                <a:solidFill>
                  <a:schemeClr val="dk1"/>
                </a:solidFill>
                <a:latin typeface="Calibri"/>
                <a:ea typeface="Calibri"/>
                <a:cs typeface="Calibri"/>
                <a:sym typeface="Calibri"/>
              </a:rPr>
              <a:t> </a:t>
            </a:r>
            <a:endParaRPr lang="en-US" sz="1800" dirty="0"/>
          </a:p>
          <a:p>
            <a:pPr indent="-203200">
              <a:lnSpc>
                <a:spcPct val="80000"/>
              </a:lnSpc>
              <a:spcBef>
                <a:spcPts val="600"/>
              </a:spcBef>
            </a:pPr>
            <a:r>
              <a:rPr lang="en-US" sz="1800" b="0" i="0" u="none" strike="noStrike" cap="none" dirty="0" smtClean="0">
                <a:solidFill>
                  <a:schemeClr val="dk1"/>
                </a:solidFill>
                <a:latin typeface="Calibri"/>
                <a:ea typeface="Calibri"/>
                <a:cs typeface="Calibri"/>
                <a:sym typeface="Calibri"/>
              </a:rPr>
              <a:t>Adobe </a:t>
            </a:r>
            <a:r>
              <a:rPr lang="en-US" sz="1800" b="0" i="0" u="none" strike="noStrike" cap="none" dirty="0" err="1">
                <a:solidFill>
                  <a:schemeClr val="dk1"/>
                </a:solidFill>
                <a:latin typeface="Calibri"/>
                <a:ea typeface="Calibri"/>
                <a:cs typeface="Calibri"/>
                <a:sym typeface="Calibri"/>
              </a:rPr>
              <a:t>Kickbox</a:t>
            </a:r>
            <a:r>
              <a:rPr lang="en-US" sz="1800" b="0" i="0" u="none" strike="noStrike" cap="none" dirty="0">
                <a:solidFill>
                  <a:schemeClr val="dk1"/>
                </a:solidFill>
                <a:latin typeface="Calibri"/>
                <a:ea typeface="Calibri"/>
                <a:cs typeface="Calibri"/>
                <a:sym typeface="Calibri"/>
              </a:rPr>
              <a:t> Innovation toolkit &amp; free workshop - </a:t>
            </a:r>
            <a:r>
              <a:rPr lang="en-US" sz="1800" b="0" i="0" u="sng" strike="noStrike" cap="none" dirty="0" smtClean="0">
                <a:solidFill>
                  <a:schemeClr val="hlink"/>
                </a:solidFill>
                <a:latin typeface="Calibri"/>
                <a:ea typeface="Calibri"/>
                <a:cs typeface="Calibri"/>
                <a:sym typeface="Calibri"/>
                <a:hlinkClick r:id="rId6"/>
              </a:rPr>
              <a:t>kickbox.adobe.com/workshop/</a:t>
            </a:r>
            <a:r>
              <a:rPr lang="en-US" sz="1800" b="0" i="0" u="sng" strike="noStrike" cap="none" dirty="0" err="1" smtClean="0">
                <a:solidFill>
                  <a:schemeClr val="hlink"/>
                </a:solidFill>
                <a:latin typeface="Calibri"/>
                <a:ea typeface="Calibri"/>
                <a:cs typeface="Calibri"/>
                <a:sym typeface="Calibri"/>
                <a:hlinkClick r:id="rId6"/>
              </a:rPr>
              <a:t>kickbox</a:t>
            </a:r>
            <a:r>
              <a:rPr lang="en-US" sz="1800" b="0" i="0" u="none" strike="noStrike" cap="none" dirty="0" smtClean="0">
                <a:solidFill>
                  <a:schemeClr val="dk1"/>
                </a:solidFill>
                <a:latin typeface="Calibri"/>
                <a:ea typeface="Calibri"/>
                <a:cs typeface="Calibri"/>
                <a:sym typeface="Calibri"/>
              </a:rPr>
              <a:t> </a:t>
            </a:r>
            <a:endParaRPr lang="en-US" sz="1800" dirty="0"/>
          </a:p>
          <a:p>
            <a:pPr indent="-203200">
              <a:lnSpc>
                <a:spcPct val="80000"/>
              </a:lnSpc>
              <a:spcBef>
                <a:spcPts val="600"/>
              </a:spcBef>
            </a:pPr>
            <a:r>
              <a:rPr lang="en-US" sz="1800" b="0" i="1" u="none" strike="noStrike" cap="none" dirty="0" smtClean="0">
                <a:solidFill>
                  <a:schemeClr val="dk1"/>
                </a:solidFill>
                <a:latin typeface="Calibri"/>
                <a:ea typeface="Calibri"/>
                <a:cs typeface="Calibri"/>
                <a:sym typeface="Calibri"/>
              </a:rPr>
              <a:t>How </a:t>
            </a:r>
            <a:r>
              <a:rPr lang="en-US" sz="1800" b="0" i="1" u="none" strike="noStrike" cap="none" dirty="0">
                <a:solidFill>
                  <a:schemeClr val="dk1"/>
                </a:solidFill>
                <a:latin typeface="Calibri"/>
                <a:ea typeface="Calibri"/>
                <a:cs typeface="Calibri"/>
                <a:sym typeface="Calibri"/>
              </a:rPr>
              <a:t>Conservative Organizations Can Innovate Successfully</a:t>
            </a:r>
            <a:r>
              <a:rPr lang="en-US" sz="1800" b="0" i="0" u="none" strike="noStrike" cap="none" dirty="0">
                <a:solidFill>
                  <a:schemeClr val="dk1"/>
                </a:solidFill>
                <a:latin typeface="Calibri"/>
                <a:ea typeface="Calibri"/>
                <a:cs typeface="Calibri"/>
                <a:sym typeface="Calibri"/>
              </a:rPr>
              <a:t> by the Center for Creative Leadership - </a:t>
            </a:r>
            <a:r>
              <a:rPr lang="en-US" sz="1800" b="0" i="0" u="sng" strike="noStrike" cap="none" dirty="0">
                <a:solidFill>
                  <a:schemeClr val="hlink"/>
                </a:solidFill>
                <a:latin typeface="Calibri"/>
                <a:ea typeface="Calibri"/>
                <a:cs typeface="Calibri"/>
                <a:sym typeface="Calibri"/>
                <a:hlinkClick r:id="rId7"/>
              </a:rPr>
              <a:t>insights.ccl.org/articles/leading-effectively-articles/how-conservative-organizations-can-innovate-successfully/</a:t>
            </a:r>
            <a:r>
              <a:rPr lang="en-US" sz="1800" b="0" i="0" u="none" strike="noStrike" cap="none" dirty="0">
                <a:solidFill>
                  <a:schemeClr val="dk1"/>
                </a:solidFill>
                <a:latin typeface="Calibri"/>
                <a:ea typeface="Calibri"/>
                <a:cs typeface="Calibri"/>
                <a:sym typeface="Calibri"/>
              </a:rPr>
              <a:t> </a:t>
            </a:r>
            <a:endParaRPr lang="en-US" sz="1800" b="0" i="0" u="none" strike="noStrike" cap="none" dirty="0" smtClean="0">
              <a:solidFill>
                <a:schemeClr val="dk1"/>
              </a:solidFill>
              <a:latin typeface="Calibri"/>
              <a:ea typeface="Calibri"/>
              <a:cs typeface="Calibri"/>
              <a:sym typeface="Calibri"/>
            </a:endParaRPr>
          </a:p>
          <a:p>
            <a:pPr indent="-203200">
              <a:lnSpc>
                <a:spcPct val="80000"/>
              </a:lnSpc>
              <a:spcBef>
                <a:spcPts val="600"/>
              </a:spcBef>
            </a:pPr>
            <a:r>
              <a:rPr lang="en-US" sz="1800" b="0" i="1" u="none" strike="noStrike" cap="none" dirty="0" smtClean="0">
                <a:solidFill>
                  <a:schemeClr val="dk1"/>
                </a:solidFill>
                <a:latin typeface="Calibri"/>
                <a:ea typeface="Calibri"/>
                <a:cs typeface="Calibri"/>
                <a:sym typeface="Calibri"/>
              </a:rPr>
              <a:t>Stop </a:t>
            </a:r>
            <a:r>
              <a:rPr lang="en-US" sz="1800" b="0" i="1" u="none" strike="noStrike" cap="none" dirty="0">
                <a:solidFill>
                  <a:schemeClr val="dk1"/>
                </a:solidFill>
                <a:latin typeface="Calibri"/>
                <a:ea typeface="Calibri"/>
                <a:cs typeface="Calibri"/>
                <a:sym typeface="Calibri"/>
              </a:rPr>
              <a:t>Winging It: How Innovation Works and How to Lead It </a:t>
            </a:r>
            <a:r>
              <a:rPr lang="en-US" sz="1800" b="0" i="0" u="none" strike="noStrike" cap="none" dirty="0">
                <a:solidFill>
                  <a:schemeClr val="dk1"/>
                </a:solidFill>
                <a:latin typeface="Calibri"/>
                <a:ea typeface="Calibri"/>
                <a:cs typeface="Calibri"/>
                <a:sym typeface="Calibri"/>
              </a:rPr>
              <a:t>by the Center for Creative Leadership - </a:t>
            </a:r>
            <a:r>
              <a:rPr lang="en-US" sz="1800" b="0" i="0" u="sng" strike="noStrike" cap="none" dirty="0">
                <a:solidFill>
                  <a:schemeClr val="hlink"/>
                </a:solidFill>
                <a:latin typeface="Calibri"/>
                <a:ea typeface="Calibri"/>
                <a:cs typeface="Calibri"/>
                <a:sym typeface="Calibri"/>
                <a:hlinkClick r:id="rId8"/>
              </a:rPr>
              <a:t>insights.ccl.org/articles/leading-effectively-articles/stop-winging-it-how-innovation-works-and-how-to-lead-it/</a:t>
            </a:r>
            <a:r>
              <a:rPr lang="en-US" sz="1800" b="0" i="0" u="none" strike="noStrike" cap="none" dirty="0">
                <a:solidFill>
                  <a:schemeClr val="dk1"/>
                </a:solidFill>
                <a:latin typeface="Calibri"/>
                <a:ea typeface="Calibri"/>
                <a:cs typeface="Calibri"/>
                <a:sym typeface="Calibri"/>
              </a:rPr>
              <a:t> </a:t>
            </a:r>
            <a:endParaRPr lang="en-US" sz="1800" b="0" i="0" u="none" strike="noStrike" cap="none" dirty="0" smtClean="0">
              <a:solidFill>
                <a:schemeClr val="dk1"/>
              </a:solidFill>
              <a:latin typeface="Calibri"/>
              <a:ea typeface="Calibri"/>
              <a:cs typeface="Calibri"/>
              <a:sym typeface="Calibri"/>
            </a:endParaRPr>
          </a:p>
          <a:p>
            <a:pPr indent="-203200">
              <a:lnSpc>
                <a:spcPct val="80000"/>
              </a:lnSpc>
              <a:spcBef>
                <a:spcPts val="600"/>
              </a:spcBef>
            </a:pPr>
            <a:r>
              <a:rPr lang="en-US" sz="1800" b="0" i="1" u="none" strike="noStrike" cap="none" dirty="0" smtClean="0">
                <a:solidFill>
                  <a:schemeClr val="dk1"/>
                </a:solidFill>
                <a:latin typeface="Calibri"/>
                <a:ea typeface="Calibri"/>
                <a:cs typeface="Calibri"/>
                <a:sym typeface="Calibri"/>
              </a:rPr>
              <a:t>How </a:t>
            </a:r>
            <a:r>
              <a:rPr lang="en-US" sz="1800" b="0" i="1" u="none" strike="noStrike" cap="none" dirty="0">
                <a:solidFill>
                  <a:schemeClr val="dk1"/>
                </a:solidFill>
                <a:latin typeface="Calibri"/>
                <a:ea typeface="Calibri"/>
                <a:cs typeface="Calibri"/>
                <a:sym typeface="Calibri"/>
              </a:rPr>
              <a:t>to Lead Better Brainstorming </a:t>
            </a:r>
            <a:r>
              <a:rPr lang="en-US" sz="1800" b="0" i="1" u="none" strike="noStrike" cap="none" dirty="0" smtClean="0">
                <a:solidFill>
                  <a:schemeClr val="dk1"/>
                </a:solidFill>
                <a:latin typeface="Calibri"/>
                <a:ea typeface="Calibri"/>
                <a:cs typeface="Calibri"/>
                <a:sym typeface="Calibri"/>
              </a:rPr>
              <a:t>Sessions </a:t>
            </a:r>
            <a:r>
              <a:rPr lang="en-US" sz="1800" dirty="0"/>
              <a:t>-</a:t>
            </a:r>
            <a:r>
              <a:rPr lang="en-US" sz="1800" b="0" i="1" u="none" strike="noStrike" cap="none" dirty="0" smtClean="0">
                <a:solidFill>
                  <a:schemeClr val="dk1"/>
                </a:solidFill>
                <a:latin typeface="Calibri"/>
                <a:ea typeface="Calibri"/>
                <a:cs typeface="Calibri"/>
                <a:sym typeface="Calibri"/>
              </a:rPr>
              <a:t> </a:t>
            </a:r>
            <a:r>
              <a:rPr lang="en-US" sz="1800" b="0" i="0" u="sng" strike="noStrike" cap="none" dirty="0">
                <a:solidFill>
                  <a:schemeClr val="hlink"/>
                </a:solidFill>
                <a:latin typeface="Calibri"/>
                <a:ea typeface="Calibri"/>
                <a:cs typeface="Calibri"/>
                <a:sym typeface="Calibri"/>
              </a:rPr>
              <a:t>hbr.org/2009/05/</a:t>
            </a:r>
            <a:r>
              <a:rPr lang="en-US" sz="1800" b="0" i="0" u="sng" strike="noStrike" cap="none" dirty="0" err="1">
                <a:solidFill>
                  <a:schemeClr val="hlink"/>
                </a:solidFill>
                <a:latin typeface="Calibri"/>
                <a:ea typeface="Calibri"/>
                <a:cs typeface="Calibri"/>
                <a:sym typeface="Calibri"/>
              </a:rPr>
              <a:t>how-to-lead-better-brainstormi&amp;cm_sp</a:t>
            </a:r>
            <a:r>
              <a:rPr lang="en-US" sz="1800" b="0" i="0" u="sng" strike="noStrike" cap="none" dirty="0">
                <a:solidFill>
                  <a:schemeClr val="hlink"/>
                </a:solidFill>
                <a:latin typeface="Calibri"/>
                <a:ea typeface="Calibri"/>
                <a:cs typeface="Calibri"/>
                <a:sym typeface="Calibri"/>
              </a:rPr>
              <a:t>=Article-_-Links-_-</a:t>
            </a:r>
            <a:r>
              <a:rPr lang="en-US" sz="1800" b="0" i="0" u="sng" strike="noStrike" cap="none" dirty="0" smtClean="0">
                <a:solidFill>
                  <a:schemeClr val="hlink"/>
                </a:solidFill>
                <a:latin typeface="Calibri"/>
                <a:ea typeface="Calibri"/>
                <a:cs typeface="Calibri"/>
                <a:sym typeface="Calibri"/>
              </a:rPr>
              <a:t>End%20of%20Page%20Recirculation</a:t>
            </a:r>
          </a:p>
          <a:p>
            <a:pPr indent="-203200">
              <a:lnSpc>
                <a:spcPct val="80000"/>
              </a:lnSpc>
              <a:spcBef>
                <a:spcPts val="600"/>
              </a:spcBef>
            </a:pPr>
            <a:r>
              <a:rPr lang="en-US" sz="1800" i="1" dirty="0" smtClean="0"/>
              <a:t>Innovation </a:t>
            </a:r>
            <a:r>
              <a:rPr lang="en-US" sz="1800" i="1" dirty="0"/>
              <a:t>Spaces.</a:t>
            </a:r>
            <a:r>
              <a:rPr lang="en-US" sz="1800" dirty="0"/>
              <a:t> The Harwood Institute, as part of Libraries Transforming Communities</a:t>
            </a:r>
            <a:r>
              <a:rPr lang="en-US" sz="1800" dirty="0" smtClean="0"/>
              <a:t>. </a:t>
            </a:r>
            <a:r>
              <a:rPr lang="en-US" sz="1800" dirty="0"/>
              <a:t>In partnership with PLA.</a:t>
            </a:r>
            <a:r>
              <a:rPr lang="en-US" sz="1800" dirty="0">
                <a:hlinkClick r:id="rId9"/>
              </a:rPr>
              <a:t> </a:t>
            </a:r>
            <a:r>
              <a:rPr lang="en-US" sz="1800" u="sng" dirty="0" smtClean="0">
                <a:solidFill>
                  <a:srgbClr val="1155CC"/>
                </a:solidFill>
                <a:hlinkClick r:id="rId9"/>
              </a:rPr>
              <a:t>ala.org/</a:t>
            </a:r>
            <a:r>
              <a:rPr lang="en-US" sz="1800" u="sng" dirty="0" err="1" smtClean="0">
                <a:solidFill>
                  <a:srgbClr val="1155CC"/>
                </a:solidFill>
                <a:hlinkClick r:id="rId9"/>
              </a:rPr>
              <a:t>transforminglibraries</a:t>
            </a:r>
            <a:r>
              <a:rPr lang="en-US" sz="1800" u="sng" dirty="0" smtClean="0">
                <a:solidFill>
                  <a:srgbClr val="1155CC"/>
                </a:solidFill>
                <a:hlinkClick r:id="rId9"/>
              </a:rPr>
              <a:t>/sites/</a:t>
            </a:r>
            <a:r>
              <a:rPr lang="en-US" sz="1800" u="sng" dirty="0" err="1" smtClean="0">
                <a:solidFill>
                  <a:srgbClr val="1155CC"/>
                </a:solidFill>
                <a:hlinkClick r:id="rId9"/>
              </a:rPr>
              <a:t>ala.org.transforminglibraries</a:t>
            </a:r>
            <a:r>
              <a:rPr lang="en-US" sz="1800" u="sng" dirty="0" smtClean="0">
                <a:solidFill>
                  <a:srgbClr val="1155CC"/>
                </a:solidFill>
                <a:hlinkClick r:id="rId9"/>
              </a:rPr>
              <a:t>/files/content/Innovation%20Spaces.pdf</a:t>
            </a:r>
            <a:endParaRPr lang="en-US" sz="1800" u="sng" dirty="0">
              <a:solidFill>
                <a:srgbClr val="1155CC"/>
              </a:solidFill>
            </a:endParaRPr>
          </a:p>
          <a:p>
            <a:pPr indent="-203200">
              <a:lnSpc>
                <a:spcPct val="80000"/>
              </a:lnSpc>
              <a:spcBef>
                <a:spcPts val="600"/>
              </a:spcBef>
            </a:pPr>
            <a:r>
              <a:rPr lang="en-US" sz="1800" dirty="0" smtClean="0"/>
              <a:t>The </a:t>
            </a:r>
            <a:r>
              <a:rPr lang="en-US" sz="1800" dirty="0"/>
              <a:t>Aspen Institute’s </a:t>
            </a:r>
            <a:r>
              <a:rPr lang="en-US" sz="1800" dirty="0" smtClean="0"/>
              <a:t>report</a:t>
            </a:r>
            <a:r>
              <a:rPr lang="en-US" sz="1800" dirty="0"/>
              <a:t> </a:t>
            </a:r>
            <a:r>
              <a:rPr lang="en-US" sz="1800" i="1" dirty="0"/>
              <a:t>Rising to the Challenge: Re-Envisioning Public Libraries</a:t>
            </a:r>
            <a:r>
              <a:rPr lang="en-US" sz="1800" dirty="0"/>
              <a:t> </a:t>
            </a:r>
            <a:r>
              <a:rPr lang="en-US" sz="1800" dirty="0" smtClean="0"/>
              <a:t>and </a:t>
            </a:r>
            <a:r>
              <a:rPr lang="en-US" sz="1800" i="1" dirty="0" smtClean="0"/>
              <a:t>Action </a:t>
            </a:r>
            <a:r>
              <a:rPr lang="en-US" sz="1800" i="1" dirty="0"/>
              <a:t>Guide for Re-Envisioning Your Public </a:t>
            </a:r>
            <a:r>
              <a:rPr lang="en-US" sz="1800" i="1" dirty="0" smtClean="0"/>
              <a:t>Library </a:t>
            </a:r>
            <a:r>
              <a:rPr lang="en-US" sz="1800" dirty="0"/>
              <a:t>-</a:t>
            </a:r>
            <a:r>
              <a:rPr lang="en-US" sz="1800" i="1" dirty="0" smtClean="0"/>
              <a:t> </a:t>
            </a:r>
            <a:r>
              <a:rPr lang="en-US" sz="1800" dirty="0" smtClean="0">
                <a:hlinkClick r:id="rId10"/>
              </a:rPr>
              <a:t>www.libraryvision.org</a:t>
            </a:r>
            <a:r>
              <a:rPr lang="en-US" sz="1800" dirty="0" smtClean="0"/>
              <a:t> </a:t>
            </a:r>
            <a:endParaRPr lang="en-US" sz="1800" i="0" u="none" strike="noStrike" cap="none" dirty="0">
              <a:solidFill>
                <a:schemeClr val="dk1"/>
              </a:solidFill>
              <a:sym typeface="Calibri"/>
            </a:endParaRPr>
          </a:p>
        </p:txBody>
      </p:sp>
      <p:sp>
        <p:nvSpPr>
          <p:cNvPr id="193" name="Shape 193"/>
          <p:cNvSpPr/>
          <p:nvPr/>
        </p:nvSpPr>
        <p:spPr>
          <a:xfrm>
            <a:off x="2015289" y="6100580"/>
            <a:ext cx="8454189" cy="4907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i="1" dirty="0">
                <a:solidFill>
                  <a:schemeClr val="accent5"/>
                </a:solidFill>
                <a:latin typeface="Calibri"/>
                <a:ea typeface="Calibri"/>
                <a:cs typeface="Calibri"/>
                <a:sym typeface="Calibri"/>
              </a:rPr>
              <a:t>What other resources have you found helpful?</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9647" y="463176"/>
            <a:ext cx="7649883" cy="769441"/>
          </a:xfrm>
          <a:prstGeom prst="rect">
            <a:avLst/>
          </a:prstGeom>
          <a:noFill/>
        </p:spPr>
        <p:txBody>
          <a:bodyPr wrap="square" rtlCol="0">
            <a:spAutoFit/>
          </a:bodyPr>
          <a:lstStyle/>
          <a:p>
            <a:pPr algn="ctr"/>
            <a:r>
              <a:rPr lang="en-US" sz="4400" b="1" dirty="0" smtClean="0"/>
              <a:t>Thank You!</a:t>
            </a:r>
            <a:endParaRPr lang="en-US" sz="4400" b="1" dirty="0"/>
          </a:p>
        </p:txBody>
      </p:sp>
      <p:pic>
        <p:nvPicPr>
          <p:cNvPr id="3" name="Picture 2" descr="bor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176" y="0"/>
            <a:ext cx="2584824" cy="6858000"/>
          </a:xfrm>
          <a:prstGeom prst="rect">
            <a:avLst/>
          </a:prstGeom>
        </p:spPr>
      </p:pic>
      <p:sp>
        <p:nvSpPr>
          <p:cNvPr id="4" name="TextBox 3"/>
          <p:cNvSpPr txBox="1"/>
          <p:nvPr/>
        </p:nvSpPr>
        <p:spPr>
          <a:xfrm>
            <a:off x="1434352" y="2136587"/>
            <a:ext cx="7276353" cy="1569660"/>
          </a:xfrm>
          <a:prstGeom prst="rect">
            <a:avLst/>
          </a:prstGeom>
          <a:noFill/>
        </p:spPr>
        <p:txBody>
          <a:bodyPr wrap="square" rtlCol="0">
            <a:spAutoFit/>
          </a:bodyPr>
          <a:lstStyle/>
          <a:p>
            <a:r>
              <a:rPr lang="en-US" sz="2400" dirty="0" smtClean="0"/>
              <a:t>Brenda </a:t>
            </a:r>
            <a:r>
              <a:rPr lang="en-US" sz="2400" dirty="0" smtClean="0"/>
              <a:t>Hough </a:t>
            </a:r>
            <a:r>
              <a:rPr lang="en-US" sz="2400" dirty="0" smtClean="0">
                <a:hlinkClick r:id="rId3"/>
              </a:rPr>
              <a:t>bckhough@gmail.com</a:t>
            </a:r>
            <a:endParaRPr lang="en-US" sz="2400" dirty="0" smtClean="0"/>
          </a:p>
          <a:p>
            <a:endParaRPr lang="en-US" sz="2400" u="sng" dirty="0">
              <a:hlinkClick r:id="rId4"/>
            </a:endParaRPr>
          </a:p>
          <a:p>
            <a:r>
              <a:rPr lang="en-US" sz="2400" dirty="0" smtClean="0"/>
              <a:t>Stephanie </a:t>
            </a:r>
            <a:r>
              <a:rPr lang="en-US" sz="2400" dirty="0" err="1" smtClean="0"/>
              <a:t>Gerding</a:t>
            </a:r>
            <a:r>
              <a:rPr lang="en-US" sz="2400" dirty="0" smtClean="0"/>
              <a:t> </a:t>
            </a:r>
            <a:r>
              <a:rPr lang="en-US" sz="2400" u="sng" dirty="0" smtClean="0">
                <a:hlinkClick r:id="rId5"/>
              </a:rPr>
              <a:t>stephaniegerding</a:t>
            </a:r>
            <a:r>
              <a:rPr lang="en-US" sz="2400" u="sng" dirty="0">
                <a:hlinkClick r:id="rId5"/>
              </a:rPr>
              <a:t>@gmail.com</a:t>
            </a:r>
          </a:p>
          <a:p>
            <a:endParaRPr lang="en-US" sz="2400" dirty="0"/>
          </a:p>
        </p:txBody>
      </p:sp>
    </p:spTree>
    <p:extLst>
      <p:ext uri="{BB962C8B-B14F-4D97-AF65-F5344CB8AC3E}">
        <p14:creationId xmlns:p14="http://schemas.microsoft.com/office/powerpoint/2010/main" val="732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17" name="TextBox 16"/>
          <p:cNvSpPr txBox="1"/>
          <p:nvPr/>
        </p:nvSpPr>
        <p:spPr>
          <a:xfrm>
            <a:off x="1524144" y="1112197"/>
            <a:ext cx="4532010" cy="2400657"/>
          </a:xfrm>
          <a:prstGeom prst="rect">
            <a:avLst/>
          </a:prstGeom>
          <a:noFill/>
        </p:spPr>
        <p:txBody>
          <a:bodyPr wrap="none" rtlCol="0">
            <a:spAutoFit/>
          </a:bodyPr>
          <a:lstStyle/>
          <a:p>
            <a:pPr marL="571500" indent="-571500">
              <a:buFont typeface="Arial" panose="020B0604020202020204" pitchFamily="34" charset="0"/>
              <a:buChar char="•"/>
            </a:pPr>
            <a:r>
              <a:rPr lang="en-US" sz="3200" b="1" dirty="0">
                <a:solidFill>
                  <a:schemeClr val="bg1"/>
                </a:solidFill>
              </a:rPr>
              <a:t>b</a:t>
            </a:r>
            <a:r>
              <a:rPr lang="en-US" sz="3200" b="1" dirty="0" smtClean="0">
                <a:solidFill>
                  <a:schemeClr val="bg1"/>
                </a:solidFill>
              </a:rPr>
              <a:t>arriers</a:t>
            </a:r>
          </a:p>
          <a:p>
            <a:pPr marL="571500" indent="-571500">
              <a:buFont typeface="Arial" panose="020B0604020202020204" pitchFamily="34" charset="0"/>
              <a:buChar char="•"/>
            </a:pPr>
            <a:r>
              <a:rPr lang="en-US" sz="3200" b="1" dirty="0" smtClean="0">
                <a:solidFill>
                  <a:schemeClr val="bg1"/>
                </a:solidFill>
              </a:rPr>
              <a:t>examples</a:t>
            </a:r>
          </a:p>
          <a:p>
            <a:pPr marL="571500" indent="-571500">
              <a:buFont typeface="Arial" panose="020B0604020202020204" pitchFamily="34" charset="0"/>
              <a:buChar char="•"/>
            </a:pPr>
            <a:r>
              <a:rPr lang="en-US" sz="3200" b="1" dirty="0" smtClean="0">
                <a:solidFill>
                  <a:schemeClr val="bg1"/>
                </a:solidFill>
              </a:rPr>
              <a:t>techniques</a:t>
            </a:r>
          </a:p>
          <a:p>
            <a:pPr marL="571500" indent="-571500">
              <a:buFont typeface="Arial" panose="020B0604020202020204" pitchFamily="34" charset="0"/>
              <a:buChar char="•"/>
            </a:pPr>
            <a:r>
              <a:rPr lang="en-US" sz="4000" b="1" dirty="0">
                <a:solidFill>
                  <a:schemeClr val="bg1"/>
                </a:solidFill>
              </a:rPr>
              <a:t>b</a:t>
            </a:r>
            <a:r>
              <a:rPr lang="en-US" sz="4000" b="1" dirty="0" smtClean="0">
                <a:solidFill>
                  <a:schemeClr val="bg1"/>
                </a:solidFill>
              </a:rPr>
              <a:t>alancing </a:t>
            </a:r>
            <a:r>
              <a:rPr lang="en-US" sz="5400" b="1" dirty="0" smtClean="0">
                <a:solidFill>
                  <a:srgbClr val="FFCCFF"/>
                </a:solidFill>
              </a:rPr>
              <a:t>risk</a:t>
            </a:r>
            <a:endParaRPr lang="en-US" sz="4000" b="1" dirty="0">
              <a:solidFill>
                <a:srgbClr val="FFCCFF"/>
              </a:solidFill>
            </a:endParaRPr>
          </a:p>
        </p:txBody>
      </p:sp>
    </p:spTree>
    <p:extLst>
      <p:ext uri="{BB962C8B-B14F-4D97-AF65-F5344CB8AC3E}">
        <p14:creationId xmlns:p14="http://schemas.microsoft.com/office/powerpoint/2010/main" val="1181740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3456" y="168432"/>
            <a:ext cx="7668491" cy="3696986"/>
          </a:xfrm>
          <a:prstGeom prst="rect">
            <a:avLst/>
          </a:prstGeom>
          <a:solidFill>
            <a:srgbClr val="0A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53149" y="16843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8851" y="0"/>
            <a:ext cx="1600200" cy="6858000"/>
          </a:xfrm>
          <a:prstGeom prst="rect">
            <a:avLst/>
          </a:prstGeom>
          <a:solidFill>
            <a:srgbClr val="712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588875"/>
            <a:ext cx="5477445" cy="62489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428442" y="4965419"/>
            <a:ext cx="4049005" cy="1815882"/>
          </a:xfrm>
          <a:prstGeom prst="rect">
            <a:avLst/>
          </a:prstGeom>
          <a:noFill/>
        </p:spPr>
        <p:txBody>
          <a:bodyPr wrap="none" rtlCol="0">
            <a:spAutoFit/>
          </a:bodyPr>
          <a:lstStyle/>
          <a:p>
            <a:pPr algn="r"/>
            <a:r>
              <a:rPr lang="en-US" sz="3200" dirty="0" smtClean="0"/>
              <a:t>FOSTERING</a:t>
            </a:r>
          </a:p>
          <a:p>
            <a:pPr algn="r"/>
            <a:r>
              <a:rPr lang="en-US" sz="4800" b="1" dirty="0" smtClean="0">
                <a:solidFill>
                  <a:schemeClr val="bg1"/>
                </a:solidFill>
              </a:rPr>
              <a:t>INNOVATION</a:t>
            </a:r>
          </a:p>
          <a:p>
            <a:pPr algn="r"/>
            <a:r>
              <a:rPr lang="en-US" sz="2400" dirty="0" smtClean="0"/>
              <a:t>and </a:t>
            </a:r>
            <a:r>
              <a:rPr lang="en-US" sz="3200" dirty="0" smtClean="0"/>
              <a:t>CREATIVITY</a:t>
            </a:r>
            <a:endParaRPr lang="en-US" sz="3200" dirty="0"/>
          </a:p>
        </p:txBody>
      </p:sp>
      <p:cxnSp>
        <p:nvCxnSpPr>
          <p:cNvPr id="14" name="Straight Connector 13"/>
          <p:cNvCxnSpPr/>
          <p:nvPr/>
        </p:nvCxnSpPr>
        <p:spPr>
          <a:xfrm flipV="1">
            <a:off x="166255" y="982381"/>
            <a:ext cx="7003472" cy="41564"/>
          </a:xfrm>
          <a:prstGeom prst="line">
            <a:avLst/>
          </a:prstGeom>
          <a:ln w="190500">
            <a:solidFill>
              <a:srgbClr val="4B4B4B"/>
            </a:solidFill>
          </a:ln>
        </p:spPr>
        <p:style>
          <a:lnRef idx="1">
            <a:schemeClr val="accent1"/>
          </a:lnRef>
          <a:fillRef idx="0">
            <a:schemeClr val="accent1"/>
          </a:fillRef>
          <a:effectRef idx="0">
            <a:schemeClr val="accent1"/>
          </a:effectRef>
          <a:fontRef idx="minor">
            <a:schemeClr val="tx1"/>
          </a:fontRef>
        </p:style>
      </p:cxnSp>
      <p:pic>
        <p:nvPicPr>
          <p:cNvPr id="21"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1269873"/>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60588" y="246309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173929" y="4865127"/>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60969" y="3682738"/>
            <a:ext cx="802539" cy="7308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what colors go with turquoise"/>
          <p:cNvPicPr>
            <a:picLocks noChangeAspect="1" noChangeArrowheads="1"/>
          </p:cNvPicPr>
          <p:nvPr/>
        </p:nvPicPr>
        <p:blipFill rotWithShape="1">
          <a:blip r:embed="rId3">
            <a:extLst>
              <a:ext uri="{28A0092B-C50C-407E-A947-70E740481C1C}">
                <a14:useLocalDpi xmlns:a14="http://schemas.microsoft.com/office/drawing/2010/main" val="0"/>
              </a:ext>
            </a:extLst>
          </a:blip>
          <a:srcRect r="46554" b="38575"/>
          <a:stretch/>
        </p:blipFill>
        <p:spPr bwMode="auto">
          <a:xfrm>
            <a:off x="11340185" y="5987346"/>
            <a:ext cx="802539" cy="730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457" y="88248"/>
            <a:ext cx="2031325" cy="830997"/>
          </a:xfrm>
          <a:prstGeom prst="rect">
            <a:avLst/>
          </a:prstGeom>
          <a:noFill/>
        </p:spPr>
        <p:txBody>
          <a:bodyPr wrap="none" rtlCol="0">
            <a:spAutoFit/>
          </a:bodyPr>
          <a:lstStyle/>
          <a:p>
            <a:r>
              <a:rPr lang="en-US" sz="4800" b="1" dirty="0">
                <a:solidFill>
                  <a:schemeClr val="bg1"/>
                </a:solidFill>
              </a:rPr>
              <a:t>t</a:t>
            </a:r>
            <a:r>
              <a:rPr lang="en-US" sz="4800" b="1" dirty="0" smtClean="0">
                <a:solidFill>
                  <a:schemeClr val="bg1"/>
                </a:solidFill>
              </a:rPr>
              <a:t>oday:</a:t>
            </a:r>
            <a:endParaRPr lang="en-US" sz="4800" b="1" dirty="0">
              <a:solidFill>
                <a:schemeClr val="bg1"/>
              </a:solidFill>
            </a:endParaRPr>
          </a:p>
        </p:txBody>
      </p:sp>
      <p:sp>
        <p:nvSpPr>
          <p:cNvPr id="26" name="TextBox 25"/>
          <p:cNvSpPr txBox="1"/>
          <p:nvPr/>
        </p:nvSpPr>
        <p:spPr>
          <a:xfrm>
            <a:off x="746911" y="1647406"/>
            <a:ext cx="6878806" cy="1200329"/>
          </a:xfrm>
          <a:prstGeom prst="rect">
            <a:avLst/>
          </a:prstGeom>
          <a:noFill/>
        </p:spPr>
        <p:txBody>
          <a:bodyPr wrap="none" rtlCol="0">
            <a:spAutoFit/>
          </a:bodyPr>
          <a:lstStyle/>
          <a:p>
            <a:pPr marL="571500" indent="-571500">
              <a:buFont typeface="Arial" panose="020B0604020202020204" pitchFamily="34" charset="0"/>
              <a:buChar char="•"/>
            </a:pPr>
            <a:r>
              <a:rPr lang="en-US" sz="4800" b="1" dirty="0">
                <a:solidFill>
                  <a:schemeClr val="bg1"/>
                </a:solidFill>
              </a:rPr>
              <a:t>p</a:t>
            </a:r>
            <a:r>
              <a:rPr lang="en-US" sz="4800" b="1" dirty="0" smtClean="0">
                <a:solidFill>
                  <a:schemeClr val="bg1"/>
                </a:solidFill>
              </a:rPr>
              <a:t>otential </a:t>
            </a:r>
            <a:r>
              <a:rPr lang="en-US" sz="7200" b="1" dirty="0" smtClean="0">
                <a:solidFill>
                  <a:srgbClr val="FFCCFF"/>
                </a:solidFill>
              </a:rPr>
              <a:t>barriers</a:t>
            </a:r>
            <a:endParaRPr lang="en-US" sz="5400" b="1" dirty="0" smtClean="0">
              <a:solidFill>
                <a:srgbClr val="FFCCFF"/>
              </a:solidFill>
            </a:endParaRPr>
          </a:p>
        </p:txBody>
      </p:sp>
    </p:spTree>
    <p:extLst>
      <p:ext uri="{BB962C8B-B14F-4D97-AF65-F5344CB8AC3E}">
        <p14:creationId xmlns:p14="http://schemas.microsoft.com/office/powerpoint/2010/main" val="3791388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275F"/>
        </a:solidFill>
        <a:effectLst/>
      </p:bgPr>
    </p:bg>
    <p:spTree>
      <p:nvGrpSpPr>
        <p:cNvPr id="1" name=""/>
        <p:cNvGrpSpPr/>
        <p:nvPr/>
      </p:nvGrpSpPr>
      <p:grpSpPr>
        <a:xfrm>
          <a:off x="0" y="0"/>
          <a:ext cx="0" cy="0"/>
          <a:chOff x="0" y="0"/>
          <a:chExt cx="0" cy="0"/>
        </a:xfrm>
      </p:grpSpPr>
      <p:sp>
        <p:nvSpPr>
          <p:cNvPr id="3" name="TextBox 2"/>
          <p:cNvSpPr txBox="1"/>
          <p:nvPr/>
        </p:nvSpPr>
        <p:spPr>
          <a:xfrm>
            <a:off x="1039090" y="145473"/>
            <a:ext cx="11194078" cy="923330"/>
          </a:xfrm>
          <a:prstGeom prst="rect">
            <a:avLst/>
          </a:prstGeom>
          <a:noFill/>
        </p:spPr>
        <p:txBody>
          <a:bodyPr wrap="none" rtlCol="0">
            <a:spAutoFit/>
          </a:bodyPr>
          <a:lstStyle/>
          <a:p>
            <a:r>
              <a:rPr lang="en-US" sz="4400" b="1" dirty="0" smtClean="0">
                <a:solidFill>
                  <a:schemeClr val="bg1"/>
                </a:solidFill>
              </a:rPr>
              <a:t>What gets </a:t>
            </a:r>
            <a:r>
              <a:rPr lang="en-US" sz="5400" b="1" dirty="0" smtClean="0">
                <a:solidFill>
                  <a:schemeClr val="bg1"/>
                </a:solidFill>
              </a:rPr>
              <a:t>IN THE WAY </a:t>
            </a:r>
            <a:r>
              <a:rPr lang="en-US" sz="4400" b="1" dirty="0" smtClean="0">
                <a:solidFill>
                  <a:schemeClr val="bg1"/>
                </a:solidFill>
              </a:rPr>
              <a:t>of innovation?</a:t>
            </a:r>
            <a:endParaRPr lang="en-US" sz="4400" b="1" dirty="0">
              <a:solidFill>
                <a:schemeClr val="bg1"/>
              </a:solidFill>
            </a:endParaRPr>
          </a:p>
        </p:txBody>
      </p:sp>
      <p:sp>
        <p:nvSpPr>
          <p:cNvPr id="2" name="Rounded Rectangular Callout 1"/>
          <p:cNvSpPr/>
          <p:nvPr/>
        </p:nvSpPr>
        <p:spPr>
          <a:xfrm>
            <a:off x="540329" y="1392382"/>
            <a:ext cx="4343401" cy="3200400"/>
          </a:xfrm>
          <a:prstGeom prst="wedgeRoundRectCallout">
            <a:avLst>
              <a:gd name="adj1" fmla="val 47110"/>
              <a:gd name="adj2" fmla="val 7808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7045036" y="2130141"/>
            <a:ext cx="4852965" cy="3200400"/>
          </a:xfrm>
          <a:prstGeom prst="wedgeRoundRectCallout">
            <a:avLst>
              <a:gd name="adj1" fmla="val -42842"/>
              <a:gd name="adj2" fmla="val 845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4499" y="1699920"/>
            <a:ext cx="4519228" cy="2492990"/>
          </a:xfrm>
          <a:prstGeom prst="rect">
            <a:avLst/>
          </a:prstGeom>
          <a:noFill/>
        </p:spPr>
        <p:txBody>
          <a:bodyPr wrap="square" rtlCol="0">
            <a:spAutoFit/>
          </a:bodyPr>
          <a:lstStyle/>
          <a:p>
            <a:pPr algn="ctr"/>
            <a:r>
              <a:rPr lang="en-US" sz="4800" b="1" i="1" dirty="0" smtClean="0">
                <a:solidFill>
                  <a:srgbClr val="0A8FC2"/>
                </a:solidFill>
              </a:rPr>
              <a:t>I just don’t have </a:t>
            </a:r>
            <a:r>
              <a:rPr lang="en-US" sz="6000" b="1" i="1" dirty="0" smtClean="0">
                <a:solidFill>
                  <a:srgbClr val="0A8FC2"/>
                </a:solidFill>
              </a:rPr>
              <a:t>time </a:t>
            </a:r>
            <a:r>
              <a:rPr lang="en-US" sz="4800" b="1" i="1" dirty="0" smtClean="0">
                <a:solidFill>
                  <a:srgbClr val="0A8FC2"/>
                </a:solidFill>
              </a:rPr>
              <a:t>to innovate.</a:t>
            </a:r>
            <a:endParaRPr lang="en-US" sz="4800" b="1" i="1" dirty="0">
              <a:solidFill>
                <a:srgbClr val="0A8FC2"/>
              </a:solidFill>
            </a:endParaRPr>
          </a:p>
        </p:txBody>
      </p:sp>
      <p:sp>
        <p:nvSpPr>
          <p:cNvPr id="8" name="TextBox 7"/>
          <p:cNvSpPr txBox="1"/>
          <p:nvPr/>
        </p:nvSpPr>
        <p:spPr>
          <a:xfrm>
            <a:off x="7045036" y="2437679"/>
            <a:ext cx="4852965" cy="2492990"/>
          </a:xfrm>
          <a:prstGeom prst="rect">
            <a:avLst/>
          </a:prstGeom>
          <a:noFill/>
        </p:spPr>
        <p:txBody>
          <a:bodyPr wrap="square" rtlCol="0">
            <a:spAutoFit/>
          </a:bodyPr>
          <a:lstStyle/>
          <a:p>
            <a:pPr algn="ctr"/>
            <a:r>
              <a:rPr lang="en-US" sz="4800" b="1" i="1" dirty="0" smtClean="0">
                <a:solidFill>
                  <a:srgbClr val="0A8FC2"/>
                </a:solidFill>
              </a:rPr>
              <a:t>We don’t have the </a:t>
            </a:r>
            <a:r>
              <a:rPr lang="en-US" sz="6000" b="1" i="1" dirty="0" smtClean="0">
                <a:solidFill>
                  <a:srgbClr val="0A8FC2"/>
                </a:solidFill>
              </a:rPr>
              <a:t>money </a:t>
            </a:r>
            <a:r>
              <a:rPr lang="en-US" sz="4800" b="1" i="1" dirty="0" smtClean="0">
                <a:solidFill>
                  <a:srgbClr val="0A8FC2"/>
                </a:solidFill>
              </a:rPr>
              <a:t>to innovate.</a:t>
            </a:r>
            <a:endParaRPr lang="en-US" sz="4800" b="1" i="1" dirty="0">
              <a:solidFill>
                <a:srgbClr val="0A8FC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27" y="4257538"/>
            <a:ext cx="2261756" cy="2261756"/>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1521" y="5238207"/>
            <a:ext cx="2634937" cy="1495714"/>
          </a:xfrm>
          <a:prstGeom prst="rect">
            <a:avLst/>
          </a:prstGeom>
        </p:spPr>
      </p:pic>
    </p:spTree>
    <p:extLst>
      <p:ext uri="{BB962C8B-B14F-4D97-AF65-F5344CB8AC3E}">
        <p14:creationId xmlns:p14="http://schemas.microsoft.com/office/powerpoint/2010/main" val="30371928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2091</Words>
  <Application>Microsoft Macintosh PowerPoint</Application>
  <PresentationFormat>Custom</PresentationFormat>
  <Paragraphs>439</Paragraphs>
  <Slides>64</Slides>
  <Notes>60</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Innovation and Creativity Across Sectors</dc:title>
  <dc:creator>Brenda</dc:creator>
  <cp:lastModifiedBy>Mary Augugliaro</cp:lastModifiedBy>
  <cp:revision>116</cp:revision>
  <dcterms:modified xsi:type="dcterms:W3CDTF">2016-09-06T18:22:02Z</dcterms:modified>
</cp:coreProperties>
</file>