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7" r:id="rId2"/>
  </p:sldMasterIdLst>
  <p:sldIdLst>
    <p:sldId id="27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43"/>
  </p:normalViewPr>
  <p:slideViewPr>
    <p:cSldViewPr snapToGrid="0" snapToObjects="1">
      <p:cViewPr varScale="1">
        <p:scale>
          <a:sx n="87" d="100"/>
          <a:sy n="87" d="100"/>
        </p:scale>
        <p:origin x="-52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1812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608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0735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0342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58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047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0899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35246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78356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9556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926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8/30/16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E24DE-39BD-2E49-BE4C-CF70B78A2F3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8/30/16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4414-785D-F743-B34C-A246B0A6F94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94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2.jpg"/><Relationship Id="rId3" Type="http://schemas.openxmlformats.org/officeDocument/2006/relationships/hyperlink" Target="http://creativecommons.org/licenses/by-nc-sa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ore.org)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rbaralvarez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fplogo_lar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214" y="700763"/>
            <a:ext cx="4627524" cy="11798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6433" y="2861454"/>
            <a:ext cx="10666481" cy="275926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noAutofit/>
          </a:bodyPr>
          <a:lstStyle/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Infopeople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is dedicated to bringing you the best in practical library training and improving information access for the public by improving the skills of library workers. Infopeople, a grant project of the </a:t>
            </a:r>
            <a:r>
              <a:rPr lang="en-US" sz="2000" dirty="0" err="1">
                <a:solidFill>
                  <a:prstClr val="black"/>
                </a:solidFill>
                <a:latin typeface="Calibri"/>
              </a:rPr>
              <a:t>Califa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Group, is supported in part by the Institute of Museum and Library Services under the provisions of the Library Services and Technology Act administered in California by the State Librarian.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This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material is covered by </a:t>
            </a:r>
            <a:r>
              <a:rPr lang="en-US" sz="2000" dirty="0" smtClean="0">
                <a:solidFill>
                  <a:prstClr val="black"/>
                </a:solidFill>
                <a:latin typeface="Calibri"/>
                <a:hlinkClick r:id="rId3"/>
              </a:rPr>
              <a:t>Creative Commons 4.0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Non-commercial Share Alike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license.  Any use of this material should credit the funding source.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0007" y="2394278"/>
            <a:ext cx="4499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Welcome to today’s Infopeople Webinar!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932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being embedded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Get to really know your community- no superficial relationships!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Changes the perspective of public libraries and librarianship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Streamlines your job: programs, collection development, and more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Benefits to them? Countless!</a:t>
            </a:r>
          </a:p>
          <a:p>
            <a:pPr>
              <a:buFont typeface="Wingdings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28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 existing </a:t>
            </a:r>
            <a:r>
              <a:rPr lang="en-US" dirty="0"/>
              <a:t>r</a:t>
            </a:r>
            <a:r>
              <a:rPr lang="en-US" dirty="0" smtClean="0"/>
              <a:t>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You don’t have to start from scratch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Take your current relationships to the next level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Make new connections from current community partners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Start small and focus on consistency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7044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7" y="447188"/>
            <a:ext cx="10992531" cy="970450"/>
          </a:xfrm>
        </p:spPr>
        <p:txBody>
          <a:bodyPr/>
          <a:lstStyle/>
          <a:p>
            <a:r>
              <a:rPr lang="en-US" dirty="0" smtClean="0"/>
              <a:t>5 Steps </a:t>
            </a:r>
            <a:r>
              <a:rPr lang="en-US" smtClean="0"/>
              <a:t>to Embedded Business Librarianship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Create your networking list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Start reaching out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Make your debut: initial presentation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Create a call to action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Network, network, network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223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get started, remember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Guiding principle: the public library adds value to the community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You are building meaningful relationships by learning about their needs, worries, strengths, aspirations by becoming </a:t>
            </a:r>
            <a:r>
              <a:rPr lang="en-US" sz="2000" i="1" dirty="0" smtClean="0"/>
              <a:t>part </a:t>
            </a:r>
            <a:r>
              <a:rPr lang="en-US" sz="2000" dirty="0" smtClean="0"/>
              <a:t> of the community </a:t>
            </a:r>
          </a:p>
        </p:txBody>
      </p:sp>
    </p:spTree>
    <p:extLst>
      <p:ext uri="{BB962C8B-B14F-4D97-AF65-F5344CB8AC3E}">
        <p14:creationId xmlns:p14="http://schemas.microsoft.com/office/powerpoint/2010/main" val="330314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Create your networking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454" y="2222287"/>
            <a:ext cx="10701832" cy="444957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q"/>
            </a:pPr>
            <a:r>
              <a:rPr lang="en-US" sz="2100" dirty="0" smtClean="0"/>
              <a:t>Chamber of Commerce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Career Centers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Small Business Development Center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Village Hall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Merchant meetings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Community colleges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SCORE (</a:t>
            </a:r>
            <a:r>
              <a:rPr lang="en-US" sz="2100" dirty="0" smtClean="0">
                <a:hlinkClick r:id="rId2"/>
              </a:rPr>
              <a:t>www.score.org)</a:t>
            </a:r>
            <a:endParaRPr lang="en-US" sz="2100" dirty="0" smtClean="0"/>
          </a:p>
          <a:p>
            <a:pPr>
              <a:buFont typeface="Wingdings" charset="2"/>
              <a:buChar char="q"/>
            </a:pPr>
            <a:r>
              <a:rPr lang="en-US" sz="2100" dirty="0" smtClean="0"/>
              <a:t>Rotary Club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Shopping Centers</a:t>
            </a:r>
          </a:p>
          <a:p>
            <a:pPr>
              <a:buFont typeface="Wingdings" charset="2"/>
              <a:buChar char="q"/>
            </a:pPr>
            <a:r>
              <a:rPr lang="en-US" sz="2100" dirty="0" smtClean="0"/>
              <a:t>Religious organizations</a:t>
            </a:r>
          </a:p>
          <a:p>
            <a:pPr>
              <a:buFont typeface="Wingdings" charset="2"/>
              <a:buChar char="q"/>
            </a:pPr>
            <a:r>
              <a:rPr lang="en-US" sz="2100" dirty="0" err="1" smtClean="0"/>
              <a:t>Meetup.com</a:t>
            </a:r>
            <a:endParaRPr lang="en-US" sz="2100" dirty="0" smtClean="0"/>
          </a:p>
          <a:p>
            <a:pPr>
              <a:buFont typeface="Wingdings" charset="2"/>
              <a:buChar char="q"/>
            </a:pPr>
            <a:r>
              <a:rPr lang="en-US" sz="2100" dirty="0" smtClean="0"/>
              <a:t>Entrepreneur Forums</a:t>
            </a:r>
          </a:p>
          <a:p>
            <a:pPr>
              <a:buFont typeface="Wingdings" charset="2"/>
              <a:buChar char="q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2334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Start reaching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Begin with someone you are already connected with- don’t reinvent the wheel!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Email vs. phone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Key words to use: brief, information, learning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Avoid “partnership” words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Start slow! </a:t>
            </a:r>
          </a:p>
        </p:txBody>
      </p:sp>
    </p:spTree>
    <p:extLst>
      <p:ext uri="{BB962C8B-B14F-4D97-AF65-F5344CB8AC3E}">
        <p14:creationId xmlns:p14="http://schemas.microsoft.com/office/powerpoint/2010/main" val="649367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Making your debut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Initial presentation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Make it count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Interactive, engaging, short, sweet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Focus on what you can do and getting to know them</a:t>
            </a:r>
          </a:p>
          <a:p>
            <a:pPr>
              <a:buFont typeface="Wingdings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11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Call to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The most important part of the process!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Think outside the box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Networking breakfasts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Off-site training sessions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One-on-one consultations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Ask them what you can customize!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7162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Network, network, network!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The real work now begins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Practice your elevator speech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Sharing what you can do + learning what they need = crystal clarity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Get out there regularly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Job fairs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Network scrambles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Ribbon cuttings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Open houses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95765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Bringing it back to your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Networking events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Video/podcast series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Tech Training- apps, video production, Etsy, social media, blog/website design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718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722712"/>
            <a:ext cx="10572000" cy="1620517"/>
          </a:xfrm>
        </p:spPr>
        <p:txBody>
          <a:bodyPr anchor="t"/>
          <a:lstStyle/>
          <a:p>
            <a:r>
              <a:rPr lang="en-US" sz="4800" dirty="0" smtClean="0"/>
              <a:t>Building Business Connections with Your </a:t>
            </a:r>
            <a:r>
              <a:rPr lang="en-US" sz="4800" dirty="0" smtClean="0"/>
              <a:t>Community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Barbara Alvarez		  											</a:t>
            </a:r>
            <a:r>
              <a:rPr lang="en-US" dirty="0" err="1" smtClean="0"/>
              <a:t>www.barbaralvarez.com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34197" y="3883402"/>
            <a:ext cx="3074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 Infopeople Webinar</a:t>
            </a:r>
          </a:p>
          <a:p>
            <a:r>
              <a:rPr lang="en-US" sz="2000" dirty="0" smtClean="0"/>
              <a:t>September 13, 2016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4926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Coworking</a:t>
            </a:r>
            <a:r>
              <a:rPr lang="en-US" dirty="0" smtClean="0"/>
              <a:t>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Shared, open workspaces for entrepreneurs and professionals meet, collaborate, and network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Good news: they are looking for public spaces- that’s us!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More good news: It doesn’t have to be expensive or a big commitment- simply rearranging furniture or adjusting library rules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Does your library create a welcoming environment?</a:t>
            </a:r>
          </a:p>
          <a:p>
            <a:pPr>
              <a:buFont typeface="Wingdings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7219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How big is your library?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A: Less than 25 employees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B: 26-50 employees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C: 51</a:t>
            </a:r>
            <a:r>
              <a:rPr lang="en-US" sz="1800" dirty="0" smtClean="0"/>
              <a:t>-80 employees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D: 80</a:t>
            </a:r>
            <a:r>
              <a:rPr lang="en-US" sz="1800" dirty="0" smtClean="0"/>
              <a:t>-125 employees</a:t>
            </a:r>
          </a:p>
          <a:p>
            <a:pPr lvl="1">
              <a:buFont typeface="Wingdings" charset="2"/>
              <a:buChar char="q"/>
            </a:pPr>
            <a:r>
              <a:rPr lang="en-US" sz="1800" smtClean="0"/>
              <a:t>E: More </a:t>
            </a:r>
            <a:r>
              <a:rPr lang="en-US" sz="1800" dirty="0" smtClean="0"/>
              <a:t>than 125 employees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5535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it work for your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Action creates clarity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Relaying the benefits to management/board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Using a hybrid model to work for your library, department, and community</a:t>
            </a:r>
          </a:p>
          <a:p>
            <a:pPr>
              <a:buFont typeface="Wingdings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50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400" dirty="0" smtClean="0"/>
              <a:t>Let’s stay in touch!</a:t>
            </a:r>
          </a:p>
          <a:p>
            <a:pPr lvl="1">
              <a:buFont typeface="Wingdings" charset="2"/>
              <a:buChar char="q"/>
            </a:pPr>
            <a:r>
              <a:rPr lang="en-US" sz="2000" dirty="0" smtClean="0">
                <a:hlinkClick r:id="rId2"/>
              </a:rPr>
              <a:t>www.barbaralvarez.com</a:t>
            </a:r>
            <a:endParaRPr lang="en-US" sz="2000" dirty="0" smtClean="0"/>
          </a:p>
          <a:p>
            <a:pPr lvl="1">
              <a:buFont typeface="Wingdings" charset="2"/>
              <a:buChar char="q"/>
            </a:pPr>
            <a:r>
              <a:rPr lang="en-US" sz="2000" dirty="0" smtClean="0"/>
              <a:t>@alvarez_b3</a:t>
            </a:r>
          </a:p>
          <a:p>
            <a:pPr>
              <a:buFont typeface="Wingdings" charset="2"/>
              <a:buChar char="q"/>
            </a:pPr>
            <a:r>
              <a:rPr lang="en-US" sz="2400" dirty="0"/>
              <a:t>THANK YOU! </a:t>
            </a:r>
            <a:r>
              <a:rPr lang="en-US" sz="2400" dirty="0">
                <a:sym typeface="Wingdings"/>
              </a:rPr>
              <a:t>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889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What is Embedded Business Librarianship? Why does it matter?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How does Embedded Business Librarianship differ from outreach? 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What are the 5 steps to Embedded Business Librarianship? 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How can you bring the business community </a:t>
            </a:r>
            <a:r>
              <a:rPr lang="en-US" sz="2000" i="1" dirty="0" smtClean="0"/>
              <a:t>to</a:t>
            </a:r>
            <a:r>
              <a:rPr lang="en-US" sz="2000" dirty="0" smtClean="0"/>
              <a:t> the library?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How can you customize this for your library?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1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get acquainted!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Business Liaison Librarian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Community Outreach 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Library </a:t>
            </a:r>
            <a:r>
              <a:rPr lang="en-US" sz="2000" dirty="0" err="1" smtClean="0"/>
              <a:t>OnConference</a:t>
            </a:r>
            <a:endParaRPr lang="en-US" sz="2000" dirty="0" smtClean="0"/>
          </a:p>
          <a:p>
            <a:pPr>
              <a:buFont typeface="Wingdings" charset="2"/>
              <a:buChar char="q"/>
            </a:pPr>
            <a:r>
              <a:rPr lang="en-US" sz="2000" dirty="0" smtClean="0"/>
              <a:t>Sharing stories and understanding how communities connect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486" y="2543175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99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Latest publication! 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496" y="2209587"/>
            <a:ext cx="10554574" cy="3636511"/>
          </a:xfrm>
        </p:spPr>
        <p:txBody>
          <a:bodyPr/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ALA Editions 2016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Embedded Business Librarianship for the Public Librarian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332" y="1955586"/>
            <a:ext cx="3055602" cy="458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Business Librarianship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i="1" dirty="0" smtClean="0"/>
              <a:t>”Embedded Business Librarianship is a library professional who becomes engrained in their library’s business community.”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Do not function as an outsider, but as a peer, equal, and colleague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The title is not important! It’s the action that matters the most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079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we care about businesses?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Because they care about us!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Small business owners are 64% of the “new net jobs created between 1993-2011”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18 million solopreneurs and counting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Upwards of 35% of job seekers use the library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How can we build </a:t>
            </a:r>
            <a:r>
              <a:rPr lang="en-US" sz="2000" i="1" dirty="0" smtClean="0"/>
              <a:t>meaningful</a:t>
            </a:r>
            <a:r>
              <a:rPr lang="en-US" sz="2000" dirty="0" smtClean="0"/>
              <a:t> relationships with these groups? </a:t>
            </a:r>
          </a:p>
          <a:p>
            <a:pPr>
              <a:buFont typeface="Wingdings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2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How often does your library provide outreach?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A: At least once per week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B: Once every few weeks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C: Once per month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D: A few times per year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/>
              <a:t>E: Never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0614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is not embedded librarianship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2000" dirty="0" smtClean="0"/>
              <a:t>The key difference: promotion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Outreach is occasionally going out into the community</a:t>
            </a:r>
          </a:p>
          <a:p>
            <a:pPr>
              <a:buFont typeface="Wingdings" charset="2"/>
              <a:buChar char="q"/>
            </a:pPr>
            <a:r>
              <a:rPr lang="en-US" sz="2000" dirty="0" smtClean="0"/>
              <a:t>Embedded is consistently </a:t>
            </a:r>
            <a:r>
              <a:rPr lang="en-US" sz="2000" dirty="0"/>
              <a:t> </a:t>
            </a:r>
            <a:r>
              <a:rPr lang="en-US" sz="2000" dirty="0" smtClean="0"/>
              <a:t>being integrated in the community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3646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94</TotalTime>
  <Words>866</Words>
  <Application>Microsoft Macintosh PowerPoint</Application>
  <PresentationFormat>Custom</PresentationFormat>
  <Paragraphs>126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Quotable</vt:lpstr>
      <vt:lpstr>Office Theme</vt:lpstr>
      <vt:lpstr>PowerPoint Presentation</vt:lpstr>
      <vt:lpstr>Building Business Connections with Your Community </vt:lpstr>
      <vt:lpstr>Welcome! </vt:lpstr>
      <vt:lpstr>Let’s get acquainted! </vt:lpstr>
      <vt:lpstr>Latest publication! </vt:lpstr>
      <vt:lpstr>Embedded Business Librarianship</vt:lpstr>
      <vt:lpstr>Why should we care about businesses?</vt:lpstr>
      <vt:lpstr>Pop Quiz!</vt:lpstr>
      <vt:lpstr>Outreach is not embedded librarianship</vt:lpstr>
      <vt:lpstr>Benefits of being embedded</vt:lpstr>
      <vt:lpstr>Transform existing relationships</vt:lpstr>
      <vt:lpstr>5 Steps to Embedded Business Librarianship</vt:lpstr>
      <vt:lpstr>Before you get started, remember…</vt:lpstr>
      <vt:lpstr>Step 1: Create your networking list</vt:lpstr>
      <vt:lpstr>Step 2: Start reaching out</vt:lpstr>
      <vt:lpstr>Step 3: Making your debut</vt:lpstr>
      <vt:lpstr>Step 4: Call to Action</vt:lpstr>
      <vt:lpstr>Step 5: Network, network, network!</vt:lpstr>
      <vt:lpstr>Bringing it back to your library</vt:lpstr>
      <vt:lpstr>Coworking spaces</vt:lpstr>
      <vt:lpstr>Pop Quiz!</vt:lpstr>
      <vt:lpstr>Making it work for your library</vt:lpstr>
      <vt:lpstr>Questions?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Business Connections with Your Community</dc:title>
  <dc:creator>Barbara Alvarez</dc:creator>
  <cp:lastModifiedBy>Mary Augugliaro</cp:lastModifiedBy>
  <cp:revision>9</cp:revision>
  <dcterms:created xsi:type="dcterms:W3CDTF">2016-08-30T01:46:51Z</dcterms:created>
  <dcterms:modified xsi:type="dcterms:W3CDTF">2016-08-30T16:47:04Z</dcterms:modified>
</cp:coreProperties>
</file>