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Lst>
  <p:sldIdLst>
    <p:sldId id="289" r:id="rId3"/>
    <p:sldId id="256" r:id="rId4"/>
    <p:sldId id="257" r:id="rId5"/>
    <p:sldId id="259" r:id="rId6"/>
    <p:sldId id="261" r:id="rId7"/>
    <p:sldId id="281" r:id="rId8"/>
    <p:sldId id="262" r:id="rId9"/>
    <p:sldId id="272" r:id="rId10"/>
    <p:sldId id="280" r:id="rId11"/>
    <p:sldId id="263" r:id="rId12"/>
    <p:sldId id="270" r:id="rId13"/>
    <p:sldId id="271" r:id="rId14"/>
    <p:sldId id="264" r:id="rId15"/>
    <p:sldId id="282" r:id="rId16"/>
    <p:sldId id="266" r:id="rId17"/>
    <p:sldId id="283" r:id="rId18"/>
    <p:sldId id="267" r:id="rId19"/>
    <p:sldId id="268" r:id="rId20"/>
    <p:sldId id="284" r:id="rId21"/>
    <p:sldId id="273" r:id="rId22"/>
    <p:sldId id="274" r:id="rId23"/>
    <p:sldId id="269" r:id="rId24"/>
    <p:sldId id="276" r:id="rId25"/>
    <p:sldId id="277" r:id="rId26"/>
    <p:sldId id="288" r:id="rId27"/>
    <p:sldId id="278" r:id="rId28"/>
    <p:sldId id="28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8" d="100"/>
          <a:sy n="98" d="100"/>
        </p:scale>
        <p:origin x="-112"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1812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60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073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0342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0583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804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899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3524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7835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556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926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8/31/16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E24DE-39BD-2E49-BE4C-CF70B78A2F36}" type="datetimeFigureOut">
              <a:rPr lang="en-US" smtClean="0">
                <a:solidFill>
                  <a:prstClr val="black">
                    <a:tint val="75000"/>
                  </a:prstClr>
                </a:solidFill>
                <a:latin typeface="Calibri"/>
              </a:rPr>
              <a:pPr/>
              <a:t>8/31/16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994976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g"/><Relationship Id="rId3"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fplogo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4091" y="647898"/>
            <a:ext cx="5079416" cy="1386501"/>
          </a:xfrm>
          <a:prstGeom prst="rect">
            <a:avLst/>
          </a:prstGeom>
        </p:spPr>
      </p:pic>
      <p:sp>
        <p:nvSpPr>
          <p:cNvPr id="6" name="TextBox 5"/>
          <p:cNvSpPr txBox="1"/>
          <p:nvPr/>
        </p:nvSpPr>
        <p:spPr>
          <a:xfrm>
            <a:off x="856433" y="2861454"/>
            <a:ext cx="10666481" cy="2759260"/>
          </a:xfrm>
          <a:prstGeom prst="rect">
            <a:avLst/>
          </a:prstGeom>
          <a:noFill/>
          <a:ln w="6350" cmpd="sng">
            <a:noFill/>
          </a:ln>
        </p:spPr>
        <p:txBody>
          <a:bodyPr wrap="square" rtlCol="0">
            <a:noAutofit/>
          </a:bodyPr>
          <a:lstStyle/>
          <a:p>
            <a:endParaRPr lang="en-US" dirty="0" smtClean="0">
              <a:solidFill>
                <a:prstClr val="black"/>
              </a:solidFill>
              <a:latin typeface="Calibri"/>
            </a:endParaRPr>
          </a:p>
          <a:p>
            <a:r>
              <a:rPr lang="en-US" sz="2000" dirty="0" smtClean="0">
                <a:solidFill>
                  <a:prstClr val="black"/>
                </a:solidFill>
                <a:latin typeface="Calibri"/>
              </a:rPr>
              <a:t>Infopeople </a:t>
            </a:r>
            <a:r>
              <a:rPr lang="en-US" sz="2000" dirty="0">
                <a:solidFill>
                  <a:prstClr val="black"/>
                </a:solidFill>
                <a:latin typeface="Calibri"/>
              </a:rPr>
              <a:t>is dedicated to bringing you the best in practical library training and improving information access for the public by improving the skills of library workers. Infopeople, a grant project of the </a:t>
            </a:r>
            <a:r>
              <a:rPr lang="en-US" sz="2000" dirty="0" err="1">
                <a:solidFill>
                  <a:prstClr val="black"/>
                </a:solidFill>
                <a:latin typeface="Calibri"/>
              </a:rPr>
              <a:t>Califa</a:t>
            </a:r>
            <a:r>
              <a:rPr lang="en-US" sz="2000" dirty="0">
                <a:solidFill>
                  <a:prstClr val="black"/>
                </a:solidFill>
                <a:latin typeface="Calibri"/>
              </a:rPr>
              <a:t> Group, is supported in part by the Institute of Museum and Library Services under the provisions of the Library Services and Technology Act administered in California by the State Librarian. </a:t>
            </a:r>
            <a:r>
              <a:rPr lang="en-US" sz="2000" dirty="0" smtClean="0">
                <a:solidFill>
                  <a:prstClr val="black"/>
                </a:solidFill>
                <a:latin typeface="Calibri"/>
              </a:rPr>
              <a:t>This </a:t>
            </a:r>
            <a:r>
              <a:rPr lang="en-US" sz="2000" dirty="0">
                <a:solidFill>
                  <a:prstClr val="black"/>
                </a:solidFill>
                <a:latin typeface="Calibri"/>
              </a:rPr>
              <a:t>material is covered by </a:t>
            </a:r>
            <a:r>
              <a:rPr lang="en-US" sz="2000" dirty="0" smtClean="0">
                <a:solidFill>
                  <a:prstClr val="black"/>
                </a:solidFill>
                <a:latin typeface="Calibri"/>
                <a:hlinkClick r:id="rId3"/>
              </a:rPr>
              <a:t>Creative Commons 4.0</a:t>
            </a:r>
            <a:r>
              <a:rPr lang="en-US" sz="2000" dirty="0" smtClean="0">
                <a:solidFill>
                  <a:prstClr val="black"/>
                </a:solidFill>
                <a:latin typeface="Calibri"/>
              </a:rPr>
              <a:t> Non-commercial Share Alike </a:t>
            </a:r>
            <a:r>
              <a:rPr lang="en-US" sz="2000" dirty="0">
                <a:solidFill>
                  <a:prstClr val="black"/>
                </a:solidFill>
                <a:latin typeface="Calibri"/>
              </a:rPr>
              <a:t>license.  Any use of this material should credit the funding source.</a:t>
            </a:r>
          </a:p>
        </p:txBody>
      </p:sp>
      <p:sp>
        <p:nvSpPr>
          <p:cNvPr id="7" name="TextBox 6"/>
          <p:cNvSpPr txBox="1"/>
          <p:nvPr/>
        </p:nvSpPr>
        <p:spPr>
          <a:xfrm>
            <a:off x="1090007" y="2394278"/>
            <a:ext cx="4499499" cy="400110"/>
          </a:xfrm>
          <a:prstGeom prst="rect">
            <a:avLst/>
          </a:prstGeom>
          <a:noFill/>
        </p:spPr>
        <p:txBody>
          <a:bodyPr wrap="none" rtlCol="0">
            <a:spAutoFit/>
          </a:bodyPr>
          <a:lstStyle/>
          <a:p>
            <a:r>
              <a:rPr lang="en-US" sz="2000" dirty="0" smtClean="0">
                <a:solidFill>
                  <a:prstClr val="black"/>
                </a:solidFill>
                <a:latin typeface="Calibri"/>
              </a:rPr>
              <a:t>Welcome to today’s Infopeople Webinar!</a:t>
            </a:r>
            <a:endParaRPr lang="en-US" sz="2000" dirty="0">
              <a:solidFill>
                <a:prstClr val="black"/>
              </a:solidFill>
              <a:latin typeface="Calibri"/>
            </a:endParaRPr>
          </a:p>
        </p:txBody>
      </p:sp>
    </p:spTree>
    <p:extLst>
      <p:ext uri="{BB962C8B-B14F-4D97-AF65-F5344CB8AC3E}">
        <p14:creationId xmlns:p14="http://schemas.microsoft.com/office/powerpoint/2010/main" val="126932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Intentional Bumping</a:t>
            </a:r>
          </a:p>
          <a:p>
            <a:endParaRPr lang="en-US" sz="4300" dirty="0" smtClean="0">
              <a:solidFill>
                <a:schemeClr val="bg1"/>
              </a:solidFill>
            </a:endParaRPr>
          </a:p>
        </p:txBody>
      </p:sp>
      <p:pic>
        <p:nvPicPr>
          <p:cNvPr id="3" name="Picture 8" descr="http://universityneighborhood.net/wp-content/uploads/2014/04/Meet-Your-Neighbors-Event-Sign-300x225.jpg"/>
          <p:cNvPicPr>
            <a:picLocks noChangeAspect="1" noChangeArrowheads="1"/>
          </p:cNvPicPr>
          <p:nvPr/>
        </p:nvPicPr>
        <p:blipFill rotWithShape="1">
          <a:blip r:embed="rId2">
            <a:extLst>
              <a:ext uri="{28A0092B-C50C-407E-A947-70E740481C1C}">
                <a14:useLocalDpi xmlns:a14="http://schemas.microsoft.com/office/drawing/2010/main" val="0"/>
              </a:ext>
            </a:extLst>
          </a:blip>
          <a:srcRect t="10154"/>
          <a:stretch/>
        </p:blipFill>
        <p:spPr bwMode="auto">
          <a:xfrm>
            <a:off x="3665409" y="1824493"/>
            <a:ext cx="4861180" cy="34667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528923" y="1824493"/>
            <a:ext cx="2134784" cy="3466730"/>
          </a:xfrm>
          <a:prstGeom prst="rect">
            <a:avLst/>
          </a:prstGeom>
        </p:spPr>
      </p:pic>
      <p:cxnSp>
        <p:nvCxnSpPr>
          <p:cNvPr id="5" name="Straight Connector 4"/>
          <p:cNvCxnSpPr/>
          <p:nvPr/>
        </p:nvCxnSpPr>
        <p:spPr>
          <a:xfrm>
            <a:off x="2341144" y="1677837"/>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073" name="Picture 1" descr="https://www.riversideca.gov/ourneighborhoods/images/slider/slider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957" y="1840661"/>
            <a:ext cx="2304945" cy="346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579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Intentional Bumping</a:t>
            </a:r>
          </a:p>
          <a:p>
            <a:endParaRPr lang="en-US" sz="4300" dirty="0" smtClean="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344" y="1896036"/>
            <a:ext cx="9373310" cy="3724836"/>
          </a:xfrm>
          <a:prstGeom prst="rect">
            <a:avLst/>
          </a:prstGeom>
        </p:spPr>
      </p:pic>
      <p:cxnSp>
        <p:nvCxnSpPr>
          <p:cNvPr id="4" name="Straight Connector 3"/>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4223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Intentional Bumping</a:t>
            </a:r>
          </a:p>
          <a:p>
            <a:endParaRPr lang="en-US" sz="4300" dirty="0" smtClean="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473" y="1732108"/>
            <a:ext cx="2814807" cy="17902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21" y="1747756"/>
            <a:ext cx="3104852" cy="3946476"/>
          </a:xfrm>
          <a:prstGeom prst="rect">
            <a:avLst/>
          </a:prstGeom>
        </p:spPr>
      </p:pic>
      <p:cxnSp>
        <p:nvCxnSpPr>
          <p:cNvPr id="8" name="Straight Connector 7"/>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50" name="Picture 2" descr="C:\Users\tkennon\AppData\Local\Microsoft\Windows\Temporary Internet Files\Content.IE5\GPFKESDQ\3 La Sierra Chalk the Walk 8-16-16.JPG"/>
          <p:cNvPicPr>
            <a:picLocks noChangeAspect="1" noChangeArrowheads="1"/>
          </p:cNvPicPr>
          <p:nvPr/>
        </p:nvPicPr>
        <p:blipFill rotWithShape="1">
          <a:blip r:embed="rId4">
            <a:extLst>
              <a:ext uri="{28A0092B-C50C-407E-A947-70E740481C1C}">
                <a14:useLocalDpi xmlns:a14="http://schemas.microsoft.com/office/drawing/2010/main" val="0"/>
              </a:ext>
            </a:extLst>
          </a:blip>
          <a:srcRect l="18856" r="20567"/>
          <a:stretch/>
        </p:blipFill>
        <p:spPr bwMode="auto">
          <a:xfrm>
            <a:off x="7569280" y="1732108"/>
            <a:ext cx="2691684" cy="17839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kennon\AppData\Local\Microsoft\Windows\Temporary Internet Files\Content.IE5\AXKCEME3\6 La Sierra Chalk the Walk 8-16-16.JPG"/>
          <p:cNvPicPr>
            <a:picLocks noChangeAspect="1" noChangeArrowheads="1"/>
          </p:cNvPicPr>
          <p:nvPr/>
        </p:nvPicPr>
        <p:blipFill rotWithShape="1">
          <a:blip r:embed="rId5">
            <a:extLst>
              <a:ext uri="{28A0092B-C50C-407E-A947-70E740481C1C}">
                <a14:useLocalDpi xmlns:a14="http://schemas.microsoft.com/office/drawing/2010/main" val="0"/>
              </a:ext>
            </a:extLst>
          </a:blip>
          <a:srcRect t="31779" r="10307"/>
          <a:stretch/>
        </p:blipFill>
        <p:spPr bwMode="auto">
          <a:xfrm>
            <a:off x="4754472" y="3516106"/>
            <a:ext cx="5506491" cy="217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515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sz="4300" dirty="0" smtClean="0">
              <a:solidFill>
                <a:schemeClr val="bg1"/>
              </a:solidFill>
            </a:endParaRPr>
          </a:p>
        </p:txBody>
      </p:sp>
      <p:sp>
        <p:nvSpPr>
          <p:cNvPr id="3" name="Rectangle 2"/>
          <p:cNvSpPr/>
          <p:nvPr/>
        </p:nvSpPr>
        <p:spPr>
          <a:xfrm>
            <a:off x="1887069" y="2410617"/>
            <a:ext cx="8633011" cy="1415772"/>
          </a:xfrm>
          <a:prstGeom prst="rect">
            <a:avLst/>
          </a:prstGeom>
        </p:spPr>
        <p:txBody>
          <a:bodyPr wrap="square">
            <a:spAutoFit/>
          </a:bodyPr>
          <a:lstStyle/>
          <a:p>
            <a:pPr algn="ctr"/>
            <a:r>
              <a:rPr lang="en-US" sz="4300" dirty="0">
                <a:solidFill>
                  <a:schemeClr val="bg1"/>
                </a:solidFill>
              </a:rPr>
              <a:t>What could your library do to encourage </a:t>
            </a:r>
            <a:r>
              <a:rPr lang="en-US" sz="4300" dirty="0" smtClean="0">
                <a:solidFill>
                  <a:schemeClr val="bg1"/>
                </a:solidFill>
              </a:rPr>
              <a:t>better </a:t>
            </a:r>
            <a:r>
              <a:rPr lang="en-US" sz="4300" dirty="0">
                <a:solidFill>
                  <a:schemeClr val="bg1"/>
                </a:solidFill>
              </a:rPr>
              <a:t>bumping?</a:t>
            </a:r>
          </a:p>
        </p:txBody>
      </p:sp>
    </p:spTree>
    <p:extLst>
      <p:ext uri="{BB962C8B-B14F-4D97-AF65-F5344CB8AC3E}">
        <p14:creationId xmlns:p14="http://schemas.microsoft.com/office/powerpoint/2010/main" val="8824748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5188310"/>
          </a:xfrm>
          <a:prstGeom prst="rect">
            <a:avLst/>
          </a:prstGeom>
          <a:solidFill>
            <a:schemeClr val="accent6">
              <a:lumMod val="50000"/>
            </a:schemeClr>
          </a:solidFill>
        </p:spPr>
        <p:txBody>
          <a:bodyPr numCol="1">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3600" dirty="0" smtClean="0">
              <a:solidFill>
                <a:schemeClr val="bg1"/>
              </a:solidFill>
            </a:endParaRPr>
          </a:p>
          <a:p>
            <a:endParaRPr lang="en-US" sz="3600" dirty="0">
              <a:solidFill>
                <a:schemeClr val="bg1"/>
              </a:solidFill>
            </a:endParaRPr>
          </a:p>
          <a:p>
            <a:endParaRPr lang="en-US" sz="3600" dirty="0" smtClean="0">
              <a:solidFill>
                <a:schemeClr val="bg1"/>
              </a:solidFill>
            </a:endParaRPr>
          </a:p>
          <a:p>
            <a:pPr marL="457200" lvl="1" indent="0">
              <a:buNone/>
            </a:pPr>
            <a:endParaRPr lang="en-US" sz="2800" dirty="0" smtClean="0">
              <a:solidFill>
                <a:schemeClr val="bg1"/>
              </a:solidFill>
            </a:endParaRPr>
          </a:p>
        </p:txBody>
      </p:sp>
      <p:cxnSp>
        <p:nvCxnSpPr>
          <p:cNvPr id="3" name="Straight Connector 2"/>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73428" y="2003068"/>
            <a:ext cx="9234616" cy="3231654"/>
          </a:xfrm>
          <a:prstGeom prst="rect">
            <a:avLst/>
          </a:prstGeom>
          <a:noFill/>
        </p:spPr>
        <p:txBody>
          <a:bodyPr wrap="square" rtlCol="0">
            <a:spAutoFit/>
          </a:bodyPr>
          <a:lstStyle/>
          <a:p>
            <a:r>
              <a:rPr lang="en-US" sz="4400" dirty="0" smtClean="0">
                <a:solidFill>
                  <a:schemeClr val="bg1"/>
                </a:solidFill>
              </a:rPr>
              <a:t>Undesirable Labels</a:t>
            </a:r>
            <a:r>
              <a:rPr lang="en-US" sz="3200" dirty="0" smtClean="0">
                <a:solidFill>
                  <a:schemeClr val="bg1"/>
                </a:solidFill>
              </a:rPr>
              <a:t>		</a:t>
            </a:r>
            <a:r>
              <a:rPr lang="en-US" sz="4400" dirty="0" smtClean="0">
                <a:solidFill>
                  <a:schemeClr val="bg1"/>
                </a:solidFill>
              </a:rPr>
              <a:t>Designer Labels</a:t>
            </a:r>
          </a:p>
          <a:p>
            <a:r>
              <a:rPr lang="en-US" sz="4000" dirty="0">
                <a:solidFill>
                  <a:schemeClr val="bg1"/>
                </a:solidFill>
              </a:rPr>
              <a:t>	</a:t>
            </a:r>
            <a:r>
              <a:rPr lang="en-US" sz="4000" dirty="0" smtClean="0">
                <a:solidFill>
                  <a:schemeClr val="bg1"/>
                </a:solidFill>
              </a:rPr>
              <a:t>	Homeless							Artistic</a:t>
            </a:r>
          </a:p>
          <a:p>
            <a:r>
              <a:rPr lang="en-US" sz="4000" dirty="0">
                <a:solidFill>
                  <a:schemeClr val="bg1"/>
                </a:solidFill>
              </a:rPr>
              <a:t>	</a:t>
            </a:r>
            <a:r>
              <a:rPr lang="en-US" sz="4000" dirty="0" smtClean="0">
                <a:solidFill>
                  <a:schemeClr val="bg1"/>
                </a:solidFill>
              </a:rPr>
              <a:t>	Old										Wise</a:t>
            </a:r>
          </a:p>
          <a:p>
            <a:r>
              <a:rPr lang="en-US" sz="4000" dirty="0">
                <a:solidFill>
                  <a:schemeClr val="bg1"/>
                </a:solidFill>
              </a:rPr>
              <a:t>	</a:t>
            </a:r>
            <a:r>
              <a:rPr lang="en-US" sz="4000" dirty="0" smtClean="0">
                <a:solidFill>
                  <a:schemeClr val="bg1"/>
                </a:solidFill>
              </a:rPr>
              <a:t>	Pregnant Teen					Mentor</a:t>
            </a:r>
          </a:p>
          <a:p>
            <a:r>
              <a:rPr lang="en-US" sz="4000" dirty="0">
                <a:solidFill>
                  <a:schemeClr val="bg1"/>
                </a:solidFill>
              </a:rPr>
              <a:t>	</a:t>
            </a:r>
            <a:r>
              <a:rPr lang="en-US" sz="4000" dirty="0" smtClean="0">
                <a:solidFill>
                  <a:schemeClr val="bg1"/>
                </a:solidFill>
              </a:rPr>
              <a:t>	Disabled								Advocate</a:t>
            </a:r>
            <a:endParaRPr lang="en-US" sz="4000" dirty="0">
              <a:solidFill>
                <a:schemeClr val="bg1"/>
              </a:solidFill>
            </a:endParaRPr>
          </a:p>
        </p:txBody>
      </p:sp>
      <p:sp>
        <p:nvSpPr>
          <p:cNvPr id="5" name="TextBox 4"/>
          <p:cNvSpPr txBox="1"/>
          <p:nvPr/>
        </p:nvSpPr>
        <p:spPr>
          <a:xfrm>
            <a:off x="3774845" y="927847"/>
            <a:ext cx="4774064" cy="769441"/>
          </a:xfrm>
          <a:prstGeom prst="rect">
            <a:avLst/>
          </a:prstGeom>
          <a:noFill/>
        </p:spPr>
        <p:txBody>
          <a:bodyPr wrap="none" rtlCol="0">
            <a:spAutoFit/>
          </a:bodyPr>
          <a:lstStyle/>
          <a:p>
            <a:r>
              <a:rPr lang="en-US" sz="4400" dirty="0" smtClean="0">
                <a:solidFill>
                  <a:schemeClr val="bg1"/>
                </a:solidFill>
              </a:rPr>
              <a:t>No One Left Behind</a:t>
            </a:r>
            <a:endParaRPr lang="en-US" sz="4400" dirty="0">
              <a:solidFill>
                <a:schemeClr val="bg1"/>
              </a:solidFill>
            </a:endParaRPr>
          </a:p>
        </p:txBody>
      </p:sp>
    </p:spTree>
    <p:extLst>
      <p:ext uri="{BB962C8B-B14F-4D97-AF65-F5344CB8AC3E}">
        <p14:creationId xmlns:p14="http://schemas.microsoft.com/office/powerpoint/2010/main" val="13749568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Untapped Resources</a:t>
            </a:r>
          </a:p>
          <a:p>
            <a:r>
              <a:rPr lang="en-US" sz="4300" dirty="0" smtClean="0">
                <a:solidFill>
                  <a:schemeClr val="bg1"/>
                </a:solidFill>
              </a:rPr>
              <a:t>Customers or citizens?</a:t>
            </a:r>
          </a:p>
          <a:p>
            <a:endParaRPr lang="en-US" sz="4300" dirty="0">
              <a:solidFill>
                <a:schemeClr val="bg1"/>
              </a:solidFill>
            </a:endParaRPr>
          </a:p>
          <a:p>
            <a:endParaRPr lang="en-US" sz="4300" dirty="0" smtClean="0">
              <a:solidFill>
                <a:schemeClr val="bg1"/>
              </a:solidFill>
            </a:endParaRPr>
          </a:p>
          <a:p>
            <a:pPr marL="0" indent="0">
              <a:buNone/>
            </a:pPr>
            <a:endParaRPr lang="en-US" sz="4300" dirty="0" smtClean="0">
              <a:solidFill>
                <a:schemeClr val="bg1"/>
              </a:solidFill>
            </a:endParaRPr>
          </a:p>
          <a:p>
            <a:endParaRPr lang="en-US" sz="4300" dirty="0" smtClean="0">
              <a:solidFill>
                <a:schemeClr val="bg1"/>
              </a:solidFill>
            </a:endParaRPr>
          </a:p>
        </p:txBody>
      </p:sp>
      <p:cxnSp>
        <p:nvCxnSpPr>
          <p:cNvPr id="3" name="Straight Connector 2"/>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703" y="2519749"/>
            <a:ext cx="4992130" cy="3189416"/>
          </a:xfrm>
          <a:prstGeom prst="rect">
            <a:avLst/>
          </a:prstGeom>
        </p:spPr>
      </p:pic>
      <p:sp>
        <p:nvSpPr>
          <p:cNvPr id="7" name="TextBox 6"/>
          <p:cNvSpPr txBox="1"/>
          <p:nvPr/>
        </p:nvSpPr>
        <p:spPr>
          <a:xfrm>
            <a:off x="2833816" y="6120714"/>
            <a:ext cx="184731" cy="369332"/>
          </a:xfrm>
          <a:prstGeom prst="rect">
            <a:avLst/>
          </a:prstGeom>
          <a:noFill/>
        </p:spPr>
        <p:txBody>
          <a:bodyPr wrap="none" rtlCol="0">
            <a:spAutoFit/>
          </a:bodyPr>
          <a:lstStyle/>
          <a:p>
            <a:endParaRPr lang="en-US" dirty="0"/>
          </a:p>
        </p:txBody>
      </p:sp>
      <p:sp>
        <p:nvSpPr>
          <p:cNvPr id="8" name="TextBox 7"/>
          <p:cNvSpPr txBox="1"/>
          <p:nvPr/>
        </p:nvSpPr>
        <p:spPr>
          <a:xfrm>
            <a:off x="4596714" y="5957004"/>
            <a:ext cx="3414717" cy="246221"/>
          </a:xfrm>
          <a:prstGeom prst="rect">
            <a:avLst/>
          </a:prstGeom>
          <a:noFill/>
        </p:spPr>
        <p:txBody>
          <a:bodyPr wrap="none" rtlCol="0">
            <a:spAutoFit/>
          </a:bodyPr>
          <a:lstStyle/>
          <a:p>
            <a:r>
              <a:rPr lang="en-US" sz="1000" dirty="0" smtClean="0"/>
              <a:t>Photo Credit: Flickr Creative </a:t>
            </a:r>
            <a:r>
              <a:rPr lang="en-US" sz="1000" dirty="0"/>
              <a:t>Commons, http://</a:t>
            </a:r>
            <a:r>
              <a:rPr lang="en-US" sz="1000" dirty="0" smtClean="0"/>
              <a:t>bit.ly/2bSG4N0</a:t>
            </a:r>
            <a:endParaRPr lang="en-US" sz="1000" dirty="0"/>
          </a:p>
        </p:txBody>
      </p:sp>
    </p:spTree>
    <p:extLst>
      <p:ext uri="{BB962C8B-B14F-4D97-AF65-F5344CB8AC3E}">
        <p14:creationId xmlns:p14="http://schemas.microsoft.com/office/powerpoint/2010/main" val="42308998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Untapped Resources</a:t>
            </a:r>
          </a:p>
          <a:p>
            <a:pPr marL="0" indent="0">
              <a:buNone/>
            </a:pPr>
            <a:endParaRPr lang="en-US" sz="4300" dirty="0" smtClean="0">
              <a:solidFill>
                <a:schemeClr val="bg1"/>
              </a:solidFill>
            </a:endParaRPr>
          </a:p>
        </p:txBody>
      </p:sp>
      <p:cxnSp>
        <p:nvCxnSpPr>
          <p:cNvPr id="3" name="Straight Connector 2"/>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2866546" y="1828223"/>
            <a:ext cx="6458906" cy="3616988"/>
          </a:xfrm>
          <a:prstGeom prst="rect">
            <a:avLst/>
          </a:prstGeom>
        </p:spPr>
      </p:pic>
      <p:sp>
        <p:nvSpPr>
          <p:cNvPr id="7" name="TextBox 6"/>
          <p:cNvSpPr txBox="1"/>
          <p:nvPr/>
        </p:nvSpPr>
        <p:spPr>
          <a:xfrm>
            <a:off x="3160160" y="5969328"/>
            <a:ext cx="5440913" cy="246221"/>
          </a:xfrm>
          <a:prstGeom prst="rect">
            <a:avLst/>
          </a:prstGeom>
          <a:noFill/>
        </p:spPr>
        <p:txBody>
          <a:bodyPr wrap="none" rtlCol="0">
            <a:spAutoFit/>
          </a:bodyPr>
          <a:lstStyle/>
          <a:p>
            <a:r>
              <a:rPr lang="en-US" sz="1000" i="1" dirty="0" smtClean="0"/>
              <a:t>Head, heart and hand</a:t>
            </a:r>
            <a:r>
              <a:rPr lang="en-US" sz="1000" dirty="0" smtClean="0"/>
              <a:t>. </a:t>
            </a:r>
            <a:r>
              <a:rPr lang="en-US" sz="1000" dirty="0"/>
              <a:t>Retrieved from http://www.aiga.org/head-heart-and-hand--modern-design-practice/</a:t>
            </a:r>
            <a:endParaRPr lang="en-US" sz="1000" i="1" dirty="0"/>
          </a:p>
        </p:txBody>
      </p:sp>
    </p:spTree>
    <p:extLst>
      <p:ext uri="{BB962C8B-B14F-4D97-AF65-F5344CB8AC3E}">
        <p14:creationId xmlns:p14="http://schemas.microsoft.com/office/powerpoint/2010/main" val="10086989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sz="4300" dirty="0" smtClean="0">
              <a:solidFill>
                <a:schemeClr val="bg1"/>
              </a:solidFill>
            </a:endParaRPr>
          </a:p>
        </p:txBody>
      </p:sp>
      <p:sp>
        <p:nvSpPr>
          <p:cNvPr id="3" name="Rectangle 2"/>
          <p:cNvSpPr/>
          <p:nvPr/>
        </p:nvSpPr>
        <p:spPr>
          <a:xfrm>
            <a:off x="2097109" y="1292930"/>
            <a:ext cx="7997780" cy="4062651"/>
          </a:xfrm>
          <a:prstGeom prst="rect">
            <a:avLst/>
          </a:prstGeom>
        </p:spPr>
        <p:txBody>
          <a:bodyPr wrap="square">
            <a:spAutoFit/>
          </a:bodyPr>
          <a:lstStyle/>
          <a:p>
            <a:pPr lvl="0" algn="ctr"/>
            <a:r>
              <a:rPr lang="en-US" sz="4300" dirty="0" smtClean="0">
                <a:solidFill>
                  <a:schemeClr val="bg1"/>
                </a:solidFill>
              </a:rPr>
              <a:t>Are there individuals using your library who you think of more as customers than citizens? What could you do to help them, other individuals and the library to focus more on their gifts?</a:t>
            </a:r>
            <a:endParaRPr lang="en-US" sz="4300" dirty="0">
              <a:solidFill>
                <a:schemeClr val="bg1"/>
              </a:solidFill>
            </a:endParaRPr>
          </a:p>
        </p:txBody>
      </p:sp>
    </p:spTree>
    <p:extLst>
      <p:ext uri="{BB962C8B-B14F-4D97-AF65-F5344CB8AC3E}">
        <p14:creationId xmlns:p14="http://schemas.microsoft.com/office/powerpoint/2010/main" val="30232231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40726"/>
            <a:ext cx="9601196" cy="4948021"/>
          </a:xfrm>
          <a:prstGeom prst="rect">
            <a:avLst/>
          </a:prstGeom>
          <a:solidFill>
            <a:schemeClr val="accent6">
              <a:lumMod val="50000"/>
            </a:schemeClr>
          </a:solidFill>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4300" dirty="0" smtClean="0">
              <a:solidFill>
                <a:schemeClr val="bg1"/>
              </a:solidFill>
            </a:endParaRPr>
          </a:p>
          <a:p>
            <a:r>
              <a:rPr lang="en-US" sz="2800" dirty="0" smtClean="0">
                <a:solidFill>
                  <a:schemeClr val="bg1"/>
                </a:solidFill>
              </a:rPr>
              <a:t>Citizen-led visioning</a:t>
            </a:r>
            <a:br>
              <a:rPr lang="en-US" sz="2800" dirty="0" smtClean="0">
                <a:solidFill>
                  <a:schemeClr val="bg1"/>
                </a:solidFill>
              </a:rPr>
            </a:br>
            <a:r>
              <a:rPr lang="en-US" sz="2800" dirty="0" smtClean="0">
                <a:solidFill>
                  <a:schemeClr val="bg1"/>
                </a:solidFill>
              </a:rPr>
              <a:t>to create unique action </a:t>
            </a:r>
            <a:br>
              <a:rPr lang="en-US" sz="2800" dirty="0" smtClean="0">
                <a:solidFill>
                  <a:schemeClr val="bg1"/>
                </a:solidFill>
              </a:rPr>
            </a:br>
            <a:r>
              <a:rPr lang="en-US" sz="2800" dirty="0" smtClean="0">
                <a:solidFill>
                  <a:schemeClr val="bg1"/>
                </a:solidFill>
              </a:rPr>
              <a:t>plans in all 26 </a:t>
            </a:r>
            <a:br>
              <a:rPr lang="en-US" sz="2800" dirty="0" smtClean="0">
                <a:solidFill>
                  <a:schemeClr val="bg1"/>
                </a:solidFill>
              </a:rPr>
            </a:br>
            <a:r>
              <a:rPr lang="en-US" sz="2800" dirty="0" smtClean="0">
                <a:solidFill>
                  <a:schemeClr val="bg1"/>
                </a:solidFill>
              </a:rPr>
              <a:t>neighborhoods in</a:t>
            </a:r>
            <a:br>
              <a:rPr lang="en-US" sz="2800" dirty="0" smtClean="0">
                <a:solidFill>
                  <a:schemeClr val="bg1"/>
                </a:solidFill>
              </a:rPr>
            </a:br>
            <a:r>
              <a:rPr lang="en-US" sz="2800" dirty="0" smtClean="0">
                <a:solidFill>
                  <a:schemeClr val="bg1"/>
                </a:solidFill>
              </a:rPr>
              <a:t>26 months</a:t>
            </a:r>
          </a:p>
          <a:p>
            <a:r>
              <a:rPr lang="en-US" sz="2800" dirty="0">
                <a:solidFill>
                  <a:schemeClr val="bg1"/>
                </a:solidFill>
              </a:rPr>
              <a:t>Ongoing effort to identify</a:t>
            </a:r>
            <a:br>
              <a:rPr lang="en-US" sz="2800" dirty="0">
                <a:solidFill>
                  <a:schemeClr val="bg1"/>
                </a:solidFill>
              </a:rPr>
            </a:br>
            <a:r>
              <a:rPr lang="en-US" sz="2800" dirty="0">
                <a:solidFill>
                  <a:schemeClr val="bg1"/>
                </a:solidFill>
              </a:rPr>
              <a:t>and celebrate neighborhood</a:t>
            </a:r>
            <a:br>
              <a:rPr lang="en-US" sz="2800" dirty="0">
                <a:solidFill>
                  <a:schemeClr val="bg1"/>
                </a:solidFill>
              </a:rPr>
            </a:br>
            <a:r>
              <a:rPr lang="en-US" sz="2800" dirty="0">
                <a:solidFill>
                  <a:schemeClr val="bg1"/>
                </a:solidFill>
              </a:rPr>
              <a:t>strengths and empower </a:t>
            </a:r>
            <a:r>
              <a:rPr lang="en-US" sz="2800" dirty="0" smtClean="0">
                <a:solidFill>
                  <a:schemeClr val="bg1"/>
                </a:solidFill>
              </a:rPr>
              <a:t/>
            </a:r>
            <a:br>
              <a:rPr lang="en-US" sz="2800" dirty="0" smtClean="0">
                <a:solidFill>
                  <a:schemeClr val="bg1"/>
                </a:solidFill>
              </a:rPr>
            </a:br>
            <a:r>
              <a:rPr lang="en-US" sz="2800" dirty="0" smtClean="0">
                <a:solidFill>
                  <a:schemeClr val="bg1"/>
                </a:solidFill>
              </a:rPr>
              <a:t>neighborhoods to reach</a:t>
            </a:r>
            <a:br>
              <a:rPr lang="en-US" sz="2800" dirty="0" smtClean="0">
                <a:solidFill>
                  <a:schemeClr val="bg1"/>
                </a:solidFill>
              </a:rPr>
            </a:br>
            <a:r>
              <a:rPr lang="en-US" sz="2800" dirty="0" smtClean="0">
                <a:solidFill>
                  <a:schemeClr val="bg1"/>
                </a:solidFill>
              </a:rPr>
              <a:t>their full potential</a:t>
            </a:r>
            <a:endParaRPr lang="en-US" sz="2800" dirty="0">
              <a:solidFill>
                <a:schemeClr val="bg1"/>
              </a:solidFill>
            </a:endParaRPr>
          </a:p>
          <a:p>
            <a:endParaRPr lang="en-US" sz="3200" dirty="0">
              <a:solidFill>
                <a:schemeClr val="bg1"/>
              </a:solidFill>
            </a:endParaRPr>
          </a:p>
          <a:p>
            <a:endParaRPr lang="en-US" sz="4300" dirty="0" smtClean="0">
              <a:solidFill>
                <a:schemeClr val="bg1"/>
              </a:solidFill>
            </a:endParaRPr>
          </a:p>
        </p:txBody>
      </p:sp>
      <p:sp>
        <p:nvSpPr>
          <p:cNvPr id="3" name="Rectangle 2"/>
          <p:cNvSpPr/>
          <p:nvPr/>
        </p:nvSpPr>
        <p:spPr>
          <a:xfrm>
            <a:off x="4169539" y="892583"/>
            <a:ext cx="4084773" cy="769441"/>
          </a:xfrm>
          <a:prstGeom prst="rect">
            <a:avLst/>
          </a:prstGeom>
        </p:spPr>
        <p:txBody>
          <a:bodyPr wrap="none">
            <a:spAutoFit/>
          </a:bodyPr>
          <a:lstStyle/>
          <a:p>
            <a:r>
              <a:rPr lang="en-US" sz="4400" b="1" dirty="0">
                <a:solidFill>
                  <a:schemeClr val="bg1"/>
                </a:solidFill>
              </a:rPr>
              <a:t>ABCD in </a:t>
            </a:r>
            <a:r>
              <a:rPr lang="en-US" sz="4400" b="1" dirty="0" smtClean="0">
                <a:solidFill>
                  <a:schemeClr val="bg1"/>
                </a:solidFill>
              </a:rPr>
              <a:t>Action</a:t>
            </a:r>
            <a:endParaRPr lang="en-US" sz="4400" dirty="0">
              <a:solidFill>
                <a:schemeClr val="bg1"/>
              </a:solidFill>
            </a:endParaRPr>
          </a:p>
        </p:txBody>
      </p:sp>
      <p:cxnSp>
        <p:nvCxnSpPr>
          <p:cNvPr id="4" name="Straight Connector 3"/>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https://www.riversideca.gov/ourneighborhoods/images/26-in-26-b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602" y="1745285"/>
            <a:ext cx="5203601" cy="397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478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40726"/>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4300" dirty="0" smtClean="0">
              <a:solidFill>
                <a:schemeClr val="bg1"/>
              </a:solidFill>
            </a:endParaRPr>
          </a:p>
          <a:p>
            <a:pPr marL="0" indent="0">
              <a:buNone/>
            </a:pPr>
            <a:endParaRPr lang="en-US" sz="3200" dirty="0">
              <a:solidFill>
                <a:schemeClr val="bg1"/>
              </a:solidFill>
            </a:endParaRPr>
          </a:p>
          <a:p>
            <a:endParaRPr lang="en-US" sz="4300" dirty="0" smtClean="0">
              <a:solidFill>
                <a:schemeClr val="bg1"/>
              </a:solidFill>
            </a:endParaRPr>
          </a:p>
        </p:txBody>
      </p:sp>
      <p:sp>
        <p:nvSpPr>
          <p:cNvPr id="3" name="Rectangle 2"/>
          <p:cNvSpPr/>
          <p:nvPr/>
        </p:nvSpPr>
        <p:spPr>
          <a:xfrm>
            <a:off x="4169539" y="892583"/>
            <a:ext cx="4084773" cy="769441"/>
          </a:xfrm>
          <a:prstGeom prst="rect">
            <a:avLst/>
          </a:prstGeom>
        </p:spPr>
        <p:txBody>
          <a:bodyPr wrap="none">
            <a:spAutoFit/>
          </a:bodyPr>
          <a:lstStyle/>
          <a:p>
            <a:r>
              <a:rPr lang="en-US" sz="4400" b="1" dirty="0">
                <a:solidFill>
                  <a:schemeClr val="bg1"/>
                </a:solidFill>
              </a:rPr>
              <a:t>ABCD in </a:t>
            </a:r>
            <a:r>
              <a:rPr lang="en-US" sz="4400" b="1" dirty="0" smtClean="0">
                <a:solidFill>
                  <a:schemeClr val="bg1"/>
                </a:solidFill>
              </a:rPr>
              <a:t>Action</a:t>
            </a:r>
            <a:endParaRPr lang="en-US" sz="4400" dirty="0">
              <a:solidFill>
                <a:schemeClr val="bg1"/>
              </a:solidFill>
            </a:endParaRPr>
          </a:p>
        </p:txBody>
      </p:sp>
      <p:cxnSp>
        <p:nvCxnSpPr>
          <p:cNvPr id="4" name="Straight Connector 3"/>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2965621" y="1710167"/>
            <a:ext cx="6520844" cy="4005371"/>
          </a:xfrm>
          <a:prstGeom prst="rect">
            <a:avLst/>
          </a:prstGeom>
        </p:spPr>
      </p:pic>
    </p:spTree>
    <p:extLst>
      <p:ext uri="{BB962C8B-B14F-4D97-AF65-F5344CB8AC3E}">
        <p14:creationId xmlns:p14="http://schemas.microsoft.com/office/powerpoint/2010/main" val="12852173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7365" y="1586753"/>
            <a:ext cx="7301753" cy="1799912"/>
          </a:xfrm>
          <a:solidFill>
            <a:schemeClr val="accent6">
              <a:lumMod val="50000"/>
            </a:schemeClr>
          </a:solidFill>
        </p:spPr>
        <p:txBody>
          <a:bodyPr/>
          <a:lstStyle/>
          <a:p>
            <a:r>
              <a:rPr lang="en-US" sz="4400" dirty="0" smtClean="0">
                <a:solidFill>
                  <a:schemeClr val="bg1"/>
                </a:solidFill>
              </a:rPr>
              <a:t>Asset </a:t>
            </a:r>
            <a:r>
              <a:rPr lang="en-US" sz="4400" dirty="0" smtClean="0">
                <a:solidFill>
                  <a:schemeClr val="bg1"/>
                </a:solidFill>
              </a:rPr>
              <a:t>Based </a:t>
            </a:r>
            <a:br>
              <a:rPr lang="en-US" sz="4400" dirty="0" smtClean="0">
                <a:solidFill>
                  <a:schemeClr val="bg1"/>
                </a:solidFill>
              </a:rPr>
            </a:br>
            <a:r>
              <a:rPr lang="en-US" sz="4400" dirty="0" smtClean="0">
                <a:solidFill>
                  <a:schemeClr val="bg1"/>
                </a:solidFill>
              </a:rPr>
              <a:t>Community </a:t>
            </a:r>
            <a:r>
              <a:rPr lang="en-US" sz="4400" dirty="0" smtClean="0">
                <a:solidFill>
                  <a:schemeClr val="bg1"/>
                </a:solidFill>
              </a:rPr>
              <a:t>Development</a:t>
            </a:r>
            <a:endParaRPr lang="en-US" sz="4400" dirty="0">
              <a:solidFill>
                <a:schemeClr val="bg1"/>
              </a:solidFill>
            </a:endParaRPr>
          </a:p>
        </p:txBody>
      </p:sp>
      <p:sp>
        <p:nvSpPr>
          <p:cNvPr id="3" name="Subtitle 2"/>
          <p:cNvSpPr>
            <a:spLocks noGrp="1"/>
          </p:cNvSpPr>
          <p:nvPr>
            <p:ph type="subTitle" idx="1"/>
          </p:nvPr>
        </p:nvSpPr>
        <p:spPr>
          <a:xfrm>
            <a:off x="2447365" y="3386664"/>
            <a:ext cx="7301753" cy="1978711"/>
          </a:xfrm>
          <a:solidFill>
            <a:schemeClr val="accent6">
              <a:lumMod val="50000"/>
            </a:schemeClr>
          </a:solidFill>
        </p:spPr>
        <p:txBody>
          <a:bodyPr>
            <a:noAutofit/>
          </a:bodyPr>
          <a:lstStyle/>
          <a:p>
            <a:pPr>
              <a:spcBef>
                <a:spcPts val="1200"/>
              </a:spcBef>
            </a:pPr>
            <a:r>
              <a:rPr lang="en-US" sz="4400" dirty="0">
                <a:ln w="3175" cmpd="sng">
                  <a:noFill/>
                </a:ln>
                <a:solidFill>
                  <a:schemeClr val="bg1"/>
                </a:solidFill>
                <a:latin typeface="+mj-lt"/>
                <a:ea typeface="+mj-ea"/>
                <a:cs typeface="+mj-cs"/>
              </a:rPr>
              <a:t>(ABCD) </a:t>
            </a:r>
          </a:p>
          <a:p>
            <a:pPr>
              <a:spcBef>
                <a:spcPts val="1200"/>
              </a:spcBef>
            </a:pPr>
            <a:r>
              <a:rPr lang="en-US" sz="4400" dirty="0">
                <a:ln w="3175" cmpd="sng">
                  <a:noFill/>
                </a:ln>
                <a:solidFill>
                  <a:schemeClr val="bg1"/>
                </a:solidFill>
                <a:latin typeface="+mj-lt"/>
                <a:ea typeface="+mj-ea"/>
                <a:cs typeface="+mj-cs"/>
              </a:rPr>
              <a:t>in the Library</a:t>
            </a:r>
          </a:p>
        </p:txBody>
      </p:sp>
      <p:cxnSp>
        <p:nvCxnSpPr>
          <p:cNvPr id="5" name="Straight Connector 4"/>
          <p:cNvCxnSpPr/>
          <p:nvPr/>
        </p:nvCxnSpPr>
        <p:spPr>
          <a:xfrm>
            <a:off x="2729753" y="3386664"/>
            <a:ext cx="68848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13881" y="5610795"/>
            <a:ext cx="4211959" cy="958889"/>
          </a:xfrm>
          <a:prstGeom prst="rect">
            <a:avLst/>
          </a:prstGeom>
          <a:noFill/>
        </p:spPr>
        <p:txBody>
          <a:bodyPr wrap="square" rtlCol="0">
            <a:spAutoFit/>
          </a:bodyPr>
          <a:lstStyle/>
          <a:p>
            <a:pPr algn="ctr"/>
            <a:r>
              <a:rPr lang="en-US" b="1" dirty="0" smtClean="0"/>
              <a:t>An Infopeople Webinar</a:t>
            </a:r>
          </a:p>
          <a:p>
            <a:pPr algn="ctr"/>
            <a:r>
              <a:rPr lang="en-US" b="1" dirty="0" smtClean="0"/>
              <a:t>September 14, 2016</a:t>
            </a:r>
          </a:p>
          <a:p>
            <a:pPr algn="ctr"/>
            <a:r>
              <a:rPr lang="en-US" b="1" dirty="0" smtClean="0"/>
              <a:t>Presented by Tonya </a:t>
            </a:r>
            <a:r>
              <a:rPr lang="en-US" b="1" dirty="0" err="1" smtClean="0"/>
              <a:t>Kennon</a:t>
            </a:r>
            <a:endParaRPr lang="en-US" b="1" dirty="0"/>
          </a:p>
        </p:txBody>
      </p:sp>
    </p:spTree>
    <p:extLst>
      <p:ext uri="{BB962C8B-B14F-4D97-AF65-F5344CB8AC3E}">
        <p14:creationId xmlns:p14="http://schemas.microsoft.com/office/powerpoint/2010/main" val="30260099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4300" dirty="0" smtClean="0">
              <a:solidFill>
                <a:schemeClr val="bg1"/>
              </a:solidFill>
            </a:endParaRPr>
          </a:p>
          <a:p>
            <a:r>
              <a:rPr lang="en-US" sz="4300" dirty="0" smtClean="0">
                <a:solidFill>
                  <a:schemeClr val="bg1"/>
                </a:solidFill>
              </a:rPr>
              <a:t>10 months of</a:t>
            </a:r>
            <a:br>
              <a:rPr lang="en-US" sz="4300" dirty="0" smtClean="0">
                <a:solidFill>
                  <a:schemeClr val="bg1"/>
                </a:solidFill>
              </a:rPr>
            </a:br>
            <a:r>
              <a:rPr lang="en-US" sz="4300" dirty="0" smtClean="0">
                <a:solidFill>
                  <a:schemeClr val="bg1"/>
                </a:solidFill>
              </a:rPr>
              <a:t>engagement</a:t>
            </a:r>
          </a:p>
          <a:p>
            <a:r>
              <a:rPr lang="en-US" sz="4300" dirty="0" smtClean="0">
                <a:solidFill>
                  <a:schemeClr val="bg1"/>
                </a:solidFill>
              </a:rPr>
              <a:t>1 day of</a:t>
            </a:r>
            <a:br>
              <a:rPr lang="en-US" sz="4300" dirty="0" smtClean="0">
                <a:solidFill>
                  <a:schemeClr val="bg1"/>
                </a:solidFill>
              </a:rPr>
            </a:br>
            <a:r>
              <a:rPr lang="en-US" sz="4300" dirty="0" smtClean="0">
                <a:solidFill>
                  <a:schemeClr val="bg1"/>
                </a:solidFill>
              </a:rPr>
              <a:t>celebration</a:t>
            </a:r>
            <a:endParaRPr lang="en-US" sz="4300" dirty="0">
              <a:solidFill>
                <a:schemeClr val="bg1"/>
              </a:solidFill>
            </a:endParaRPr>
          </a:p>
          <a:p>
            <a:endParaRPr lang="en-US" sz="4300" dirty="0" smtClean="0">
              <a:solidFill>
                <a:schemeClr val="bg1"/>
              </a:solidFill>
            </a:endParaRPr>
          </a:p>
        </p:txBody>
      </p:sp>
      <p:cxnSp>
        <p:nvCxnSpPr>
          <p:cNvPr id="3" name="Straight Connector 2"/>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69539" y="892583"/>
            <a:ext cx="4084773" cy="769441"/>
          </a:xfrm>
          <a:prstGeom prst="rect">
            <a:avLst/>
          </a:prstGeom>
        </p:spPr>
        <p:txBody>
          <a:bodyPr wrap="none">
            <a:spAutoFit/>
          </a:bodyPr>
          <a:lstStyle/>
          <a:p>
            <a:r>
              <a:rPr lang="en-US" sz="4400" b="1" dirty="0">
                <a:solidFill>
                  <a:schemeClr val="bg1"/>
                </a:solidFill>
              </a:rPr>
              <a:t>ABCD in </a:t>
            </a:r>
            <a:r>
              <a:rPr lang="en-US" sz="4400" b="1" dirty="0" smtClean="0">
                <a:solidFill>
                  <a:schemeClr val="bg1"/>
                </a:solidFill>
              </a:rPr>
              <a:t>Action</a:t>
            </a:r>
            <a:endParaRPr lang="en-US" sz="4400" dirty="0">
              <a:solidFill>
                <a:schemeClr val="bg1"/>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913" y="1741132"/>
            <a:ext cx="5241701" cy="394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3982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sz="4300" dirty="0" smtClean="0">
              <a:solidFill>
                <a:schemeClr val="bg1"/>
              </a:solidFill>
            </a:endParaRPr>
          </a:p>
        </p:txBody>
      </p:sp>
      <p:cxnSp>
        <p:nvCxnSpPr>
          <p:cNvPr id="3" name="Straight Connector 2"/>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69539" y="892583"/>
            <a:ext cx="4084773" cy="769441"/>
          </a:xfrm>
          <a:prstGeom prst="rect">
            <a:avLst/>
          </a:prstGeom>
        </p:spPr>
        <p:txBody>
          <a:bodyPr wrap="none">
            <a:spAutoFit/>
          </a:bodyPr>
          <a:lstStyle/>
          <a:p>
            <a:r>
              <a:rPr lang="en-US" sz="4400" b="1" dirty="0">
                <a:solidFill>
                  <a:schemeClr val="bg1"/>
                </a:solidFill>
              </a:rPr>
              <a:t>ABCD in </a:t>
            </a:r>
            <a:r>
              <a:rPr lang="en-US" sz="4400" b="1" dirty="0" smtClean="0">
                <a:solidFill>
                  <a:schemeClr val="bg1"/>
                </a:solidFill>
              </a:rPr>
              <a:t>Action</a:t>
            </a:r>
            <a:endParaRPr lang="en-US" sz="4400" dirty="0">
              <a:solidFill>
                <a:schemeClr val="bg1"/>
              </a:solidFill>
            </a:endParaRPr>
          </a:p>
        </p:txBody>
      </p:sp>
      <p:pic>
        <p:nvPicPr>
          <p:cNvPr id="6" name="Picture 6" descr="C:\Users\tkennon\AppData\Local\Microsoft\Windows\Temporary Internet Files\Content.IE5\5RWFUQBG\photo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206" y="1681572"/>
            <a:ext cx="3009341" cy="206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tkennon\Desktop\DDLA\photo 4.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30" t="23286" r="50398" b="21620"/>
          <a:stretch/>
        </p:blipFill>
        <p:spPr bwMode="auto">
          <a:xfrm rot="5400000">
            <a:off x="5122355" y="3277055"/>
            <a:ext cx="2079041" cy="300934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C:\Users\tkennon\Desktop\DDLA\photo 2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683" y="1681572"/>
            <a:ext cx="2991522" cy="41396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tkennon\Desktop\DDLA\photo 2.JPG"/>
          <p:cNvPicPr>
            <a:picLocks noChangeAspect="1" noChangeArrowheads="1"/>
          </p:cNvPicPr>
          <p:nvPr/>
        </p:nvPicPr>
        <p:blipFill rotWithShape="1">
          <a:blip r:embed="rId5">
            <a:extLst>
              <a:ext uri="{28A0092B-C50C-407E-A947-70E740481C1C}">
                <a14:useLocalDpi xmlns:a14="http://schemas.microsoft.com/office/drawing/2010/main" val="0"/>
              </a:ext>
            </a:extLst>
          </a:blip>
          <a:srcRect l="4554" t="14703" r="25023" b="19630"/>
          <a:stretch/>
        </p:blipFill>
        <p:spPr bwMode="auto">
          <a:xfrm>
            <a:off x="7666547" y="1681571"/>
            <a:ext cx="2969934" cy="413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3953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sz="4300" dirty="0" smtClean="0">
              <a:solidFill>
                <a:schemeClr val="bg1"/>
              </a:solidFill>
            </a:endParaRPr>
          </a:p>
        </p:txBody>
      </p:sp>
      <p:cxnSp>
        <p:nvCxnSpPr>
          <p:cNvPr id="3" name="Straight Connector 2"/>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211" y="1708503"/>
            <a:ext cx="2704409" cy="203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212" y="3745119"/>
            <a:ext cx="2704409" cy="194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69539" y="892583"/>
            <a:ext cx="4084773" cy="769441"/>
          </a:xfrm>
          <a:prstGeom prst="rect">
            <a:avLst/>
          </a:prstGeom>
        </p:spPr>
        <p:txBody>
          <a:bodyPr wrap="none">
            <a:spAutoFit/>
          </a:bodyPr>
          <a:lstStyle/>
          <a:p>
            <a:r>
              <a:rPr lang="en-US" sz="4400" b="1" dirty="0">
                <a:solidFill>
                  <a:schemeClr val="bg1"/>
                </a:solidFill>
              </a:rPr>
              <a:t>ABCD in </a:t>
            </a:r>
            <a:r>
              <a:rPr lang="en-US" sz="4400" b="1" dirty="0" smtClean="0">
                <a:solidFill>
                  <a:schemeClr val="bg1"/>
                </a:solidFill>
              </a:rPr>
              <a:t>Action</a:t>
            </a:r>
            <a:endParaRPr lang="en-US" sz="4400" dirty="0">
              <a:solidFill>
                <a:schemeClr val="bg1"/>
              </a:solidFill>
            </a:endParaRPr>
          </a:p>
        </p:txBody>
      </p:sp>
      <p:pic>
        <p:nvPicPr>
          <p:cNvPr id="2055" name="Picture 7" descr=" Works are displayed at Dia de Las Artes  in the Casa Blanca neighborhood of Riverside. "/>
          <p:cNvPicPr>
            <a:picLocks noChangeAspect="1" noChangeArrowheads="1"/>
          </p:cNvPicPr>
          <p:nvPr/>
        </p:nvPicPr>
        <p:blipFill rotWithShape="1">
          <a:blip r:embed="rId4">
            <a:extLst>
              <a:ext uri="{28A0092B-C50C-407E-A947-70E740481C1C}">
                <a14:useLocalDpi xmlns:a14="http://schemas.microsoft.com/office/drawing/2010/main" val="0"/>
              </a:ext>
            </a:extLst>
          </a:blip>
          <a:srcRect l="25309" r="24866"/>
          <a:stretch/>
        </p:blipFill>
        <p:spPr bwMode="auto">
          <a:xfrm>
            <a:off x="1651865" y="1708503"/>
            <a:ext cx="2701347" cy="39802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tkennon\AppData\Local\Microsoft\Windows\Temporary Internet Files\Content.IE5\4VQ31BAN\photo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621" y="1708501"/>
            <a:ext cx="3400022" cy="398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7778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sz="4300" dirty="0" smtClean="0">
              <a:solidFill>
                <a:schemeClr val="bg1"/>
              </a:solidFill>
            </a:endParaRPr>
          </a:p>
        </p:txBody>
      </p:sp>
      <p:sp>
        <p:nvSpPr>
          <p:cNvPr id="3" name="Rectangle 2"/>
          <p:cNvSpPr/>
          <p:nvPr/>
        </p:nvSpPr>
        <p:spPr>
          <a:xfrm>
            <a:off x="2176530" y="2075525"/>
            <a:ext cx="7997780" cy="2123658"/>
          </a:xfrm>
          <a:prstGeom prst="rect">
            <a:avLst/>
          </a:prstGeom>
        </p:spPr>
        <p:txBody>
          <a:bodyPr wrap="square">
            <a:spAutoFit/>
          </a:bodyPr>
          <a:lstStyle/>
          <a:p>
            <a:pPr lvl="0" algn="ctr"/>
            <a:r>
              <a:rPr lang="en-US" sz="4400" dirty="0">
                <a:solidFill>
                  <a:schemeClr val="bg1"/>
                </a:solidFill>
              </a:rPr>
              <a:t>How can your library help the community identify and build on its </a:t>
            </a:r>
            <a:r>
              <a:rPr lang="en-US" sz="4400" dirty="0" smtClean="0">
                <a:solidFill>
                  <a:schemeClr val="bg1"/>
                </a:solidFill>
              </a:rPr>
              <a:t>cultural and historical assets</a:t>
            </a:r>
            <a:r>
              <a:rPr lang="en-US" sz="4400" dirty="0">
                <a:solidFill>
                  <a:schemeClr val="bg1"/>
                </a:solidFill>
              </a:rPr>
              <a:t>?</a:t>
            </a:r>
            <a:endParaRPr lang="en-US" sz="4300" dirty="0">
              <a:solidFill>
                <a:schemeClr val="bg1"/>
              </a:solidFill>
            </a:endParaRPr>
          </a:p>
        </p:txBody>
      </p:sp>
    </p:spTree>
    <p:extLst>
      <p:ext uri="{BB962C8B-B14F-4D97-AF65-F5344CB8AC3E}">
        <p14:creationId xmlns:p14="http://schemas.microsoft.com/office/powerpoint/2010/main" val="37544245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4300" dirty="0" smtClean="0">
              <a:solidFill>
                <a:schemeClr val="bg1"/>
              </a:solidFill>
            </a:endParaRPr>
          </a:p>
          <a:p>
            <a:pPr marL="0" indent="0">
              <a:buNone/>
            </a:pPr>
            <a:endParaRPr lang="en-US" sz="4300" dirty="0" smtClean="0">
              <a:solidFill>
                <a:schemeClr val="bg1"/>
              </a:solidFill>
            </a:endParaRPr>
          </a:p>
        </p:txBody>
      </p:sp>
      <p:sp>
        <p:nvSpPr>
          <p:cNvPr id="4" name="Rectangle 3"/>
          <p:cNvSpPr/>
          <p:nvPr/>
        </p:nvSpPr>
        <p:spPr>
          <a:xfrm>
            <a:off x="2595836" y="842210"/>
            <a:ext cx="7132081" cy="769441"/>
          </a:xfrm>
          <a:prstGeom prst="rect">
            <a:avLst/>
          </a:prstGeom>
        </p:spPr>
        <p:txBody>
          <a:bodyPr wrap="none">
            <a:spAutoFit/>
          </a:bodyPr>
          <a:lstStyle/>
          <a:p>
            <a:r>
              <a:rPr lang="en-US" sz="4400" b="1" dirty="0" smtClean="0">
                <a:solidFill>
                  <a:schemeClr val="bg1"/>
                </a:solidFill>
              </a:rPr>
              <a:t>Community-Driven </a:t>
            </a:r>
            <a:r>
              <a:rPr lang="en-US" sz="4400" b="1" dirty="0">
                <a:solidFill>
                  <a:schemeClr val="bg1"/>
                </a:solidFill>
              </a:rPr>
              <a:t>Planning</a:t>
            </a:r>
            <a:endParaRPr lang="en-US" sz="4400" dirty="0">
              <a:solidFill>
                <a:schemeClr val="bg1"/>
              </a:solidFill>
            </a:endParaRPr>
          </a:p>
        </p:txBody>
      </p:sp>
      <p:cxnSp>
        <p:nvCxnSpPr>
          <p:cNvPr id="5" name="Straight Connector 4"/>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847" y="1815899"/>
            <a:ext cx="6242304" cy="3855720"/>
          </a:xfrm>
          <a:prstGeom prst="rect">
            <a:avLst/>
          </a:prstGeom>
        </p:spPr>
      </p:pic>
      <p:sp>
        <p:nvSpPr>
          <p:cNvPr id="9" name="TextBox 8"/>
          <p:cNvSpPr txBox="1"/>
          <p:nvPr/>
        </p:nvSpPr>
        <p:spPr>
          <a:xfrm>
            <a:off x="4596714" y="5957004"/>
            <a:ext cx="3324949" cy="246221"/>
          </a:xfrm>
          <a:prstGeom prst="rect">
            <a:avLst/>
          </a:prstGeom>
          <a:noFill/>
        </p:spPr>
        <p:txBody>
          <a:bodyPr wrap="none" rtlCol="0">
            <a:spAutoFit/>
          </a:bodyPr>
          <a:lstStyle/>
          <a:p>
            <a:r>
              <a:rPr lang="en-US" sz="1000" dirty="0" smtClean="0"/>
              <a:t>Photo Credit: Flickr Creative </a:t>
            </a:r>
            <a:r>
              <a:rPr lang="en-US" sz="1000" dirty="0"/>
              <a:t>Commons, http://bit.ly/2bSFtv3</a:t>
            </a:r>
          </a:p>
        </p:txBody>
      </p:sp>
    </p:spTree>
    <p:extLst>
      <p:ext uri="{BB962C8B-B14F-4D97-AF65-F5344CB8AC3E}">
        <p14:creationId xmlns:p14="http://schemas.microsoft.com/office/powerpoint/2010/main" val="14347200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4300" dirty="0" smtClean="0">
              <a:solidFill>
                <a:schemeClr val="bg1"/>
              </a:solidFill>
            </a:endParaRPr>
          </a:p>
          <a:p>
            <a:r>
              <a:rPr lang="en-US" sz="4000" dirty="0" smtClean="0">
                <a:solidFill>
                  <a:schemeClr val="bg1"/>
                </a:solidFill>
              </a:rPr>
              <a:t>Invite</a:t>
            </a:r>
            <a:endParaRPr lang="en-US" sz="4000" dirty="0">
              <a:solidFill>
                <a:schemeClr val="bg1"/>
              </a:solidFill>
            </a:endParaRPr>
          </a:p>
          <a:p>
            <a:pPr lvl="0"/>
            <a:r>
              <a:rPr lang="en-US" sz="4000" dirty="0" smtClean="0">
                <a:solidFill>
                  <a:schemeClr val="bg1"/>
                </a:solidFill>
              </a:rPr>
              <a:t>Engage</a:t>
            </a:r>
          </a:p>
          <a:p>
            <a:r>
              <a:rPr lang="en-US" sz="4600" dirty="0" smtClean="0">
                <a:solidFill>
                  <a:schemeClr val="bg1"/>
                </a:solidFill>
              </a:rPr>
              <a:t>Rest</a:t>
            </a:r>
            <a:endParaRPr lang="en-US" sz="4600" dirty="0">
              <a:solidFill>
                <a:schemeClr val="bg1"/>
              </a:solidFill>
            </a:endParaRPr>
          </a:p>
          <a:p>
            <a:r>
              <a:rPr lang="en-US" sz="4800" dirty="0" smtClean="0">
                <a:solidFill>
                  <a:schemeClr val="bg1"/>
                </a:solidFill>
              </a:rPr>
              <a:t>Adapt </a:t>
            </a:r>
            <a:endParaRPr lang="en-US" sz="4800" dirty="0">
              <a:solidFill>
                <a:schemeClr val="bg1"/>
              </a:solidFill>
            </a:endParaRPr>
          </a:p>
          <a:p>
            <a:r>
              <a:rPr lang="en-US" sz="5000" dirty="0" smtClean="0">
                <a:solidFill>
                  <a:schemeClr val="bg1"/>
                </a:solidFill>
              </a:rPr>
              <a:t>Repeat</a:t>
            </a:r>
            <a:endParaRPr lang="en-US" sz="5000" dirty="0">
              <a:solidFill>
                <a:schemeClr val="bg1"/>
              </a:solidFill>
            </a:endParaRPr>
          </a:p>
          <a:p>
            <a:pPr marL="0" indent="0">
              <a:buNone/>
            </a:pPr>
            <a:endParaRPr lang="en-US" sz="4300" dirty="0" smtClean="0">
              <a:solidFill>
                <a:schemeClr val="bg1"/>
              </a:solidFill>
            </a:endParaRPr>
          </a:p>
        </p:txBody>
      </p:sp>
      <p:pic>
        <p:nvPicPr>
          <p:cNvPr id="3" name="Picture 2"/>
          <p:cNvPicPr>
            <a:picLocks noChangeAspect="1"/>
          </p:cNvPicPr>
          <p:nvPr/>
        </p:nvPicPr>
        <p:blipFill>
          <a:blip r:embed="rId2"/>
          <a:stretch>
            <a:fillRect/>
          </a:stretch>
        </p:blipFill>
        <p:spPr>
          <a:xfrm>
            <a:off x="4137100" y="1950054"/>
            <a:ext cx="6625501" cy="3401584"/>
          </a:xfrm>
          <a:prstGeom prst="rect">
            <a:avLst/>
          </a:prstGeom>
        </p:spPr>
      </p:pic>
      <p:sp>
        <p:nvSpPr>
          <p:cNvPr id="4" name="Rectangle 3"/>
          <p:cNvSpPr/>
          <p:nvPr/>
        </p:nvSpPr>
        <p:spPr>
          <a:xfrm>
            <a:off x="4292831" y="927847"/>
            <a:ext cx="3341684" cy="769441"/>
          </a:xfrm>
          <a:prstGeom prst="rect">
            <a:avLst/>
          </a:prstGeom>
        </p:spPr>
        <p:txBody>
          <a:bodyPr wrap="none">
            <a:spAutoFit/>
          </a:bodyPr>
          <a:lstStyle/>
          <a:p>
            <a:r>
              <a:rPr lang="en-US" sz="4400" b="1" dirty="0" smtClean="0">
                <a:solidFill>
                  <a:schemeClr val="bg1"/>
                </a:solidFill>
              </a:rPr>
              <a:t>The Formula</a:t>
            </a:r>
            <a:endParaRPr lang="en-US" sz="4400" dirty="0">
              <a:solidFill>
                <a:schemeClr val="bg1"/>
              </a:solidFill>
            </a:endParaRPr>
          </a:p>
        </p:txBody>
      </p:sp>
      <p:cxnSp>
        <p:nvCxnSpPr>
          <p:cNvPr id="5" name="Straight Connector 4"/>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7556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sz="4300" dirty="0" smtClean="0">
              <a:solidFill>
                <a:schemeClr val="bg1"/>
              </a:solidFill>
            </a:endParaRPr>
          </a:p>
        </p:txBody>
      </p:sp>
      <p:sp>
        <p:nvSpPr>
          <p:cNvPr id="3" name="Rectangle 2"/>
          <p:cNvSpPr/>
          <p:nvPr/>
        </p:nvSpPr>
        <p:spPr>
          <a:xfrm>
            <a:off x="2330598" y="2035576"/>
            <a:ext cx="7530802" cy="2123658"/>
          </a:xfrm>
          <a:prstGeom prst="rect">
            <a:avLst/>
          </a:prstGeom>
        </p:spPr>
        <p:txBody>
          <a:bodyPr wrap="square">
            <a:spAutoFit/>
          </a:bodyPr>
          <a:lstStyle/>
          <a:p>
            <a:pPr lvl="0"/>
            <a:r>
              <a:rPr lang="en-US" sz="4400" dirty="0">
                <a:solidFill>
                  <a:schemeClr val="bg1"/>
                </a:solidFill>
              </a:rPr>
              <a:t>Using these principles, how can your library better </a:t>
            </a:r>
            <a:r>
              <a:rPr lang="en-US" sz="4400" dirty="0" smtClean="0">
                <a:solidFill>
                  <a:schemeClr val="bg1"/>
                </a:solidFill>
              </a:rPr>
              <a:t>utilize your community’s assets? </a:t>
            </a:r>
            <a:endParaRPr lang="en-US" sz="4400" dirty="0">
              <a:solidFill>
                <a:schemeClr val="bg1"/>
              </a:solidFill>
            </a:endParaRPr>
          </a:p>
        </p:txBody>
      </p:sp>
    </p:spTree>
    <p:extLst>
      <p:ext uri="{BB962C8B-B14F-4D97-AF65-F5344CB8AC3E}">
        <p14:creationId xmlns:p14="http://schemas.microsoft.com/office/powerpoint/2010/main" val="41149412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sz="4300" dirty="0" smtClean="0">
              <a:solidFill>
                <a:schemeClr val="bg1"/>
              </a:solidFill>
            </a:endParaRPr>
          </a:p>
          <a:p>
            <a:pPr marL="0" indent="0">
              <a:buNone/>
            </a:pPr>
            <a:endParaRPr lang="en-US" sz="4300" dirty="0" smtClean="0">
              <a:solidFill>
                <a:schemeClr val="bg1"/>
              </a:solidFill>
            </a:endParaRPr>
          </a:p>
        </p:txBody>
      </p:sp>
      <p:sp>
        <p:nvSpPr>
          <p:cNvPr id="4" name="Rectangle 3"/>
          <p:cNvSpPr/>
          <p:nvPr/>
        </p:nvSpPr>
        <p:spPr>
          <a:xfrm>
            <a:off x="3608171" y="916580"/>
            <a:ext cx="5356274" cy="769441"/>
          </a:xfrm>
          <a:prstGeom prst="rect">
            <a:avLst/>
          </a:prstGeom>
        </p:spPr>
        <p:txBody>
          <a:bodyPr wrap="none">
            <a:spAutoFit/>
          </a:bodyPr>
          <a:lstStyle/>
          <a:p>
            <a:r>
              <a:rPr lang="en-US" sz="4400" b="1" dirty="0" smtClean="0">
                <a:solidFill>
                  <a:schemeClr val="bg1"/>
                </a:solidFill>
              </a:rPr>
              <a:t>Questions &amp; Answers</a:t>
            </a:r>
            <a:endParaRPr lang="en-US" sz="4400" dirty="0">
              <a:solidFill>
                <a:schemeClr val="bg1"/>
              </a:solidFill>
            </a:endParaRPr>
          </a:p>
        </p:txBody>
      </p:sp>
      <p:cxnSp>
        <p:nvCxnSpPr>
          <p:cNvPr id="5" name="Straight Connector 4"/>
          <p:cNvCxnSpPr/>
          <p:nvPr/>
        </p:nvCxnSpPr>
        <p:spPr>
          <a:xfrm>
            <a:off x="2407023" y="1611651"/>
            <a:ext cx="75097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2273642" y="2004674"/>
            <a:ext cx="7747171" cy="3123593"/>
          </a:xfrm>
          <a:prstGeom prst="rect">
            <a:avLst/>
          </a:prstGeom>
        </p:spPr>
      </p:pic>
      <p:sp>
        <p:nvSpPr>
          <p:cNvPr id="7" name="TextBox 6"/>
          <p:cNvSpPr txBox="1"/>
          <p:nvPr/>
        </p:nvSpPr>
        <p:spPr>
          <a:xfrm>
            <a:off x="4735690" y="5958873"/>
            <a:ext cx="2720617" cy="246221"/>
          </a:xfrm>
          <a:prstGeom prst="rect">
            <a:avLst/>
          </a:prstGeom>
          <a:noFill/>
        </p:spPr>
        <p:txBody>
          <a:bodyPr wrap="none" rtlCol="0">
            <a:spAutoFit/>
          </a:bodyPr>
          <a:lstStyle/>
          <a:p>
            <a:r>
              <a:rPr lang="en-US" sz="1000" i="1" dirty="0" smtClean="0"/>
              <a:t>[Questions]</a:t>
            </a:r>
            <a:r>
              <a:rPr lang="en-US" sz="1000" dirty="0" smtClean="0"/>
              <a:t>. </a:t>
            </a:r>
            <a:r>
              <a:rPr lang="en-US" sz="1000" dirty="0"/>
              <a:t>Retrieved from http://bit.ly/2bBLPRH</a:t>
            </a:r>
            <a:endParaRPr lang="en-US" sz="1000" i="1" dirty="0"/>
          </a:p>
        </p:txBody>
      </p:sp>
    </p:spTree>
    <p:extLst>
      <p:ext uri="{BB962C8B-B14F-4D97-AF65-F5344CB8AC3E}">
        <p14:creationId xmlns:p14="http://schemas.microsoft.com/office/powerpoint/2010/main" val="32156264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2" y="2490229"/>
            <a:ext cx="9601196" cy="3662541"/>
          </a:xfrm>
          <a:prstGeom prst="rect">
            <a:avLst/>
          </a:prstGeom>
          <a:solidFill>
            <a:schemeClr val="accent6">
              <a:lumMod val="50000"/>
            </a:schemeClr>
          </a:solidFill>
        </p:spPr>
        <p:txBody>
          <a:bodyPr wrap="square" rtlCol="0">
            <a:spAutoFit/>
          </a:bodyPr>
          <a:lstStyle/>
          <a:p>
            <a:r>
              <a:rPr lang="en-US" sz="4000" dirty="0" smtClean="0">
                <a:solidFill>
                  <a:schemeClr val="bg1"/>
                </a:solidFill>
              </a:rPr>
              <a:t>										</a:t>
            </a:r>
          </a:p>
          <a:p>
            <a:r>
              <a:rPr lang="en-US" sz="4000" dirty="0">
                <a:solidFill>
                  <a:schemeClr val="bg1"/>
                </a:solidFill>
              </a:rPr>
              <a:t> </a:t>
            </a:r>
            <a:r>
              <a:rPr lang="en-US" sz="4000" dirty="0" smtClean="0">
                <a:solidFill>
                  <a:schemeClr val="bg1"/>
                </a:solidFill>
              </a:rPr>
              <a:t>                             	Tonya Kennon</a:t>
            </a:r>
          </a:p>
          <a:p>
            <a:r>
              <a:rPr lang="en-US" sz="4000" dirty="0" smtClean="0">
                <a:solidFill>
                  <a:schemeClr val="bg1"/>
                </a:solidFill>
              </a:rPr>
              <a:t>							</a:t>
            </a:r>
            <a:r>
              <a:rPr lang="en-US" sz="4000" dirty="0">
                <a:solidFill>
                  <a:schemeClr val="bg1"/>
                </a:solidFill>
              </a:rPr>
              <a:t>	</a:t>
            </a:r>
            <a:r>
              <a:rPr lang="en-US" sz="4000" dirty="0" smtClean="0">
                <a:solidFill>
                  <a:schemeClr val="bg1"/>
                </a:solidFill>
              </a:rPr>
              <a:t>	Director</a:t>
            </a:r>
          </a:p>
          <a:p>
            <a:r>
              <a:rPr lang="en-US" sz="4000" dirty="0" smtClean="0">
                <a:solidFill>
                  <a:schemeClr val="bg1"/>
                </a:solidFill>
              </a:rPr>
              <a:t>									Riverside Public Library</a:t>
            </a:r>
          </a:p>
          <a:p>
            <a:endParaRPr lang="en-US" sz="4000" dirty="0" smtClean="0">
              <a:solidFill>
                <a:schemeClr val="bg1"/>
              </a:solidFill>
            </a:endParaRPr>
          </a:p>
          <a:p>
            <a:endParaRPr lang="en-US" sz="3200" dirty="0">
              <a:solidFill>
                <a:schemeClr val="bg1"/>
              </a:solidFill>
            </a:endParaRPr>
          </a:p>
        </p:txBody>
      </p:sp>
      <p:sp>
        <p:nvSpPr>
          <p:cNvPr id="2" name="Title 1"/>
          <p:cNvSpPr>
            <a:spLocks noGrp="1"/>
          </p:cNvSpPr>
          <p:nvPr>
            <p:ph type="title"/>
          </p:nvPr>
        </p:nvSpPr>
        <p:spPr>
          <a:xfrm>
            <a:off x="1295402" y="658906"/>
            <a:ext cx="9601196" cy="1721223"/>
          </a:xfrm>
          <a:solidFill>
            <a:schemeClr val="accent6">
              <a:lumMod val="50000"/>
            </a:schemeClr>
          </a:solidFill>
        </p:spPr>
        <p:txBody>
          <a:bodyPr>
            <a:normAutofit/>
          </a:bodyPr>
          <a:lstStyle/>
          <a:p>
            <a:r>
              <a:rPr lang="en-US" sz="4800" dirty="0" smtClean="0">
                <a:solidFill>
                  <a:schemeClr val="bg1"/>
                </a:solidFill>
              </a:rPr>
              <a:t>Presenter</a:t>
            </a:r>
            <a:endParaRPr lang="en-US" sz="4800"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6942" y="2724117"/>
            <a:ext cx="3489668" cy="3317875"/>
          </a:xfrm>
        </p:spPr>
      </p:pic>
    </p:spTree>
    <p:extLst>
      <p:ext uri="{BB962C8B-B14F-4D97-AF65-F5344CB8AC3E}">
        <p14:creationId xmlns:p14="http://schemas.microsoft.com/office/powerpoint/2010/main" val="22938964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800" dirty="0" smtClean="0">
                <a:solidFill>
                  <a:schemeClr val="bg1"/>
                </a:solidFill>
              </a:rPr>
              <a:t>Agenda</a:t>
            </a:r>
          </a:p>
          <a:p>
            <a:r>
              <a:rPr lang="en-US" sz="3600" dirty="0" smtClean="0">
                <a:solidFill>
                  <a:schemeClr val="bg1"/>
                </a:solidFill>
              </a:rPr>
              <a:t>What is ABCD?</a:t>
            </a:r>
          </a:p>
          <a:p>
            <a:r>
              <a:rPr lang="en-US" sz="3600" dirty="0" smtClean="0">
                <a:solidFill>
                  <a:schemeClr val="bg1"/>
                </a:solidFill>
              </a:rPr>
              <a:t>Asset Mapping vs. Needs Assessments </a:t>
            </a:r>
          </a:p>
          <a:p>
            <a:r>
              <a:rPr lang="en-US" sz="3600" dirty="0" smtClean="0">
                <a:solidFill>
                  <a:schemeClr val="bg1"/>
                </a:solidFill>
              </a:rPr>
              <a:t>ABCD in Libraries</a:t>
            </a:r>
          </a:p>
          <a:p>
            <a:r>
              <a:rPr lang="en-US" sz="3600" dirty="0" smtClean="0">
                <a:solidFill>
                  <a:schemeClr val="bg1"/>
                </a:solidFill>
              </a:rPr>
              <a:t>Examples</a:t>
            </a:r>
          </a:p>
          <a:p>
            <a:r>
              <a:rPr lang="en-US" sz="3600" dirty="0" smtClean="0">
                <a:solidFill>
                  <a:schemeClr val="bg1"/>
                </a:solidFill>
              </a:rPr>
              <a:t>Tools for Community Engagement</a:t>
            </a:r>
          </a:p>
          <a:p>
            <a:r>
              <a:rPr lang="en-US" sz="3600" dirty="0" smtClean="0">
                <a:solidFill>
                  <a:schemeClr val="bg1"/>
                </a:solidFill>
              </a:rPr>
              <a:t>Questions &amp; Answers</a:t>
            </a:r>
            <a:endParaRPr lang="en-US" sz="3600" dirty="0">
              <a:solidFill>
                <a:schemeClr val="bg1"/>
              </a:solidFill>
            </a:endParaRPr>
          </a:p>
        </p:txBody>
      </p:sp>
      <p:cxnSp>
        <p:nvCxnSpPr>
          <p:cNvPr id="3" name="Straight Connector 2"/>
          <p:cNvCxnSpPr/>
          <p:nvPr/>
        </p:nvCxnSpPr>
        <p:spPr>
          <a:xfrm>
            <a:off x="2393576" y="1705781"/>
            <a:ext cx="68848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272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308360" y="772351"/>
            <a:ext cx="9746410" cy="5214226"/>
          </a:xfrm>
          <a:prstGeom prst="rect">
            <a:avLst/>
          </a:prstGeom>
          <a:solidFill>
            <a:schemeClr val="accent6">
              <a:lumMod val="50000"/>
            </a:schemeClr>
          </a:solidFill>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800" dirty="0" smtClean="0">
                <a:solidFill>
                  <a:schemeClr val="bg1"/>
                </a:solidFill>
              </a:rPr>
              <a:t>ABCD</a:t>
            </a:r>
          </a:p>
          <a:p>
            <a:r>
              <a:rPr lang="en-US" sz="3600" dirty="0" smtClean="0">
                <a:solidFill>
                  <a:schemeClr val="bg1"/>
                </a:solidFill>
              </a:rPr>
              <a:t>A </a:t>
            </a:r>
            <a:r>
              <a:rPr lang="en-US" sz="3600" dirty="0">
                <a:solidFill>
                  <a:schemeClr val="bg1"/>
                </a:solidFill>
              </a:rPr>
              <a:t>strategy for sustainable community-driven development. </a:t>
            </a:r>
          </a:p>
          <a:p>
            <a:r>
              <a:rPr lang="en-US" sz="3600" dirty="0" smtClean="0">
                <a:solidFill>
                  <a:schemeClr val="bg1"/>
                </a:solidFill>
              </a:rPr>
              <a:t>A belief that everyone has gifts to contribute.</a:t>
            </a:r>
          </a:p>
          <a:p>
            <a:r>
              <a:rPr lang="en-US" sz="3600" dirty="0" smtClean="0">
                <a:solidFill>
                  <a:schemeClr val="bg1"/>
                </a:solidFill>
              </a:rPr>
              <a:t>Builds </a:t>
            </a:r>
            <a:r>
              <a:rPr lang="en-US" sz="3600" dirty="0">
                <a:solidFill>
                  <a:schemeClr val="bg1"/>
                </a:solidFill>
              </a:rPr>
              <a:t>on </a:t>
            </a:r>
            <a:r>
              <a:rPr lang="en-US" sz="3600" dirty="0" smtClean="0">
                <a:solidFill>
                  <a:schemeClr val="bg1"/>
                </a:solidFill>
              </a:rPr>
              <a:t>assets already </a:t>
            </a:r>
            <a:r>
              <a:rPr lang="en-US" sz="3600" dirty="0">
                <a:solidFill>
                  <a:schemeClr val="bg1"/>
                </a:solidFill>
              </a:rPr>
              <a:t>found in the community and mobilizes individuals, associations, and institutions to come together to build on </a:t>
            </a:r>
            <a:r>
              <a:rPr lang="en-US" sz="3600" dirty="0" smtClean="0">
                <a:solidFill>
                  <a:schemeClr val="bg1"/>
                </a:solidFill>
              </a:rPr>
              <a:t>those assets instead of concentrating </a:t>
            </a:r>
            <a:r>
              <a:rPr lang="en-US" sz="3600" dirty="0">
                <a:solidFill>
                  <a:schemeClr val="bg1"/>
                </a:solidFill>
              </a:rPr>
              <a:t>on their needs. </a:t>
            </a:r>
          </a:p>
        </p:txBody>
      </p:sp>
      <p:cxnSp>
        <p:nvCxnSpPr>
          <p:cNvPr id="3" name="Straight Connector 2"/>
          <p:cNvCxnSpPr/>
          <p:nvPr/>
        </p:nvCxnSpPr>
        <p:spPr>
          <a:xfrm>
            <a:off x="2407023" y="1611651"/>
            <a:ext cx="68848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5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3600" dirty="0" smtClean="0">
                <a:solidFill>
                  <a:schemeClr val="bg1"/>
                </a:solidFill>
              </a:rPr>
              <a:t>			</a:t>
            </a:r>
            <a:r>
              <a:rPr lang="en-US" sz="3600" dirty="0">
                <a:solidFill>
                  <a:schemeClr val="bg1"/>
                </a:solidFill>
              </a:rPr>
              <a:t>	</a:t>
            </a:r>
            <a:endParaRPr lang="en-US" sz="3600" dirty="0" smtClean="0">
              <a:solidFill>
                <a:schemeClr val="bg1"/>
              </a:solidFill>
            </a:endParaRPr>
          </a:p>
          <a:p>
            <a:pPr marL="0" indent="0">
              <a:buNone/>
            </a:pPr>
            <a:r>
              <a:rPr lang="en-US" sz="3600" dirty="0">
                <a:solidFill>
                  <a:schemeClr val="bg1"/>
                </a:solidFill>
              </a:rPr>
              <a:t>	</a:t>
            </a:r>
            <a:r>
              <a:rPr lang="en-US" sz="3600" dirty="0" smtClean="0">
                <a:solidFill>
                  <a:schemeClr val="bg1"/>
                </a:solidFill>
              </a:rPr>
              <a:t>			</a:t>
            </a:r>
            <a:r>
              <a:rPr lang="en-US" sz="4800" dirty="0" smtClean="0">
                <a:solidFill>
                  <a:schemeClr val="bg1"/>
                </a:solidFill>
              </a:rPr>
              <a:t>Whatever </a:t>
            </a:r>
            <a:r>
              <a:rPr lang="en-US" sz="4800" dirty="0">
                <a:solidFill>
                  <a:schemeClr val="bg1"/>
                </a:solidFill>
              </a:rPr>
              <a:t>the question, </a:t>
            </a:r>
            <a:br>
              <a:rPr lang="en-US" sz="4800" dirty="0">
                <a:solidFill>
                  <a:schemeClr val="bg1"/>
                </a:solidFill>
              </a:rPr>
            </a:br>
            <a:r>
              <a:rPr lang="en-US" sz="4800" dirty="0">
                <a:solidFill>
                  <a:schemeClr val="bg1"/>
                </a:solidFill>
              </a:rPr>
              <a:t>				community is the answer.</a:t>
            </a:r>
            <a:br>
              <a:rPr lang="en-US" sz="4800" dirty="0">
                <a:solidFill>
                  <a:schemeClr val="bg1"/>
                </a:solidFill>
              </a:rPr>
            </a:br>
            <a:r>
              <a:rPr lang="en-US" sz="4800" dirty="0">
                <a:solidFill>
                  <a:schemeClr val="bg1"/>
                </a:solidFill>
              </a:rPr>
              <a:t>						</a:t>
            </a:r>
            <a:r>
              <a:rPr lang="en-US" sz="4800" dirty="0" smtClean="0">
                <a:solidFill>
                  <a:schemeClr val="bg1"/>
                </a:solidFill>
              </a:rPr>
              <a:t>	</a:t>
            </a:r>
            <a:r>
              <a:rPr lang="en-US" sz="4400" dirty="0" smtClean="0">
                <a:solidFill>
                  <a:schemeClr val="bg1"/>
                </a:solidFill>
              </a:rPr>
              <a:t>- </a:t>
            </a:r>
            <a:r>
              <a:rPr lang="en-US" sz="4400" dirty="0">
                <a:solidFill>
                  <a:schemeClr val="bg1"/>
                </a:solidFill>
              </a:rPr>
              <a:t>Margaret Wheatley</a:t>
            </a:r>
          </a:p>
          <a:p>
            <a:pPr marL="0" indent="0">
              <a:buNone/>
            </a:pPr>
            <a:endParaRPr lang="en-US" sz="3600" dirty="0" smtClean="0">
              <a:solidFill>
                <a:schemeClr val="bg1"/>
              </a:solidFill>
            </a:endParaRPr>
          </a:p>
        </p:txBody>
      </p:sp>
    </p:spTree>
    <p:extLst>
      <p:ext uri="{BB962C8B-B14F-4D97-AF65-F5344CB8AC3E}">
        <p14:creationId xmlns:p14="http://schemas.microsoft.com/office/powerpoint/2010/main" val="391768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Needs Map</a:t>
            </a:r>
          </a:p>
        </p:txBody>
      </p:sp>
      <p:cxnSp>
        <p:nvCxnSpPr>
          <p:cNvPr id="3" name="Straight Connector 2"/>
          <p:cNvCxnSpPr/>
          <p:nvPr/>
        </p:nvCxnSpPr>
        <p:spPr>
          <a:xfrm>
            <a:off x="2407023" y="1611651"/>
            <a:ext cx="68848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50163" y="5946597"/>
            <a:ext cx="4966424" cy="246221"/>
          </a:xfrm>
          <a:prstGeom prst="rect">
            <a:avLst/>
          </a:prstGeom>
          <a:noFill/>
        </p:spPr>
        <p:txBody>
          <a:bodyPr wrap="none" rtlCol="0">
            <a:spAutoFit/>
          </a:bodyPr>
          <a:lstStyle/>
          <a:p>
            <a:r>
              <a:rPr lang="en-US" sz="1000" dirty="0" smtClean="0"/>
              <a:t>Asset-Based Community Development Institute (ABCD), Jody </a:t>
            </a:r>
            <a:r>
              <a:rPr lang="en-US" sz="1000" dirty="0" err="1" smtClean="0"/>
              <a:t>Kretzmann</a:t>
            </a:r>
            <a:r>
              <a:rPr lang="en-US" sz="1000" dirty="0" smtClean="0"/>
              <a:t> and Brian McKnight</a:t>
            </a:r>
            <a:endParaRPr lang="en-US" sz="1000" dirty="0"/>
          </a:p>
        </p:txBody>
      </p:sp>
      <p:pic>
        <p:nvPicPr>
          <p:cNvPr id="4" name="Picture 3"/>
          <p:cNvPicPr>
            <a:picLocks noChangeAspect="1"/>
          </p:cNvPicPr>
          <p:nvPr/>
        </p:nvPicPr>
        <p:blipFill rotWithShape="1">
          <a:blip r:embed="rId2"/>
          <a:srcRect l="50741" t="26784" r="10815" b="13083"/>
          <a:stretch/>
        </p:blipFill>
        <p:spPr>
          <a:xfrm>
            <a:off x="2454392" y="1792749"/>
            <a:ext cx="6790155" cy="3584594"/>
          </a:xfrm>
          <a:prstGeom prst="rect">
            <a:avLst/>
          </a:prstGeom>
        </p:spPr>
      </p:pic>
    </p:spTree>
    <p:extLst>
      <p:ext uri="{BB962C8B-B14F-4D97-AF65-F5344CB8AC3E}">
        <p14:creationId xmlns:p14="http://schemas.microsoft.com/office/powerpoint/2010/main" val="38413135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Asset Map</a:t>
            </a:r>
          </a:p>
        </p:txBody>
      </p:sp>
      <p:cxnSp>
        <p:nvCxnSpPr>
          <p:cNvPr id="3" name="Straight Connector 2"/>
          <p:cNvCxnSpPr/>
          <p:nvPr/>
        </p:nvCxnSpPr>
        <p:spPr>
          <a:xfrm>
            <a:off x="2407023" y="1611651"/>
            <a:ext cx="68848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20493" y="5971310"/>
            <a:ext cx="4966424" cy="246221"/>
          </a:xfrm>
          <a:prstGeom prst="rect">
            <a:avLst/>
          </a:prstGeom>
          <a:noFill/>
        </p:spPr>
        <p:txBody>
          <a:bodyPr wrap="none" rtlCol="0">
            <a:spAutoFit/>
          </a:bodyPr>
          <a:lstStyle/>
          <a:p>
            <a:r>
              <a:rPr lang="en-US" sz="1000" dirty="0" smtClean="0"/>
              <a:t>Asset-Based Community Development Institute (ABCD), Jody </a:t>
            </a:r>
            <a:r>
              <a:rPr lang="en-US" sz="1000" dirty="0" err="1" smtClean="0"/>
              <a:t>Kretzmann</a:t>
            </a:r>
            <a:r>
              <a:rPr lang="en-US" sz="1000" dirty="0" smtClean="0"/>
              <a:t> and Brian McKnight</a:t>
            </a:r>
            <a:endParaRPr lang="en-US" sz="1000" dirty="0"/>
          </a:p>
        </p:txBody>
      </p:sp>
      <p:pic>
        <p:nvPicPr>
          <p:cNvPr id="6" name="Picture 5"/>
          <p:cNvPicPr>
            <a:picLocks noChangeAspect="1"/>
          </p:cNvPicPr>
          <p:nvPr/>
        </p:nvPicPr>
        <p:blipFill rotWithShape="1">
          <a:blip r:embed="rId2"/>
          <a:srcRect l="55212" t="30201" r="14779" b="12539"/>
          <a:stretch/>
        </p:blipFill>
        <p:spPr>
          <a:xfrm>
            <a:off x="2456752" y="1843852"/>
            <a:ext cx="6785436" cy="3576665"/>
          </a:xfrm>
          <a:prstGeom prst="rect">
            <a:avLst/>
          </a:prstGeom>
        </p:spPr>
      </p:pic>
    </p:spTree>
    <p:extLst>
      <p:ext uri="{BB962C8B-B14F-4D97-AF65-F5344CB8AC3E}">
        <p14:creationId xmlns:p14="http://schemas.microsoft.com/office/powerpoint/2010/main" val="21630802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95401" y="927847"/>
            <a:ext cx="9601196" cy="4948021"/>
          </a:xfrm>
          <a:prstGeom prst="rect">
            <a:avLst/>
          </a:prstGeom>
          <a:solidFill>
            <a:schemeClr val="accent6">
              <a:lumMod val="50000"/>
            </a:schemeClr>
          </a:solidFill>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4300" dirty="0" smtClean="0">
                <a:solidFill>
                  <a:schemeClr val="bg1"/>
                </a:solidFill>
              </a:rPr>
              <a:t>Why Asset Mapping Matters</a:t>
            </a:r>
          </a:p>
        </p:txBody>
      </p:sp>
      <p:cxnSp>
        <p:nvCxnSpPr>
          <p:cNvPr id="3" name="Straight Connector 2"/>
          <p:cNvCxnSpPr/>
          <p:nvPr/>
        </p:nvCxnSpPr>
        <p:spPr>
          <a:xfrm>
            <a:off x="2407023" y="1740440"/>
            <a:ext cx="68848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2495493115"/>
              </p:ext>
            </p:extLst>
          </p:nvPr>
        </p:nvGraphicFramePr>
        <p:xfrm>
          <a:off x="2216850" y="1885045"/>
          <a:ext cx="7265240" cy="3548911"/>
        </p:xfrm>
        <a:graphic>
          <a:graphicData uri="http://schemas.openxmlformats.org/drawingml/2006/table">
            <a:tbl>
              <a:tblPr>
                <a:tableStyleId>{5C22544A-7EE6-4342-B048-85BDC9FD1C3A}</a:tableStyleId>
              </a:tblPr>
              <a:tblGrid>
                <a:gridCol w="3755993"/>
                <a:gridCol w="3509247"/>
              </a:tblGrid>
              <a:tr h="355738">
                <a:tc>
                  <a:txBody>
                    <a:bodyPr/>
                    <a:lstStyle/>
                    <a:p>
                      <a:pPr algn="l" fontAlgn="b"/>
                      <a:r>
                        <a:rPr lang="en-US" sz="2000" b="1" u="none" strike="noStrike" dirty="0">
                          <a:solidFill>
                            <a:schemeClr val="bg1"/>
                          </a:solidFill>
                          <a:effectLst/>
                        </a:rPr>
                        <a:t>Asset Based </a:t>
                      </a:r>
                      <a:r>
                        <a:rPr lang="en-US" sz="2000" b="1" u="none" strike="noStrike" dirty="0" smtClean="0">
                          <a:solidFill>
                            <a:schemeClr val="bg1"/>
                          </a:solidFill>
                          <a:effectLst/>
                        </a:rPr>
                        <a:t>Approach</a:t>
                      </a:r>
                      <a:endParaRPr lang="en-US" sz="2000" b="1" i="0" u="none" strike="noStrike" dirty="0">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b="1" u="none" strike="noStrike" dirty="0">
                          <a:solidFill>
                            <a:schemeClr val="bg1"/>
                          </a:solidFill>
                          <a:effectLst/>
                        </a:rPr>
                        <a:t>Needs Based </a:t>
                      </a:r>
                      <a:r>
                        <a:rPr lang="en-US" sz="2000" b="1" u="none" strike="noStrike" dirty="0" smtClean="0">
                          <a:solidFill>
                            <a:schemeClr val="bg1"/>
                          </a:solidFill>
                          <a:effectLst/>
                        </a:rPr>
                        <a:t>Approach</a:t>
                      </a:r>
                      <a:endParaRPr lang="en-US" sz="2000" b="1" i="0" u="none" strike="noStrike" dirty="0">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dirty="0">
                          <a:solidFill>
                            <a:schemeClr val="bg1"/>
                          </a:solidFill>
                          <a:effectLst/>
                        </a:rPr>
                        <a:t>Focus on assets</a:t>
                      </a:r>
                      <a:endParaRPr lang="en-US" sz="2000" b="0" i="0" u="none" strike="noStrike" dirty="0">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a:solidFill>
                            <a:schemeClr val="bg1"/>
                          </a:solidFill>
                          <a:effectLst/>
                        </a:rPr>
                        <a:t>Focus on needs</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a:solidFill>
                            <a:schemeClr val="bg1"/>
                          </a:solidFill>
                          <a:effectLst/>
                        </a:rPr>
                        <a:t>Builds on opportunities</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dirty="0">
                          <a:solidFill>
                            <a:schemeClr val="bg1"/>
                          </a:solidFill>
                          <a:effectLst/>
                        </a:rPr>
                        <a:t>Responds to problems</a:t>
                      </a:r>
                      <a:endParaRPr lang="en-US" sz="2000" b="0" i="0" u="none" strike="noStrike" dirty="0">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a:solidFill>
                            <a:schemeClr val="bg1"/>
                          </a:solidFill>
                          <a:effectLst/>
                        </a:rPr>
                        <a:t>Investment oriented</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a:solidFill>
                            <a:schemeClr val="bg1"/>
                          </a:solidFill>
                          <a:effectLst/>
                        </a:rPr>
                        <a:t>Charity oriented</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a:solidFill>
                            <a:schemeClr val="bg1"/>
                          </a:solidFill>
                          <a:effectLst/>
                        </a:rPr>
                        <a:t>Emphasis on associations</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a:solidFill>
                            <a:schemeClr val="bg1"/>
                          </a:solidFill>
                          <a:effectLst/>
                        </a:rPr>
                        <a:t>Emphasis on agencies</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a:solidFill>
                            <a:schemeClr val="bg1"/>
                          </a:solidFill>
                          <a:effectLst/>
                        </a:rPr>
                        <a:t>Focus on community</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a:solidFill>
                            <a:schemeClr val="bg1"/>
                          </a:solidFill>
                          <a:effectLst/>
                        </a:rPr>
                        <a:t>Focus on individuals</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a:solidFill>
                            <a:schemeClr val="bg1"/>
                          </a:solidFill>
                          <a:effectLst/>
                        </a:rPr>
                        <a:t>Goal is empowerment</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a:solidFill>
                            <a:schemeClr val="bg1"/>
                          </a:solidFill>
                          <a:effectLst/>
                        </a:rPr>
                        <a:t>Goal is service</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a:solidFill>
                            <a:schemeClr val="bg1"/>
                          </a:solidFill>
                          <a:effectLst/>
                        </a:rPr>
                        <a:t>Power comes from relationships</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a:solidFill>
                            <a:schemeClr val="bg1"/>
                          </a:solidFill>
                          <a:effectLst/>
                        </a:rPr>
                        <a:t>Power comes from credentials</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r>
              <a:tr h="355738">
                <a:tc>
                  <a:txBody>
                    <a:bodyPr/>
                    <a:lstStyle/>
                    <a:p>
                      <a:pPr algn="l" fontAlgn="b"/>
                      <a:r>
                        <a:rPr lang="en-US" sz="2000" u="none" strike="noStrike">
                          <a:solidFill>
                            <a:schemeClr val="bg1"/>
                          </a:solidFill>
                          <a:effectLst/>
                        </a:rPr>
                        <a:t>People are the answer</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a:solidFill>
                            <a:schemeClr val="bg1"/>
                          </a:solidFill>
                          <a:effectLst/>
                        </a:rPr>
                        <a:t>Programs are the answer</a:t>
                      </a:r>
                      <a:endParaRPr lang="en-US" sz="2000" b="0" i="0" u="none" strike="noStrike">
                        <a:solidFill>
                          <a:schemeClr val="bg1"/>
                        </a:solidFill>
                        <a:effectLst/>
                        <a:latin typeface="Garamond"/>
                      </a:endParaRPr>
                    </a:p>
                  </a:txBody>
                  <a:tcPr marL="7919" marR="7919" marT="7919" marB="0" anchor="b">
                    <a:solidFill>
                      <a:schemeClr val="accent6">
                        <a:lumMod val="50000"/>
                      </a:schemeClr>
                    </a:solidFill>
                  </a:tcPr>
                </a:tc>
              </a:tr>
              <a:tr h="347269">
                <a:tc>
                  <a:txBody>
                    <a:bodyPr/>
                    <a:lstStyle/>
                    <a:p>
                      <a:pPr algn="l" fontAlgn="b"/>
                      <a:r>
                        <a:rPr lang="en-US" sz="2000" u="none" strike="noStrike" dirty="0">
                          <a:solidFill>
                            <a:schemeClr val="bg1"/>
                          </a:solidFill>
                          <a:effectLst/>
                        </a:rPr>
                        <a:t>People are citizens</a:t>
                      </a:r>
                      <a:endParaRPr lang="en-US" sz="2000" b="0" i="0" u="none" strike="noStrike" dirty="0">
                        <a:solidFill>
                          <a:schemeClr val="bg1"/>
                        </a:solidFill>
                        <a:effectLst/>
                        <a:latin typeface="Garamond"/>
                      </a:endParaRPr>
                    </a:p>
                  </a:txBody>
                  <a:tcPr marL="7919" marR="7919" marT="7919" marB="0" anchor="b">
                    <a:solidFill>
                      <a:schemeClr val="accent6">
                        <a:lumMod val="50000"/>
                      </a:schemeClr>
                    </a:solidFill>
                  </a:tcPr>
                </a:tc>
                <a:tc>
                  <a:txBody>
                    <a:bodyPr/>
                    <a:lstStyle/>
                    <a:p>
                      <a:pPr algn="l" fontAlgn="b"/>
                      <a:r>
                        <a:rPr lang="en-US" sz="2000" u="none" strike="noStrike" dirty="0">
                          <a:solidFill>
                            <a:schemeClr val="bg1"/>
                          </a:solidFill>
                          <a:effectLst/>
                        </a:rPr>
                        <a:t>People are clients</a:t>
                      </a:r>
                      <a:endParaRPr lang="en-US" sz="2000" b="0" i="0" u="none" strike="noStrike" dirty="0">
                        <a:solidFill>
                          <a:schemeClr val="bg1"/>
                        </a:solidFill>
                        <a:effectLst/>
                        <a:latin typeface="Garamond"/>
                      </a:endParaRPr>
                    </a:p>
                  </a:txBody>
                  <a:tcPr marL="7919" marR="7919" marT="7919" marB="0" anchor="b">
                    <a:solidFill>
                      <a:schemeClr val="accent6">
                        <a:lumMod val="50000"/>
                      </a:schemeClr>
                    </a:solidFill>
                  </a:tcPr>
                </a:tc>
              </a:tr>
            </a:tbl>
          </a:graphicData>
        </a:graphic>
      </p:graphicFrame>
      <p:sp>
        <p:nvSpPr>
          <p:cNvPr id="4" name="Rectangle 3"/>
          <p:cNvSpPr/>
          <p:nvPr/>
        </p:nvSpPr>
        <p:spPr>
          <a:xfrm>
            <a:off x="4630212" y="5973713"/>
            <a:ext cx="2039341" cy="246221"/>
          </a:xfrm>
          <a:prstGeom prst="rect">
            <a:avLst/>
          </a:prstGeom>
        </p:spPr>
        <p:txBody>
          <a:bodyPr wrap="none">
            <a:spAutoFit/>
          </a:bodyPr>
          <a:lstStyle/>
          <a:p>
            <a:r>
              <a:rPr lang="en-US" sz="1000" dirty="0"/>
              <a:t>http://</a:t>
            </a:r>
            <a:r>
              <a:rPr lang="en-US" sz="1000" dirty="0" smtClean="0"/>
              <a:t>www.nurturedevelopment.org</a:t>
            </a:r>
            <a:endParaRPr lang="en-US" dirty="0"/>
          </a:p>
        </p:txBody>
      </p:sp>
    </p:spTree>
    <p:extLst>
      <p:ext uri="{BB962C8B-B14F-4D97-AF65-F5344CB8AC3E}">
        <p14:creationId xmlns:p14="http://schemas.microsoft.com/office/powerpoint/2010/main" val="297157531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1052</TotalTime>
  <Words>499</Words>
  <Application>Microsoft Macintosh PowerPoint</Application>
  <PresentationFormat>Custom</PresentationFormat>
  <Paragraphs>98</Paragraphs>
  <Slides>27</Slides>
  <Notes>0</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Organic</vt:lpstr>
      <vt:lpstr>Office Theme</vt:lpstr>
      <vt:lpstr>PowerPoint Presentation</vt:lpstr>
      <vt:lpstr>Asset Based  Community Development</vt:lpstr>
      <vt:lpstr>Presenter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RC-SCCM2012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Kennon, Tonya</dc:creator>
  <cp:lastModifiedBy>Mary Augugliaro</cp:lastModifiedBy>
  <cp:revision>61</cp:revision>
  <dcterms:created xsi:type="dcterms:W3CDTF">2016-08-29T17:24:39Z</dcterms:created>
  <dcterms:modified xsi:type="dcterms:W3CDTF">2016-08-31T21:35:51Z</dcterms:modified>
</cp:coreProperties>
</file>