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6" r:id="rId4"/>
    <p:sldId id="263" r:id="rId5"/>
    <p:sldId id="257" r:id="rId6"/>
    <p:sldId id="262" r:id="rId7"/>
    <p:sldId id="258" r:id="rId8"/>
    <p:sldId id="259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28" autoAdjust="0"/>
  </p:normalViewPr>
  <p:slideViewPr>
    <p:cSldViewPr>
      <p:cViewPr>
        <p:scale>
          <a:sx n="100" d="100"/>
          <a:sy n="100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81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60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07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34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58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04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89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5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83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556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26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ECC80ED-C8A2-4677-A0CB-48064D878F08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0A1C6BD-E891-45C0-BCAA-D8BEEAA24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4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g"/><Relationship Id="rId3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rolyn.brooks@eldoradolibrary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plogo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8" y="460955"/>
            <a:ext cx="5266807" cy="1419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23" y="2861454"/>
            <a:ext cx="7999861" cy="275926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noAutofit/>
          </a:bodyPr>
          <a:lstStyle/>
          <a:p>
            <a:pPr defTabSz="45720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Infopeople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is dedicated to bringing you the best in practical library training and improving information access for the public by improving the skills of library workers. Infopeople, a grant project of the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Califa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Group, is supported in part by the Institute of Museum and Library Services under the provisions of the Library Services and Technology Act administered in California by the State Librarian.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material is covered by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hlinkClick r:id="rId3"/>
              </a:rPr>
              <a:t>Creative Commons 4.0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Non-commercial Share Alike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license.  Any use of this material should credit the funding source.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504" y="2394278"/>
            <a:ext cx="3309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Welcome to today’s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Webinar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32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Kit and Product</a:t>
            </a:r>
          </a:p>
          <a:p>
            <a:pPr lvl="1"/>
            <a:r>
              <a:rPr lang="en-US" dirty="0" smtClean="0"/>
              <a:t>Expected release by end of December, 2016</a:t>
            </a:r>
          </a:p>
          <a:p>
            <a:pPr lvl="1"/>
            <a:r>
              <a:rPr lang="en-US" dirty="0" smtClean="0"/>
              <a:t>Open Source</a:t>
            </a:r>
          </a:p>
          <a:p>
            <a:pPr lvl="2"/>
            <a:r>
              <a:rPr lang="en-US" dirty="0" smtClean="0"/>
              <a:t>Make any adaptations you wish</a:t>
            </a:r>
          </a:p>
          <a:p>
            <a:pPr lvl="2"/>
            <a:r>
              <a:rPr lang="en-US" dirty="0" smtClean="0"/>
              <a:t>Customize for your system</a:t>
            </a:r>
          </a:p>
          <a:p>
            <a:pPr lvl="1"/>
            <a:r>
              <a:rPr lang="en-US" dirty="0" smtClean="0"/>
              <a:t>No tech support</a:t>
            </a:r>
          </a:p>
          <a:p>
            <a:pPr lvl="1"/>
            <a:r>
              <a:rPr lang="en-US" dirty="0" smtClean="0"/>
              <a:t>Presentations at CLA</a:t>
            </a:r>
          </a:p>
          <a:p>
            <a:pPr lvl="2"/>
            <a:r>
              <a:rPr lang="en-US" dirty="0" smtClean="0"/>
              <a:t>ELF Reception, November 3, 4-6pm</a:t>
            </a:r>
          </a:p>
          <a:p>
            <a:pPr lvl="2"/>
            <a:r>
              <a:rPr lang="en-US" dirty="0" smtClean="0"/>
              <a:t>Summer Reading Program Pre-session, November 3</a:t>
            </a:r>
          </a:p>
          <a:p>
            <a:pPr lvl="2"/>
            <a:r>
              <a:rPr lang="en-US" dirty="0" smtClean="0"/>
              <a:t>Webinar will be archived and available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Contact Carolyn Brooks at </a:t>
            </a:r>
            <a:r>
              <a:rPr lang="en-US" dirty="0" smtClean="0">
                <a:hlinkClick r:id="rId2"/>
              </a:rPr>
              <a:t>carolyn.brooks@eldoradolibrary.org</a:t>
            </a:r>
            <a:endParaRPr lang="en-US" dirty="0" smtClean="0"/>
          </a:p>
          <a:p>
            <a:pPr lvl="3"/>
            <a:r>
              <a:rPr lang="en-US" dirty="0" smtClean="0"/>
              <a:t>To indicate interest in </a:t>
            </a:r>
            <a:r>
              <a:rPr lang="en-US" dirty="0" smtClean="0"/>
              <a:t>receiving </a:t>
            </a:r>
            <a:r>
              <a:rPr lang="en-US" dirty="0" smtClean="0"/>
              <a:t>further updates and information</a:t>
            </a:r>
          </a:p>
          <a:p>
            <a:pPr lvl="3"/>
            <a:r>
              <a:rPr lang="en-US" dirty="0" smtClean="0"/>
              <a:t>Information on how to access to the application at the end of December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a copy?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8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286000"/>
            <a:ext cx="1981200" cy="1828800"/>
          </a:xfrm>
        </p:spPr>
        <p:txBody>
          <a:bodyPr/>
          <a:lstStyle/>
          <a:p>
            <a:r>
              <a:rPr lang="en-US" dirty="0" smtClean="0"/>
              <a:t>El Dorado County Library &amp; First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6324600" cy="1828800"/>
          </a:xfrm>
        </p:spPr>
        <p:txBody>
          <a:bodyPr/>
          <a:lstStyle/>
          <a:p>
            <a:r>
              <a:rPr lang="en-US" sz="5400" b="1" cap="none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Making Data</a:t>
            </a:r>
            <a:r>
              <a:rPr lang="en-US" sz="5400" b="1" cap="none" dirty="0" smtClean="0">
                <a:latin typeface="Century Gothic" panose="020B0502020202020204" pitchFamily="34" charset="0"/>
              </a:rPr>
              <a:t> </a:t>
            </a:r>
            <a:br>
              <a:rPr lang="en-US" sz="5400" b="1" cap="none" dirty="0" smtClean="0">
                <a:latin typeface="Century Gothic" panose="020B0502020202020204" pitchFamily="34" charset="0"/>
              </a:rPr>
            </a:br>
            <a:r>
              <a:rPr lang="en-US" sz="6600" b="1" cap="none" dirty="0" smtClean="0">
                <a:latin typeface="Century Gothic" panose="020B0502020202020204" pitchFamily="34" charset="0"/>
              </a:rPr>
              <a:t>More Powerful</a:t>
            </a:r>
            <a:endParaRPr lang="en-US" sz="6600" b="1" cap="none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first 5 el do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885793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LBSS1\File Server Backup\Logo\logo2008_for_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86" y="5772272"/>
            <a:ext cx="1524000" cy="8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7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Numbers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Number of Attendees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Adults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Number of Programs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Type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Number of Checkouts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Grants-Unique Counts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Unduplicated Count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People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Programs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Program Focus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Culture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Language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Support (</a:t>
            </a:r>
            <a:r>
              <a:rPr lang="en-US" dirty="0" err="1" smtClean="0"/>
              <a:t>ie</a:t>
            </a:r>
            <a:r>
              <a:rPr lang="en-US" dirty="0" smtClean="0"/>
              <a:t>…Fathers)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and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Information </a:t>
            </a:r>
          </a:p>
          <a:p>
            <a:pPr lvl="1"/>
            <a:r>
              <a:rPr lang="en-US" dirty="0" smtClean="0"/>
              <a:t>Household identification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Primary language</a:t>
            </a:r>
          </a:p>
          <a:p>
            <a:pPr lvl="1"/>
            <a:r>
              <a:rPr lang="en-US" dirty="0" smtClean="0"/>
              <a:t>Birthdate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Permission to photograph</a:t>
            </a:r>
          </a:p>
          <a:p>
            <a:pPr lvl="1"/>
            <a:r>
              <a:rPr lang="en-US" dirty="0" smtClean="0"/>
              <a:t>Registration site</a:t>
            </a:r>
          </a:p>
          <a:p>
            <a:r>
              <a:rPr lang="en-US" dirty="0" smtClean="0"/>
              <a:t>Program Information</a:t>
            </a:r>
          </a:p>
          <a:p>
            <a:pPr lvl="1"/>
            <a:r>
              <a:rPr lang="en-US" dirty="0" smtClean="0"/>
              <a:t>Program name</a:t>
            </a:r>
          </a:p>
          <a:p>
            <a:pPr lvl="1"/>
            <a:r>
              <a:rPr lang="en-US" dirty="0" smtClean="0"/>
              <a:t>Age groups served</a:t>
            </a:r>
          </a:p>
          <a:p>
            <a:pPr lvl="1"/>
            <a:r>
              <a:rPr lang="en-US" dirty="0" smtClean="0"/>
              <a:t>Program attributes</a:t>
            </a:r>
          </a:p>
          <a:p>
            <a:pPr lvl="1"/>
            <a:r>
              <a:rPr lang="en-US" dirty="0" smtClean="0"/>
              <a:t>Program site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Century Gothic" panose="020B0502020202020204" pitchFamily="34" charset="0"/>
              </a:rPr>
              <a:t>Data Collection</a:t>
            </a:r>
            <a:endParaRPr lang="en-US" sz="3600" cap="none" spc="0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http://www.tlorant.com/elf/largePhotos/eldoradohills-187-6x9-copyright-terry-lora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Shared Files\Katie\Flyers &amp; Signs\eldoradohills-187-6x9-copyright-terry-lor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591936"/>
            <a:ext cx="4495800" cy="30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4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hared Files\Katie\Flyers &amp; Signs\eldoradohills-226-6x9-copyright-terry-lor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883777" cy="258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Century Gothic" panose="020B0502020202020204" pitchFamily="34" charset="0"/>
              </a:rPr>
              <a:t>Unduplicated </a:t>
            </a:r>
            <a:r>
              <a:rPr lang="en-US" sz="3600" cap="none" spc="0" dirty="0" smtClean="0">
                <a:latin typeface="Century Gothic" panose="020B0502020202020204" pitchFamily="34" charset="0"/>
              </a:rPr>
              <a:t>Counts</a:t>
            </a:r>
            <a:endParaRPr lang="en-US" sz="3600" cap="none" spc="0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334001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Satisfy grant funders with accurate data, such as: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Primary language</a:t>
            </a:r>
            <a:endParaRPr lang="en-US" dirty="0"/>
          </a:p>
          <a:p>
            <a:pPr lvl="1"/>
            <a:r>
              <a:rPr lang="en-US" dirty="0"/>
              <a:t>Programs </a:t>
            </a:r>
            <a:r>
              <a:rPr lang="en-US" dirty="0" smtClean="0"/>
              <a:t>attended</a:t>
            </a:r>
          </a:p>
          <a:p>
            <a:pPr lvl="1"/>
            <a:r>
              <a:rPr lang="en-US" dirty="0" smtClean="0"/>
              <a:t>Program location</a:t>
            </a:r>
          </a:p>
          <a:p>
            <a:pPr lvl="1"/>
            <a:r>
              <a:rPr lang="en-US" dirty="0" smtClean="0"/>
              <a:t>Date</a:t>
            </a:r>
          </a:p>
          <a:p>
            <a:r>
              <a:rPr lang="en-US" dirty="0" smtClean="0"/>
              <a:t>Manual count box for </a:t>
            </a:r>
            <a:br>
              <a:rPr lang="en-US" dirty="0" smtClean="0"/>
            </a:br>
            <a:r>
              <a:rPr lang="en-US" dirty="0" smtClean="0"/>
              <a:t>unregistered families</a:t>
            </a:r>
          </a:p>
          <a:p>
            <a:r>
              <a:rPr lang="en-US" dirty="0" smtClean="0"/>
              <a:t>Duplicates will be immediately identified during registration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r code s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b="13925"/>
          <a:stretch>
            <a:fillRect/>
          </a:stretch>
        </p:blipFill>
        <p:spPr bwMode="auto">
          <a:xfrm>
            <a:off x="5105400" y="3048000"/>
            <a:ext cx="3810000" cy="18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Century Gothic" panose="020B0502020202020204" pitchFamily="34" charset="0"/>
              </a:rPr>
              <a:t>Easy-Scan Cards</a:t>
            </a:r>
            <a:endParaRPr lang="en-US" sz="3600" cap="none" spc="0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514599"/>
            <a:ext cx="4724401" cy="3611879"/>
          </a:xfrm>
        </p:spPr>
        <p:txBody>
          <a:bodyPr/>
          <a:lstStyle/>
          <a:p>
            <a:r>
              <a:rPr lang="en-US" dirty="0" smtClean="0"/>
              <a:t>Scan cards make registration and data entry simple &amp; fast</a:t>
            </a:r>
          </a:p>
          <a:p>
            <a:r>
              <a:rPr lang="en-US" dirty="0" smtClean="0"/>
              <a:t>Child’s name will pop up on screen when their card is scanned</a:t>
            </a:r>
          </a:p>
          <a:p>
            <a:r>
              <a:rPr lang="en-US" dirty="0" smtClean="0"/>
              <a:t>Flag preset attendance award</a:t>
            </a:r>
          </a:p>
          <a:p>
            <a:r>
              <a:rPr lang="en-US" dirty="0" smtClean="0"/>
              <a:t>Generic count button if participant has forgotten their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3076445"/>
            <a:ext cx="8407893" cy="3050034"/>
          </a:xfrm>
        </p:spPr>
        <p:txBody>
          <a:bodyPr/>
          <a:lstStyle/>
          <a:p>
            <a:r>
              <a:rPr lang="en-US" dirty="0" smtClean="0"/>
              <a:t>Libraries can customize:</a:t>
            </a:r>
          </a:p>
          <a:p>
            <a:pPr lvl="1"/>
            <a:r>
              <a:rPr lang="en-US" dirty="0" smtClean="0"/>
              <a:t>Fonts, colors &amp; graphics</a:t>
            </a:r>
          </a:p>
          <a:p>
            <a:pPr lvl="1"/>
            <a:r>
              <a:rPr lang="en-US" dirty="0" smtClean="0"/>
              <a:t>Program names</a:t>
            </a:r>
          </a:p>
          <a:p>
            <a:pPr lvl="1"/>
            <a:r>
              <a:rPr lang="en-US" dirty="0" smtClean="0"/>
              <a:t>Program attributes</a:t>
            </a:r>
          </a:p>
          <a:p>
            <a:pPr lvl="1"/>
            <a:r>
              <a:rPr lang="en-US" dirty="0" smtClean="0"/>
              <a:t>Site names/locations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>
                <a:latin typeface="Century Gothic" panose="020B0502020202020204" pitchFamily="34" charset="0"/>
              </a:rPr>
              <a:t>Customizable</a:t>
            </a:r>
            <a:endParaRPr lang="en-US" sz="3600" cap="none" spc="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00600" y="2209800"/>
            <a:ext cx="3816143" cy="3816143"/>
            <a:chOff x="4724400" y="2285999"/>
            <a:chExt cx="3816143" cy="3816143"/>
          </a:xfrm>
        </p:grpSpPr>
        <p:pic>
          <p:nvPicPr>
            <p:cNvPr id="3074" name="Picture 2" descr="simple-gears-vector-1024x102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0681" flipV="1">
              <a:off x="4724400" y="2285999"/>
              <a:ext cx="3816143" cy="381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699459" y="3076445"/>
              <a:ext cx="1134548" cy="1015382"/>
            </a:xfrm>
            <a:custGeom>
              <a:avLst/>
              <a:gdLst>
                <a:gd name="T0" fmla="*/ 141890 w 2554014"/>
                <a:gd name="T1" fmla="*/ 551793 h 2286000"/>
                <a:gd name="T2" fmla="*/ 15766 w 2554014"/>
                <a:gd name="T3" fmla="*/ 1087820 h 2286000"/>
                <a:gd name="T4" fmla="*/ 0 w 2554014"/>
                <a:gd name="T5" fmla="*/ 1213944 h 2286000"/>
                <a:gd name="T6" fmla="*/ 157655 w 2554014"/>
                <a:gd name="T7" fmla="*/ 1324303 h 2286000"/>
                <a:gd name="T8" fmla="*/ 78828 w 2554014"/>
                <a:gd name="T9" fmla="*/ 1513489 h 2286000"/>
                <a:gd name="T10" fmla="*/ 63062 w 2554014"/>
                <a:gd name="T11" fmla="*/ 1671144 h 2286000"/>
                <a:gd name="T12" fmla="*/ 299545 w 2554014"/>
                <a:gd name="T13" fmla="*/ 1718441 h 2286000"/>
                <a:gd name="T14" fmla="*/ 268014 w 2554014"/>
                <a:gd name="T15" fmla="*/ 1813034 h 2286000"/>
                <a:gd name="T16" fmla="*/ 315311 w 2554014"/>
                <a:gd name="T17" fmla="*/ 2065282 h 2286000"/>
                <a:gd name="T18" fmla="*/ 488731 w 2554014"/>
                <a:gd name="T19" fmla="*/ 2175641 h 2286000"/>
                <a:gd name="T20" fmla="*/ 662152 w 2554014"/>
                <a:gd name="T21" fmla="*/ 2081048 h 2286000"/>
                <a:gd name="T22" fmla="*/ 740980 w 2554014"/>
                <a:gd name="T23" fmla="*/ 2286000 h 2286000"/>
                <a:gd name="T24" fmla="*/ 882869 w 2554014"/>
                <a:gd name="T25" fmla="*/ 2254468 h 2286000"/>
                <a:gd name="T26" fmla="*/ 977462 w 2554014"/>
                <a:gd name="T27" fmla="*/ 2238703 h 2286000"/>
                <a:gd name="T28" fmla="*/ 1119352 w 2554014"/>
                <a:gd name="T29" fmla="*/ 2175641 h 2286000"/>
                <a:gd name="T30" fmla="*/ 1166649 w 2554014"/>
                <a:gd name="T31" fmla="*/ 2017986 h 2286000"/>
                <a:gd name="T32" fmla="*/ 1308538 w 2554014"/>
                <a:gd name="T33" fmla="*/ 2207172 h 2286000"/>
                <a:gd name="T34" fmla="*/ 1466193 w 2554014"/>
                <a:gd name="T35" fmla="*/ 2254468 h 2286000"/>
                <a:gd name="T36" fmla="*/ 1513490 w 2554014"/>
                <a:gd name="T37" fmla="*/ 2144110 h 2286000"/>
                <a:gd name="T38" fmla="*/ 1545021 w 2554014"/>
                <a:gd name="T39" fmla="*/ 1970689 h 2286000"/>
                <a:gd name="T40" fmla="*/ 1970690 w 2554014"/>
                <a:gd name="T41" fmla="*/ 1939158 h 2286000"/>
                <a:gd name="T42" fmla="*/ 2554014 w 2554014"/>
                <a:gd name="T43" fmla="*/ 1166648 h 2286000"/>
                <a:gd name="T44" fmla="*/ 2286000 w 2554014"/>
                <a:gd name="T45" fmla="*/ 78827 h 2286000"/>
                <a:gd name="T46" fmla="*/ 1119352 w 2554014"/>
                <a:gd name="T47" fmla="*/ 0 h 2286000"/>
                <a:gd name="T48" fmla="*/ 141890 w 2554014"/>
                <a:gd name="T49" fmla="*/ 551793 h 228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4014" h="2286000">
                  <a:moveTo>
                    <a:pt x="141890" y="551793"/>
                  </a:moveTo>
                  <a:lnTo>
                    <a:pt x="15766" y="1087820"/>
                  </a:lnTo>
                  <a:lnTo>
                    <a:pt x="0" y="1213944"/>
                  </a:lnTo>
                  <a:lnTo>
                    <a:pt x="157655" y="1324303"/>
                  </a:lnTo>
                  <a:lnTo>
                    <a:pt x="78828" y="1513489"/>
                  </a:lnTo>
                  <a:lnTo>
                    <a:pt x="63062" y="1671144"/>
                  </a:lnTo>
                  <a:lnTo>
                    <a:pt x="299545" y="1718441"/>
                  </a:lnTo>
                  <a:lnTo>
                    <a:pt x="268014" y="1813034"/>
                  </a:lnTo>
                  <a:lnTo>
                    <a:pt x="315311" y="2065282"/>
                  </a:lnTo>
                  <a:lnTo>
                    <a:pt x="488731" y="2175641"/>
                  </a:lnTo>
                  <a:lnTo>
                    <a:pt x="662152" y="2081048"/>
                  </a:lnTo>
                  <a:lnTo>
                    <a:pt x="740980" y="2286000"/>
                  </a:lnTo>
                  <a:lnTo>
                    <a:pt x="882869" y="2254468"/>
                  </a:lnTo>
                  <a:lnTo>
                    <a:pt x="977462" y="2238703"/>
                  </a:lnTo>
                  <a:lnTo>
                    <a:pt x="1119352" y="2175641"/>
                  </a:lnTo>
                  <a:lnTo>
                    <a:pt x="1166649" y="2017986"/>
                  </a:lnTo>
                  <a:lnTo>
                    <a:pt x="1308538" y="2207172"/>
                  </a:lnTo>
                  <a:lnTo>
                    <a:pt x="1466193" y="2254468"/>
                  </a:lnTo>
                  <a:lnTo>
                    <a:pt x="1513490" y="2144110"/>
                  </a:lnTo>
                  <a:lnTo>
                    <a:pt x="1545021" y="1970689"/>
                  </a:lnTo>
                  <a:lnTo>
                    <a:pt x="1970690" y="1939158"/>
                  </a:lnTo>
                  <a:lnTo>
                    <a:pt x="2554014" y="1166648"/>
                  </a:lnTo>
                  <a:lnTo>
                    <a:pt x="2286000" y="78827"/>
                  </a:lnTo>
                  <a:lnTo>
                    <a:pt x="1119352" y="0"/>
                  </a:lnTo>
                  <a:lnTo>
                    <a:pt x="141890" y="5517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43" t="26207" r="17744" b="46884"/>
            <a:stretch>
              <a:fillRect/>
            </a:stretch>
          </p:blipFill>
          <p:spPr bwMode="auto">
            <a:xfrm rot="20344379">
              <a:off x="6628946" y="3034843"/>
              <a:ext cx="1044292" cy="1046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843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3046213"/>
            <a:ext cx="4191001" cy="3080266"/>
          </a:xfrm>
        </p:spPr>
        <p:txBody>
          <a:bodyPr/>
          <a:lstStyle/>
          <a:p>
            <a:r>
              <a:rPr lang="en-US" dirty="0" smtClean="0"/>
              <a:t>Keep your data safe</a:t>
            </a:r>
          </a:p>
          <a:p>
            <a:r>
              <a:rPr lang="en-US" dirty="0" smtClean="0"/>
              <a:t>Access &amp; update information from multiple locations simultaneously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Century Gothic" panose="020B0502020202020204" pitchFamily="34" charset="0"/>
              </a:rPr>
              <a:t>Cloud-based Security</a:t>
            </a:r>
            <a:endParaRPr lang="en-US" sz="3600" cap="none" spc="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3000" y="3046213"/>
            <a:ext cx="3599194" cy="1905000"/>
            <a:chOff x="5334000" y="3048000"/>
            <a:chExt cx="2822369" cy="1493838"/>
          </a:xfrm>
        </p:grpSpPr>
        <p:pic>
          <p:nvPicPr>
            <p:cNvPr id="1026" name="Picture 2" descr="vector-clouds-png-BlueClou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048000"/>
              <a:ext cx="2822369" cy="149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Image result for padlock vector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64" y="3663000"/>
              <a:ext cx="602392" cy="87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73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4724401" cy="4373879"/>
          </a:xfrm>
        </p:spPr>
        <p:txBody>
          <a:bodyPr>
            <a:normAutofit/>
          </a:bodyPr>
          <a:lstStyle/>
          <a:p>
            <a:r>
              <a:rPr lang="en-US" dirty="0"/>
              <a:t>Access </a:t>
            </a:r>
            <a:r>
              <a:rPr lang="en-US" dirty="0" smtClean="0"/>
              <a:t>2010 </a:t>
            </a:r>
            <a:r>
              <a:rPr lang="en-US" dirty="0"/>
              <a:t>is minimum version </a:t>
            </a:r>
            <a:r>
              <a:rPr lang="en-US" dirty="0" smtClean="0"/>
              <a:t>required, 64 bit</a:t>
            </a:r>
            <a:endParaRPr lang="en-US" dirty="0"/>
          </a:p>
          <a:p>
            <a:r>
              <a:rPr lang="en-US" dirty="0" smtClean="0"/>
              <a:t>Microsoft 365 provides online site with multiple branch access</a:t>
            </a:r>
          </a:p>
          <a:p>
            <a:r>
              <a:rPr lang="en-US" dirty="0" smtClean="0"/>
              <a:t>Documentation provided for :</a:t>
            </a:r>
          </a:p>
          <a:p>
            <a:pPr lvl="1"/>
            <a:r>
              <a:rPr lang="en-US" dirty="0" smtClean="0"/>
              <a:t>Basic Installation</a:t>
            </a:r>
          </a:p>
          <a:p>
            <a:pPr lvl="1"/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Users</a:t>
            </a:r>
          </a:p>
          <a:p>
            <a:r>
              <a:rPr lang="en-US" dirty="0" smtClean="0"/>
              <a:t>Access Technician needed for basic support of system</a:t>
            </a:r>
          </a:p>
          <a:p>
            <a:r>
              <a:rPr lang="en-US" dirty="0" smtClean="0"/>
              <a:t>Monthly fee for each user license</a:t>
            </a:r>
          </a:p>
          <a:p>
            <a:pPr lvl="1"/>
            <a:r>
              <a:rPr lang="en-US" dirty="0" smtClean="0"/>
              <a:t>Possibly available through Tech Soup at ~75% discount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Century Gothic" panose="020B0502020202020204" pitchFamily="34" charset="0"/>
              </a:rPr>
              <a:t>Microsoft </a:t>
            </a:r>
            <a:r>
              <a:rPr lang="en-US" cap="none" dirty="0" smtClean="0">
                <a:latin typeface="Century Gothic" panose="020B0502020202020204" pitchFamily="34" charset="0"/>
              </a:rPr>
              <a:t>365 &amp; Access</a:t>
            </a:r>
            <a:endParaRPr lang="en-US" cap="none" spc="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microsoft 3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1"/>
            <a:ext cx="395801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8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366092"/>
      </a:dk2>
      <a:lt2>
        <a:srgbClr val="D4E0EF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1028</TotalTime>
  <Words>410</Words>
  <Application>Microsoft Macintosh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Grid</vt:lpstr>
      <vt:lpstr>Office Theme</vt:lpstr>
      <vt:lpstr>PowerPoint Presentation</vt:lpstr>
      <vt:lpstr>Making Data  More Powerful</vt:lpstr>
      <vt:lpstr>Library and data</vt:lpstr>
      <vt:lpstr>Data Collection</vt:lpstr>
      <vt:lpstr>Unduplicated Counts</vt:lpstr>
      <vt:lpstr>Easy-Scan Cards</vt:lpstr>
      <vt:lpstr>Customizable</vt:lpstr>
      <vt:lpstr>Cloud-based Security</vt:lpstr>
      <vt:lpstr>Microsoft 365 &amp; Access</vt:lpstr>
      <vt:lpstr>how do you get a copy?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Mary Augugliaro</cp:lastModifiedBy>
  <cp:revision>30</cp:revision>
  <dcterms:created xsi:type="dcterms:W3CDTF">2016-10-10T17:41:35Z</dcterms:created>
  <dcterms:modified xsi:type="dcterms:W3CDTF">2016-10-19T15:47:23Z</dcterms:modified>
</cp:coreProperties>
</file>