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</p:sldMasterIdLst>
  <p:notesMasterIdLst>
    <p:notesMasterId r:id="rId21"/>
  </p:notesMasterIdLst>
  <p:sldIdLst>
    <p:sldId id="273" r:id="rId3"/>
    <p:sldId id="256" r:id="rId4"/>
    <p:sldId id="257" r:id="rId5"/>
    <p:sldId id="258" r:id="rId6"/>
    <p:sldId id="271" r:id="rId7"/>
    <p:sldId id="259" r:id="rId8"/>
    <p:sldId id="272" r:id="rId9"/>
    <p:sldId id="264" r:id="rId10"/>
    <p:sldId id="260" r:id="rId11"/>
    <p:sldId id="268" r:id="rId12"/>
    <p:sldId id="261" r:id="rId13"/>
    <p:sldId id="269" r:id="rId14"/>
    <p:sldId id="262" r:id="rId15"/>
    <p:sldId id="263" r:id="rId16"/>
    <p:sldId id="265" r:id="rId17"/>
    <p:sldId id="266" r:id="rId18"/>
    <p:sldId id="270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81" autoAdjust="0"/>
  </p:normalViewPr>
  <p:slideViewPr>
    <p:cSldViewPr snapToGrid="0">
      <p:cViewPr varScale="1">
        <p:scale>
          <a:sx n="88" d="100"/>
          <a:sy n="88" d="100"/>
        </p:scale>
        <p:origin x="-7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9CB48-B2DA-4148-993C-1CB827E8E2CB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4C8A-DD11-4D07-B923-AC8538827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4C8A-DD11-4D07-B923-AC8538827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practices for helping patrons reflect on the experience of the gameplay</a:t>
            </a:r>
          </a:p>
          <a:p>
            <a:endParaRPr lang="en-US" dirty="0"/>
          </a:p>
          <a:p>
            <a:r>
              <a:rPr lang="en-US" dirty="0"/>
              <a:t>What questions</a:t>
            </a:r>
            <a:r>
              <a:rPr lang="en-US" baseline="0" dirty="0"/>
              <a:t> do you ask in a book club?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4C8A-DD11-4D07-B923-AC8538827B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9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81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60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07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34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58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04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89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5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83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556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26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24DE-39BD-2E49-BE4C-CF70B78A2F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4414-785D-F743-B34C-A246B0A6F9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4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g"/><Relationship Id="rId3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plogo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47" y="504245"/>
            <a:ext cx="5500128" cy="1645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433" y="2861454"/>
            <a:ext cx="10666481" cy="275926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noAutofit/>
          </a:bodyPr>
          <a:lstStyle/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Infopeople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is dedicated to bringing you the best in practical library training and improving information access for the public by improving the skills of library workers. Infopeople, a grant project of the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Califa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Group, is supported in part by the Institute of Museum and Library Services under the provisions of the Library Services and Technology Act administered in California by the State Librarian.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material is covered by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hlinkClick r:id="rId3"/>
              </a:rPr>
              <a:t>Creative Commons 4.0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Non-commercial Share Alike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license.  Any use of this material should credit the funding source.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0007" y="2394278"/>
            <a:ext cx="4499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Welcome to today’s Infopeople Webinar!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32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31" y="1127760"/>
            <a:ext cx="6840888" cy="48869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33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508000"/>
            <a:ext cx="9875520" cy="1356360"/>
          </a:xfrm>
        </p:spPr>
        <p:txBody>
          <a:bodyPr>
            <a:normAutofit/>
          </a:bodyPr>
          <a:lstStyle/>
          <a:p>
            <a:r>
              <a:rPr lang="en-US" sz="6000" dirty="0"/>
              <a:t>Communication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85" y="1965960"/>
            <a:ext cx="2856172" cy="40386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61" y="2156460"/>
            <a:ext cx="5000625" cy="36576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6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32" y="243246"/>
            <a:ext cx="6863299" cy="636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5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0" y="492760"/>
            <a:ext cx="2870200" cy="2108200"/>
          </a:xfrm>
        </p:spPr>
        <p:txBody>
          <a:bodyPr>
            <a:normAutofit/>
          </a:bodyPr>
          <a:lstStyle/>
          <a:p>
            <a:r>
              <a:rPr lang="en-US" sz="5400" dirty="0"/>
              <a:t>Critical Thinking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7807"/>
          <a:stretch/>
        </p:blipFill>
        <p:spPr bwMode="auto">
          <a:xfrm>
            <a:off x="4025670" y="1218984"/>
            <a:ext cx="7475449" cy="53037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pic>
        <p:nvPicPr>
          <p:cNvPr id="1026" name="Picture 2" descr="Image result for forbidden is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1" y="20574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0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Facilitation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copies of a few games</a:t>
            </a:r>
          </a:p>
          <a:p>
            <a:r>
              <a:rPr lang="en-US" sz="2400" dirty="0"/>
              <a:t>Play a practice round</a:t>
            </a:r>
          </a:p>
          <a:p>
            <a:r>
              <a:rPr lang="en-US" sz="2400" dirty="0"/>
              <a:t>Give directions as the game is played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9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Debriefing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69440"/>
            <a:ext cx="9872871" cy="4226560"/>
          </a:xfrm>
        </p:spPr>
        <p:txBody>
          <a:bodyPr>
            <a:normAutofit/>
          </a:bodyPr>
          <a:lstStyle/>
          <a:p>
            <a:r>
              <a:rPr lang="en-US" sz="2400" dirty="0"/>
              <a:t>Games do not “teach themselves”.</a:t>
            </a:r>
          </a:p>
          <a:p>
            <a:r>
              <a:rPr lang="en-US" sz="2400" dirty="0"/>
              <a:t>When strong debriefing follows gameplay, then deep learning can occur.</a:t>
            </a:r>
          </a:p>
          <a:p>
            <a:r>
              <a:rPr lang="en-US" sz="2400" dirty="0"/>
              <a:t>Debriefing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Learning goals should initially guide discussion.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Listen in order to create dialogue, not just to “check off” correct answers.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Feelings first (best, worst, highs, lows).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Storytelling next (as if telling a friend about the game).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“Take </a:t>
            </a:r>
            <a:r>
              <a:rPr lang="en-US" sz="2200" dirty="0" err="1"/>
              <a:t>aways</a:t>
            </a:r>
            <a:r>
              <a:rPr lang="en-US" sz="2200" dirty="0"/>
              <a:t>” next (compare and contrast the game with other content that has been learned).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Modifications and future suggestions last (maybe try it).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dirty="0" err="1"/>
              <a:t>Thiagi’s</a:t>
            </a:r>
            <a:r>
              <a:rPr lang="en-US" dirty="0"/>
              <a:t> Six Phase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How did you feel during the game?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What happened during the game?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What did you learn during the game?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How does that learning connect to your own life experience?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How could you use what you learned in another time or place?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What will you do now with this information?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r>
              <a:rPr lang="en-US" sz="1600" dirty="0" err="1"/>
              <a:t>Thiagarajan</a:t>
            </a:r>
            <a:r>
              <a:rPr lang="en-US" sz="1600" dirty="0"/>
              <a:t>, S. (February, 2004). Six phases of debriefing for performance.  Retrieved from http://www.thiagi.com/pfp/IE4H/february2004.html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4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4112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749040"/>
            <a:ext cx="876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Lauren Hays, MLS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Instructional and Research Librarian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Co-Director of the Center for Games &amp; Learning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MidAmerica</a:t>
            </a:r>
            <a:r>
              <a:rPr lang="en-US" sz="2400" dirty="0">
                <a:solidFill>
                  <a:schemeClr val="accent1"/>
                </a:solidFill>
              </a:rPr>
              <a:t> Nazarene University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ldhays@mnu.edu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@</a:t>
            </a:r>
            <a:r>
              <a:rPr lang="en-US" sz="2400" dirty="0" err="1">
                <a:solidFill>
                  <a:schemeClr val="accent1"/>
                </a:solidFill>
              </a:rPr>
              <a:t>Lib_Lauren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Tabletop Games and 21</a:t>
            </a:r>
            <a:r>
              <a:rPr lang="en-US" baseline="30000" dirty="0"/>
              <a:t>st</a:t>
            </a:r>
            <a:r>
              <a:rPr lang="en-US" dirty="0"/>
              <a:t> Century Skill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6020" y="5153931"/>
            <a:ext cx="8767860" cy="138816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r"/>
            <a:r>
              <a:rPr lang="en-US" dirty="0"/>
              <a:t>Lauren Hays</a:t>
            </a:r>
          </a:p>
          <a:p>
            <a:pPr algn="r"/>
            <a:r>
              <a:rPr lang="en-US" dirty="0"/>
              <a:t>Instructional and Research Librarian</a:t>
            </a:r>
          </a:p>
          <a:p>
            <a:pPr algn="r"/>
            <a:r>
              <a:rPr lang="en-US" dirty="0"/>
              <a:t>Co-Director of the Center for Games &amp;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4161" y="4040484"/>
            <a:ext cx="522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 Infopeople Webinar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November 9, 2016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2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185" y="1536192"/>
            <a:ext cx="9286850" cy="3252219"/>
          </a:xfrm>
        </p:spPr>
      </p:pic>
    </p:spTree>
    <p:extLst>
      <p:ext uri="{BB962C8B-B14F-4D97-AF65-F5344CB8AC3E}">
        <p14:creationId xmlns:p14="http://schemas.microsoft.com/office/powerpoint/2010/main" val="194458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71881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Do you </a:t>
            </a:r>
            <a:r>
              <a:rPr lang="en-US" sz="5400" dirty="0"/>
              <a:t>have games in your collection?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4952"/>
            <a:ext cx="9872871" cy="3051048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UcPeriod"/>
            </a:pPr>
            <a:r>
              <a:rPr lang="en-US" sz="4400" dirty="0"/>
              <a:t>Yes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44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4920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0320"/>
            <a:ext cx="9875520" cy="1356360"/>
          </a:xfrm>
        </p:spPr>
        <p:txBody>
          <a:bodyPr>
            <a:noAutofit/>
          </a:bodyPr>
          <a:lstStyle/>
          <a:p>
            <a:r>
              <a:rPr lang="en-US" sz="5400" dirty="0" smtClean="0"/>
              <a:t>Do you </a:t>
            </a:r>
            <a:r>
              <a:rPr lang="en-US" sz="5400" dirty="0"/>
              <a:t>have tabletop games in your collection?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3037840"/>
            <a:ext cx="9872871" cy="3119120"/>
          </a:xfrm>
        </p:spPr>
        <p:txBody>
          <a:bodyPr/>
          <a:lstStyle/>
          <a:p>
            <a:pPr marL="502920" indent="-457200">
              <a:buFont typeface="+mj-lt"/>
              <a:buAutoNum type="alphaUcPeriod"/>
            </a:pPr>
            <a:r>
              <a:rPr lang="en-US" sz="4400" dirty="0"/>
              <a:t>Yes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4400" dirty="0"/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1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70" y="523018"/>
            <a:ext cx="9875520" cy="2618232"/>
          </a:xfrm>
        </p:spPr>
        <p:txBody>
          <a:bodyPr>
            <a:noAutofit/>
          </a:bodyPr>
          <a:lstStyle/>
          <a:p>
            <a:r>
              <a:rPr lang="en-US" sz="5400" dirty="0"/>
              <a:t>If you have games in your collection, how do you use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136392"/>
            <a:ext cx="9872871" cy="2959608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lphaUcPeriod"/>
            </a:pPr>
            <a:r>
              <a:rPr lang="en-US" sz="3200" dirty="0"/>
              <a:t>Specific game nights/days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3200" dirty="0"/>
              <a:t>For children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3200" dirty="0"/>
              <a:t>For teens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3200" dirty="0"/>
              <a:t>Recreation for all ages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32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16159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Games: SNAKS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Strategy games (such as </a:t>
            </a:r>
            <a:r>
              <a:rPr lang="en-US" sz="2400" i="1" dirty="0"/>
              <a:t>Monopoly</a:t>
            </a:r>
            <a:r>
              <a:rPr lang="en-US" sz="2400" dirty="0"/>
              <a:t> or </a:t>
            </a:r>
            <a:r>
              <a:rPr lang="en-US" sz="2400" i="1" dirty="0"/>
              <a:t>Risk</a:t>
            </a:r>
            <a:r>
              <a:rPr lang="en-US" sz="2400" dirty="0"/>
              <a:t>)</a:t>
            </a:r>
          </a:p>
          <a:p>
            <a:r>
              <a:rPr lang="en-US" sz="2400" dirty="0"/>
              <a:t>Narrative games (such as </a:t>
            </a:r>
            <a:r>
              <a:rPr lang="en-US" sz="2400" i="1" dirty="0"/>
              <a:t>Dungeons and Dragons</a:t>
            </a:r>
            <a:r>
              <a:rPr lang="en-US" sz="2400" dirty="0"/>
              <a:t>)</a:t>
            </a:r>
          </a:p>
          <a:p>
            <a:r>
              <a:rPr lang="en-US" sz="2400" dirty="0"/>
              <a:t>Action games (such as </a:t>
            </a:r>
            <a:r>
              <a:rPr lang="en-US" sz="2400" i="1" dirty="0" err="1"/>
              <a:t>Jenga</a:t>
            </a:r>
            <a:r>
              <a:rPr lang="en-US" sz="2400" dirty="0"/>
              <a:t> or </a:t>
            </a:r>
            <a:r>
              <a:rPr lang="en-US" sz="2400" i="1" dirty="0"/>
              <a:t>Kickball</a:t>
            </a:r>
            <a:r>
              <a:rPr lang="en-US" sz="2400" dirty="0"/>
              <a:t>)</a:t>
            </a:r>
          </a:p>
          <a:p>
            <a:r>
              <a:rPr lang="en-US" sz="2400" dirty="0"/>
              <a:t>Knowledge games (such as </a:t>
            </a:r>
            <a:r>
              <a:rPr lang="en-US" sz="2400" i="1" dirty="0"/>
              <a:t>Trivial Pursuit</a:t>
            </a:r>
            <a:r>
              <a:rPr lang="en-US" sz="2400" dirty="0"/>
              <a:t> or </a:t>
            </a:r>
            <a:r>
              <a:rPr lang="en-US" sz="2400" i="1" dirty="0"/>
              <a:t>Scrabble</a:t>
            </a:r>
            <a:r>
              <a:rPr lang="en-US" sz="2400" dirty="0"/>
              <a:t>)</a:t>
            </a:r>
          </a:p>
          <a:p>
            <a:r>
              <a:rPr lang="en-US" sz="2400" dirty="0"/>
              <a:t>Social games (such as </a:t>
            </a:r>
            <a:r>
              <a:rPr lang="en-US" sz="2400" i="1" dirty="0"/>
              <a:t>Dictionary</a:t>
            </a:r>
            <a:r>
              <a:rPr lang="en-US" sz="2400" dirty="0"/>
              <a:t> or </a:t>
            </a:r>
            <a:r>
              <a:rPr lang="en-US" sz="2400" i="1" dirty="0"/>
              <a:t>Apples to Apples</a:t>
            </a:r>
            <a:r>
              <a:rPr lang="en-US" sz="2400" dirty="0"/>
              <a:t>)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r>
              <a:rPr lang="en-US" sz="1600" dirty="0"/>
              <a:t>Nicholson, S. (2010). </a:t>
            </a:r>
            <a:r>
              <a:rPr lang="en-US" sz="1600" i="1" dirty="0"/>
              <a:t>Everyone plays at the library. </a:t>
            </a:r>
            <a:r>
              <a:rPr lang="en-US" sz="1600" dirty="0"/>
              <a:t>Medford, NJ: Information Today. </a:t>
            </a:r>
          </a:p>
        </p:txBody>
      </p:sp>
    </p:spTree>
    <p:extLst>
      <p:ext uri="{BB962C8B-B14F-4D97-AF65-F5344CB8AC3E}">
        <p14:creationId xmlns:p14="http://schemas.microsoft.com/office/powerpoint/2010/main" val="290315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</p:txBody>
      </p:sp>
      <p:pic>
        <p:nvPicPr>
          <p:cNvPr id="4" name="Picture 2" descr="p21_rainbow_id2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5" y="2039112"/>
            <a:ext cx="548410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28079" y="5184386"/>
            <a:ext cx="1134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Image from P21 Partnership for 21</a:t>
            </a:r>
            <a:r>
              <a:rPr lang="en-US" sz="1400" baseline="30000" dirty="0">
                <a:solidFill>
                  <a:schemeClr val="accent1"/>
                </a:solidFill>
              </a:rPr>
              <a:t>st</a:t>
            </a:r>
            <a:r>
              <a:rPr lang="en-US" sz="1400" dirty="0">
                <a:solidFill>
                  <a:schemeClr val="accent1"/>
                </a:solidFill>
              </a:rPr>
              <a:t> Century Learning</a:t>
            </a:r>
          </a:p>
        </p:txBody>
      </p:sp>
    </p:spTree>
    <p:extLst>
      <p:ext uri="{BB962C8B-B14F-4D97-AF65-F5344CB8AC3E}">
        <p14:creationId xmlns:p14="http://schemas.microsoft.com/office/powerpoint/2010/main" val="46731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20" y="538480"/>
            <a:ext cx="10449560" cy="1356360"/>
          </a:xfrm>
        </p:spPr>
        <p:txBody>
          <a:bodyPr>
            <a:normAutofit/>
          </a:bodyPr>
          <a:lstStyle/>
          <a:p>
            <a:r>
              <a:rPr lang="en-US" sz="6000" dirty="0"/>
              <a:t>Creativity</a:t>
            </a:r>
          </a:p>
        </p:txBody>
      </p:sp>
      <p:pic>
        <p:nvPicPr>
          <p:cNvPr id="4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83" y="955040"/>
            <a:ext cx="5995644" cy="51714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40116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190</TotalTime>
  <Words>536</Words>
  <Application>Microsoft Macintosh PowerPoint</Application>
  <PresentationFormat>Custom</PresentationFormat>
  <Paragraphs>74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Basis</vt:lpstr>
      <vt:lpstr>Office Theme</vt:lpstr>
      <vt:lpstr>PowerPoint Presentation</vt:lpstr>
      <vt:lpstr>Tabletop Games and 21st Century Skill Development</vt:lpstr>
      <vt:lpstr>PowerPoint Presentation</vt:lpstr>
      <vt:lpstr>Do you have games in your collection?</vt:lpstr>
      <vt:lpstr>Do you have tabletop games in your collection?</vt:lpstr>
      <vt:lpstr>If you have games in your collection, how do you use them?</vt:lpstr>
      <vt:lpstr>Types of Games: SNAKS</vt:lpstr>
      <vt:lpstr>21st Century Skills</vt:lpstr>
      <vt:lpstr>Creativity</vt:lpstr>
      <vt:lpstr>PowerPoint Presentation</vt:lpstr>
      <vt:lpstr>Communication</vt:lpstr>
      <vt:lpstr>PowerPoint Presentation</vt:lpstr>
      <vt:lpstr>Critical Thinking</vt:lpstr>
      <vt:lpstr>Collaboration</vt:lpstr>
      <vt:lpstr>Game Facilitation</vt:lpstr>
      <vt:lpstr>Game Debriefing</vt:lpstr>
      <vt:lpstr> Thiagi’s Six Phase Model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Tabletop Games and 21st Century Skill Development</dc:title>
  <dc:creator>Lauren Hays</dc:creator>
  <cp:lastModifiedBy>Mary Augugliaro</cp:lastModifiedBy>
  <cp:revision>16</cp:revision>
  <dcterms:created xsi:type="dcterms:W3CDTF">2016-09-20T13:12:29Z</dcterms:created>
  <dcterms:modified xsi:type="dcterms:W3CDTF">2016-10-03T20:15:14Z</dcterms:modified>
</cp:coreProperties>
</file>