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5" r:id="rId1"/>
    <p:sldMasterId id="2147483807" r:id="rId2"/>
  </p:sldMasterIdLst>
  <p:notesMasterIdLst>
    <p:notesMasterId r:id="rId18"/>
  </p:notesMasterIdLst>
  <p:handoutMasterIdLst>
    <p:handoutMasterId r:id="rId19"/>
  </p:handoutMasterIdLst>
  <p:sldIdLst>
    <p:sldId id="271" r:id="rId3"/>
    <p:sldId id="256" r:id="rId4"/>
    <p:sldId id="257" r:id="rId5"/>
    <p:sldId id="259" r:id="rId6"/>
    <p:sldId id="267" r:id="rId7"/>
    <p:sldId id="268" r:id="rId8"/>
    <p:sldId id="269" r:id="rId9"/>
    <p:sldId id="258" r:id="rId10"/>
    <p:sldId id="260" r:id="rId11"/>
    <p:sldId id="261" r:id="rId12"/>
    <p:sldId id="262" r:id="rId13"/>
    <p:sldId id="263" r:id="rId14"/>
    <p:sldId id="266" r:id="rId15"/>
    <p:sldId id="264" r:id="rId16"/>
    <p:sldId id="270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900"/>
    <a:srgbClr val="0085C2"/>
    <a:srgbClr val="FAA633"/>
    <a:srgbClr val="F04E23"/>
    <a:srgbClr val="00427A"/>
    <a:srgbClr val="00B7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48" autoAdjust="0"/>
    <p:restoredTop sz="94660"/>
  </p:normalViewPr>
  <p:slideViewPr>
    <p:cSldViewPr>
      <p:cViewPr varScale="1">
        <p:scale>
          <a:sx n="105" d="100"/>
          <a:sy n="105" d="100"/>
        </p:scale>
        <p:origin x="-24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914400" y="0"/>
            <a:ext cx="5029200" cy="76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 algn="ctr"/>
            <a:r>
              <a:rPr lang="en-US" sz="2000" dirty="0" smtClean="0">
                <a:latin typeface="+mj-lt"/>
              </a:rPr>
              <a:t>Active Shooter Procedures for Libraries </a:t>
            </a:r>
            <a:endParaRPr lang="en-US" sz="2000" dirty="0">
              <a:latin typeface="+mj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943600" y="0"/>
            <a:ext cx="9144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 algn="ctr"/>
            <a:r>
              <a:rPr lang="en-US" dirty="0" smtClean="0">
                <a:latin typeface="+mj-lt"/>
              </a:rPr>
              <a:t>11/15/2016</a:t>
            </a:r>
            <a:endParaRPr lang="en-US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914400" y="8305800"/>
            <a:ext cx="5029200" cy="836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 algn="just"/>
            <a:r>
              <a:rPr lang="en-US" sz="900" dirty="0" err="1">
                <a:latin typeface="+mj-lt"/>
              </a:rPr>
              <a:t>Infopeople</a:t>
            </a:r>
            <a:r>
              <a:rPr lang="en-US" sz="900" dirty="0">
                <a:latin typeface="+mj-lt"/>
              </a:rPr>
              <a:t>, a grant project of the </a:t>
            </a:r>
            <a:r>
              <a:rPr lang="en-US" sz="900" dirty="0" err="1">
                <a:latin typeface="+mj-lt"/>
              </a:rPr>
              <a:t>Califa</a:t>
            </a:r>
            <a:r>
              <a:rPr lang="en-US" sz="900" dirty="0">
                <a:latin typeface="+mj-lt"/>
              </a:rPr>
              <a:t> </a:t>
            </a:r>
            <a:r>
              <a:rPr lang="en-US" sz="900" dirty="0" smtClean="0">
                <a:latin typeface="+mj-lt"/>
              </a:rPr>
              <a:t>Group, </a:t>
            </a:r>
            <a:r>
              <a:rPr lang="en-US" sz="900" dirty="0">
                <a:latin typeface="+mj-lt"/>
              </a:rPr>
              <a:t>is supported in part by the U.S. Institute of Museum and Library Services under the provisions of the Library Services and Technology Act, administered in California by the State Librarian. </a:t>
            </a:r>
            <a:endParaRPr lang="en-US" sz="900" dirty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943599" y="8685213"/>
            <a:ext cx="91281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53B37-BB32-694D-AD02-F60A9C291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319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8748CB-4C8A-49C7-86E5-A1DD37446E74}" type="datetimeFigureOut">
              <a:rPr lang="en-US" smtClean="0"/>
              <a:t>11/14/16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B836D-55F6-4360-8583-3E7650038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5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Police actions: neutralize</a:t>
            </a:r>
            <a:r>
              <a:rPr lang="en-US" baseline="0" dirty="0" smtClean="0"/>
              <a:t> threat; they are not there to take care of the victims and will go right past them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B836D-55F6-4360-8583-3E765003857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852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4207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787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42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24DE-39BD-2E49-BE4C-CF70B78A2F3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11/14/16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4414-785D-F743-B34C-A246B0A6F94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51812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24DE-39BD-2E49-BE4C-CF70B78A2F3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11/14/16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4414-785D-F743-B34C-A246B0A6F94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86082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24DE-39BD-2E49-BE4C-CF70B78A2F3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11/14/16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4414-785D-F743-B34C-A246B0A6F94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0073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24DE-39BD-2E49-BE4C-CF70B78A2F3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11/14/16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4414-785D-F743-B34C-A246B0A6F94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03426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24DE-39BD-2E49-BE4C-CF70B78A2F3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11/14/16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4414-785D-F743-B34C-A246B0A6F94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05837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24DE-39BD-2E49-BE4C-CF70B78A2F3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11/14/16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4414-785D-F743-B34C-A246B0A6F94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80472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24DE-39BD-2E49-BE4C-CF70B78A2F3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11/14/16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4414-785D-F743-B34C-A246B0A6F94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08999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24DE-39BD-2E49-BE4C-CF70B78A2F3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11/14/16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4414-785D-F743-B34C-A246B0A6F94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73524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8472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24DE-39BD-2E49-BE4C-CF70B78A2F3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11/14/16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4414-785D-F743-B34C-A246B0A6F94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478356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24DE-39BD-2E49-BE4C-CF70B78A2F3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11/14/16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4414-785D-F743-B34C-A246B0A6F94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95566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24DE-39BD-2E49-BE4C-CF70B78A2F3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11/14/16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4414-785D-F743-B34C-A246B0A6F94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9260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11/14/16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260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11/14/16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59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11/14/16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26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11/14/16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682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11/14/16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563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4509A250-FF31-4206-8172-F9D3106AACB1}" type="datetimeFigureOut">
              <a:rPr lang="en-US" smtClean="0"/>
              <a:t>11/14/16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81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520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11/14/16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6461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5A3E24DE-39BD-2E49-BE4C-CF70B78A2F3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11/14/16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7CE14414-785D-F743-B34C-A246B0A6F94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29949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2.jpg"/><Relationship Id="rId3" Type="http://schemas.openxmlformats.org/officeDocument/2006/relationships/hyperlink" Target="http://creativecommons.org/licenses/by-nc-sa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hs.gov/sites/default/files/publications/active_shooter_pocket_card_508.pdf" TargetMode="External"/><Relationship Id="rId4" Type="http://schemas.openxmlformats.org/officeDocument/2006/relationships/hyperlink" Target="https://www.dhs.gov/sites/default/files/publications/active-shooter-how-to-respond-508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DFQ-oxhdFjE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DFQ-oxhdFjE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mjsoucie@gmail.com" TargetMode="External"/><Relationship Id="rId3" Type="http://schemas.openxmlformats.org/officeDocument/2006/relationships/hyperlink" Target="mailto:msoucie@nd.go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fplogo_larg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5908" y="460955"/>
            <a:ext cx="5266807" cy="14197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2323" y="2861454"/>
            <a:ext cx="7999861" cy="2759260"/>
          </a:xfrm>
          <a:prstGeom prst="rect">
            <a:avLst/>
          </a:prstGeom>
          <a:noFill/>
          <a:ln w="6350" cmpd="sng">
            <a:noFill/>
          </a:ln>
        </p:spPr>
        <p:txBody>
          <a:bodyPr wrap="square" rtlCol="0">
            <a:no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dirty="0" smtClean="0">
              <a:solidFill>
                <a:prstClr val="black"/>
              </a:solidFill>
              <a:latin typeface="Calibri"/>
              <a:ea typeface="+mn-ea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black"/>
                </a:solidFill>
                <a:latin typeface="Calibri"/>
                <a:ea typeface="+mn-ea"/>
              </a:rPr>
              <a:t>Infopeople </a:t>
            </a:r>
            <a:r>
              <a:rPr lang="en-US" sz="2000" dirty="0">
                <a:solidFill>
                  <a:prstClr val="black"/>
                </a:solidFill>
                <a:latin typeface="Calibri"/>
                <a:ea typeface="+mn-ea"/>
              </a:rPr>
              <a:t>is dedicated to bringing you the best in practical library training and improving information access for the public by improving the skills of library workers. Infopeople, a grant project of the </a:t>
            </a:r>
            <a:r>
              <a:rPr lang="en-US" sz="2000" dirty="0" err="1">
                <a:solidFill>
                  <a:prstClr val="black"/>
                </a:solidFill>
                <a:latin typeface="Calibri"/>
                <a:ea typeface="+mn-ea"/>
              </a:rPr>
              <a:t>Califa</a:t>
            </a:r>
            <a:r>
              <a:rPr lang="en-US" sz="2000" dirty="0">
                <a:solidFill>
                  <a:prstClr val="black"/>
                </a:solidFill>
                <a:latin typeface="Calibri"/>
                <a:ea typeface="+mn-ea"/>
              </a:rPr>
              <a:t> Group, is supported in part by the Institute of Museum and Library Services under the provisions of the Library Services and Technology Act administered in California by the State Librarian. </a:t>
            </a:r>
            <a:r>
              <a:rPr lang="en-US" sz="2000" dirty="0" smtClean="0">
                <a:solidFill>
                  <a:prstClr val="black"/>
                </a:solidFill>
                <a:latin typeface="Calibri"/>
                <a:ea typeface="+mn-ea"/>
              </a:rPr>
              <a:t>This </a:t>
            </a:r>
            <a:r>
              <a:rPr lang="en-US" sz="2000" dirty="0">
                <a:solidFill>
                  <a:prstClr val="black"/>
                </a:solidFill>
                <a:latin typeface="Calibri"/>
                <a:ea typeface="+mn-ea"/>
              </a:rPr>
              <a:t>material is covered by </a:t>
            </a:r>
            <a:r>
              <a:rPr lang="en-US" sz="2000" dirty="0" smtClean="0">
                <a:solidFill>
                  <a:prstClr val="black"/>
                </a:solidFill>
                <a:latin typeface="Calibri"/>
                <a:ea typeface="+mn-ea"/>
                <a:hlinkClick r:id="rId3"/>
              </a:rPr>
              <a:t>Creative Commons 4.0</a:t>
            </a:r>
            <a:r>
              <a:rPr lang="en-US" sz="2000" dirty="0" smtClean="0">
                <a:solidFill>
                  <a:prstClr val="black"/>
                </a:solidFill>
                <a:latin typeface="Calibri"/>
                <a:ea typeface="+mn-ea"/>
              </a:rPr>
              <a:t> Non-commercial Share Alike </a:t>
            </a:r>
            <a:r>
              <a:rPr lang="en-US" sz="2000" dirty="0">
                <a:solidFill>
                  <a:prstClr val="black"/>
                </a:solidFill>
                <a:latin typeface="Calibri"/>
                <a:ea typeface="+mn-ea"/>
              </a:rPr>
              <a:t>license.  Any use of this material should credit the funding source.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7504" y="2394278"/>
            <a:ext cx="44845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black"/>
                </a:solidFill>
                <a:latin typeface="Calibri"/>
                <a:ea typeface="+mn-ea"/>
              </a:rPr>
              <a:t>Welcome to today’s Infopeople Webinar!</a:t>
            </a:r>
            <a:endParaRPr lang="en-US" sz="20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69326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Shooter Policies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610600" cy="4343400"/>
          </a:xfrm>
        </p:spPr>
        <p:txBody>
          <a:bodyPr/>
          <a:lstStyle/>
          <a:p>
            <a:pPr marL="182880" indent="-182880">
              <a:buFont typeface="Arial"/>
              <a:buChar char="•"/>
            </a:pPr>
            <a:r>
              <a:rPr lang="en-US" sz="3100" dirty="0" smtClean="0"/>
              <a:t>Part of the Emergency &amp; Disaster Plan</a:t>
            </a:r>
          </a:p>
          <a:p>
            <a:pPr marL="182880" indent="-182880">
              <a:buFont typeface="Arial"/>
              <a:buChar char="•"/>
            </a:pPr>
            <a:endParaRPr lang="en-US" sz="2000" dirty="0" smtClean="0"/>
          </a:p>
          <a:p>
            <a:pPr marL="182880" indent="-182880">
              <a:buFont typeface="Arial"/>
              <a:buChar char="•"/>
            </a:pPr>
            <a:r>
              <a:rPr lang="en-US" sz="3100" dirty="0" smtClean="0"/>
              <a:t>Training on a regular schedule</a:t>
            </a:r>
          </a:p>
          <a:p>
            <a:pPr marL="182880" indent="-182880">
              <a:buFont typeface="Arial"/>
              <a:buChar char="•"/>
            </a:pPr>
            <a:endParaRPr lang="en-US" sz="2000" dirty="0" smtClean="0"/>
          </a:p>
          <a:p>
            <a:pPr marL="182880" indent="-182880">
              <a:buFont typeface="Arial"/>
              <a:buChar char="•"/>
            </a:pPr>
            <a:r>
              <a:rPr lang="en-US" sz="3100" dirty="0" smtClean="0"/>
              <a:t>Reviewed by staff</a:t>
            </a:r>
          </a:p>
          <a:p>
            <a:pPr marL="182880" indent="-182880">
              <a:buFont typeface="Arial"/>
              <a:buChar char="•"/>
            </a:pPr>
            <a:endParaRPr lang="en-US" sz="2000" dirty="0" smtClean="0"/>
          </a:p>
          <a:p>
            <a:pPr marL="182880" indent="-182880">
              <a:buFont typeface="Arial"/>
              <a:buChar char="•"/>
            </a:pPr>
            <a:r>
              <a:rPr lang="en-US" sz="3100" dirty="0" smtClean="0"/>
              <a:t>May need to focus on securing certain areas that are open/hard to secure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710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Shooter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620000" cy="4457700"/>
          </a:xfrm>
        </p:spPr>
        <p:txBody>
          <a:bodyPr>
            <a:normAutofit/>
          </a:bodyPr>
          <a:lstStyle/>
          <a:p>
            <a:r>
              <a:rPr lang="en-US" sz="3100" dirty="0" smtClean="0"/>
              <a:t>Should include:</a:t>
            </a:r>
            <a:br>
              <a:rPr lang="en-US" sz="3100" dirty="0" smtClean="0"/>
            </a:br>
            <a:endParaRPr lang="en-US" sz="2000" dirty="0" smtClean="0"/>
          </a:p>
          <a:p>
            <a:pPr lvl="1"/>
            <a:r>
              <a:rPr lang="en-US" sz="3100" dirty="0" smtClean="0"/>
              <a:t>Communication plan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3100" dirty="0" smtClean="0"/>
              <a:t>Evacuation plan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3100" dirty="0" smtClean="0"/>
              <a:t>Gathering place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3100" dirty="0" smtClean="0"/>
              <a:t>Lockdown plan</a:t>
            </a:r>
          </a:p>
        </p:txBody>
      </p:sp>
    </p:spTree>
    <p:extLst>
      <p:ext uri="{BB962C8B-B14F-4D97-AF65-F5344CB8AC3E}">
        <p14:creationId xmlns:p14="http://schemas.microsoft.com/office/powerpoint/2010/main" val="3451874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8534400" cy="876300"/>
          </a:xfrm>
        </p:spPr>
        <p:txBody>
          <a:bodyPr/>
          <a:lstStyle/>
          <a:p>
            <a:r>
              <a:rPr lang="en-US" dirty="0" smtClean="0"/>
              <a:t>Best Practices for Libraries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8001000" cy="4076700"/>
          </a:xfrm>
        </p:spPr>
        <p:txBody>
          <a:bodyPr>
            <a:normAutofit fontScale="92500" lnSpcReduction="20000"/>
          </a:bodyPr>
          <a:lstStyle/>
          <a:p>
            <a:pPr marL="182880" indent="-182880">
              <a:buFont typeface="Arial"/>
              <a:buChar char="•"/>
            </a:pPr>
            <a:r>
              <a:rPr lang="en-US" sz="3100" dirty="0"/>
              <a:t>C</a:t>
            </a:r>
            <a:r>
              <a:rPr lang="en-US" sz="3100" dirty="0" smtClean="0"/>
              <a:t>onduct trainings</a:t>
            </a:r>
          </a:p>
          <a:p>
            <a:pPr marL="182880" indent="-182880">
              <a:buFont typeface="Arial"/>
              <a:buChar char="•"/>
            </a:pPr>
            <a:endParaRPr lang="en-US" sz="1900" dirty="0" smtClean="0"/>
          </a:p>
          <a:p>
            <a:pPr marL="182880" indent="-182880">
              <a:buFont typeface="Arial"/>
              <a:buChar char="•"/>
            </a:pPr>
            <a:r>
              <a:rPr lang="en-US" sz="3100" dirty="0" smtClean="0"/>
              <a:t>Environmental scan</a:t>
            </a:r>
          </a:p>
          <a:p>
            <a:pPr marL="182880" indent="-182880">
              <a:buFont typeface="Arial"/>
              <a:buChar char="•"/>
            </a:pPr>
            <a:endParaRPr lang="en-US" sz="1900" dirty="0" smtClean="0"/>
          </a:p>
          <a:p>
            <a:pPr marL="182880" indent="-182880">
              <a:buFont typeface="Arial"/>
              <a:buChar char="•"/>
            </a:pPr>
            <a:r>
              <a:rPr lang="en-US" sz="3100" dirty="0" smtClean="0"/>
              <a:t>Staff roles and responsibilities</a:t>
            </a:r>
          </a:p>
          <a:p>
            <a:pPr marL="182880" indent="-182880">
              <a:buFont typeface="Arial"/>
              <a:buChar char="•"/>
            </a:pPr>
            <a:endParaRPr lang="en-US" sz="1900" dirty="0" smtClean="0"/>
          </a:p>
          <a:p>
            <a:pPr marL="182880" indent="-182880">
              <a:buFont typeface="Arial"/>
              <a:buChar char="•"/>
            </a:pPr>
            <a:r>
              <a:rPr lang="en-US" sz="3100" dirty="0" smtClean="0"/>
              <a:t>Recognize and respond to signs of potential threats</a:t>
            </a:r>
          </a:p>
          <a:p>
            <a:pPr marL="182880" indent="-182880">
              <a:buFont typeface="Arial"/>
              <a:buChar char="•"/>
            </a:pPr>
            <a:endParaRPr lang="en-US" sz="1900" dirty="0" smtClean="0"/>
          </a:p>
          <a:p>
            <a:pPr marL="182880" indent="-182880">
              <a:buFont typeface="Arial"/>
              <a:buChar char="•"/>
            </a:pPr>
            <a:r>
              <a:rPr lang="en-US" sz="3100" dirty="0" smtClean="0"/>
              <a:t>Conduct risk and safety assessments</a:t>
            </a:r>
          </a:p>
        </p:txBody>
      </p:sp>
    </p:spTree>
    <p:extLst>
      <p:ext uri="{BB962C8B-B14F-4D97-AF65-F5344CB8AC3E}">
        <p14:creationId xmlns:p14="http://schemas.microsoft.com/office/powerpoint/2010/main" val="2036631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828800"/>
            <a:ext cx="8610600" cy="4419600"/>
          </a:xfrm>
        </p:spPr>
        <p:txBody>
          <a:bodyPr>
            <a:normAutofit/>
          </a:bodyPr>
          <a:lstStyle/>
          <a:p>
            <a:pPr marL="182880" indent="-182880">
              <a:buFont typeface="Arial"/>
              <a:buChar char="•"/>
            </a:pPr>
            <a:r>
              <a:rPr lang="en-US" sz="2400" dirty="0" smtClean="0"/>
              <a:t>LA </a:t>
            </a:r>
            <a:r>
              <a:rPr lang="en-US" sz="2400" dirty="0"/>
              <a:t>County Sheriff, </a:t>
            </a:r>
            <a:r>
              <a:rPr lang="en-US" sz="2400" i="1" dirty="0"/>
              <a:t>Surviving an Active Shooter</a:t>
            </a:r>
            <a:r>
              <a:rPr lang="en-US" sz="2400" dirty="0"/>
              <a:t> </a:t>
            </a:r>
            <a:r>
              <a:rPr lang="en-US" sz="2400" u="sng" dirty="0">
                <a:hlinkClick r:id="rId2"/>
              </a:rPr>
              <a:t>https://</a:t>
            </a:r>
            <a:r>
              <a:rPr lang="en-US" sz="2400" u="sng" dirty="0" smtClean="0">
                <a:hlinkClick r:id="rId2"/>
              </a:rPr>
              <a:t>www.youtube.com/watch?v=DFQ-oxhdFjE</a:t>
            </a:r>
            <a:endParaRPr lang="en-US" sz="2400" dirty="0" smtClean="0"/>
          </a:p>
          <a:p>
            <a:pPr marL="182880" indent="-182880">
              <a:buFont typeface="Arial"/>
              <a:buChar char="•"/>
            </a:pPr>
            <a:r>
              <a:rPr lang="en-US" sz="2400" dirty="0" smtClean="0"/>
              <a:t>North </a:t>
            </a:r>
            <a:r>
              <a:rPr lang="en-US" sz="2400" dirty="0"/>
              <a:t>Dakota State Library, </a:t>
            </a:r>
            <a:r>
              <a:rPr lang="en-US" sz="2400" i="1" dirty="0"/>
              <a:t>Active Shooter </a:t>
            </a:r>
            <a:r>
              <a:rPr lang="en-US" sz="2400" i="1" dirty="0" smtClean="0"/>
              <a:t>Procedure- </a:t>
            </a:r>
            <a:r>
              <a:rPr lang="en-US" sz="2400" dirty="0" smtClean="0"/>
              <a:t>available upon request</a:t>
            </a:r>
          </a:p>
          <a:p>
            <a:pPr marL="182880" indent="-182880">
              <a:buFont typeface="Arial"/>
              <a:buChar char="•"/>
            </a:pPr>
            <a:r>
              <a:rPr lang="en-US" sz="2400" dirty="0" smtClean="0"/>
              <a:t>U.S. Dept. of Homeland Security, </a:t>
            </a:r>
            <a:r>
              <a:rPr lang="en-US" sz="2400" i="1" dirty="0" smtClean="0"/>
              <a:t>Pocket Card</a:t>
            </a:r>
            <a:r>
              <a:rPr lang="en-US" sz="2400" dirty="0"/>
              <a:t> </a:t>
            </a:r>
            <a:r>
              <a:rPr lang="en-US" sz="2400" dirty="0" smtClean="0">
                <a:hlinkClick r:id="rId3"/>
              </a:rPr>
              <a:t>http</a:t>
            </a:r>
            <a:r>
              <a:rPr lang="en-US" sz="2400" dirty="0">
                <a:hlinkClick r:id="rId3"/>
              </a:rPr>
              <a:t>://</a:t>
            </a:r>
            <a:r>
              <a:rPr lang="en-US" sz="2400" dirty="0" smtClean="0">
                <a:hlinkClick r:id="rId3"/>
              </a:rPr>
              <a:t>www.dhs.gov/sites/default/files/publications/active_shooter_pocket_card_508.pdf</a:t>
            </a:r>
            <a:endParaRPr lang="en-US" sz="2400" dirty="0" smtClean="0"/>
          </a:p>
          <a:p>
            <a:pPr marL="182880" indent="-182880">
              <a:buFont typeface="Arial"/>
              <a:buChar char="•"/>
            </a:pPr>
            <a:r>
              <a:rPr lang="en-US" sz="2400" dirty="0" smtClean="0"/>
              <a:t>U.S. Dept</a:t>
            </a:r>
            <a:r>
              <a:rPr lang="en-US" sz="2400" dirty="0"/>
              <a:t>. of Homeland </a:t>
            </a:r>
            <a:r>
              <a:rPr lang="en-US" sz="2400" dirty="0" smtClean="0"/>
              <a:t>Security, </a:t>
            </a:r>
            <a:r>
              <a:rPr lang="en-US" sz="2400" i="1" dirty="0" smtClean="0"/>
              <a:t>Active Shooter: How to Respond. </a:t>
            </a:r>
            <a:r>
              <a:rPr lang="en-US" sz="2400" dirty="0" smtClean="0">
                <a:hlinkClick r:id="rId4"/>
              </a:rPr>
              <a:t>https</a:t>
            </a:r>
            <a:r>
              <a:rPr lang="en-US" sz="2400" dirty="0">
                <a:hlinkClick r:id="rId4"/>
              </a:rPr>
              <a:t>://</a:t>
            </a:r>
            <a:r>
              <a:rPr lang="en-US" sz="2400" dirty="0" smtClean="0">
                <a:hlinkClick r:id="rId4"/>
              </a:rPr>
              <a:t>www.dhs.gov/sites/default/files/publications/active-shooter-how-to-respond-508.pdf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657478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084996"/>
          </a:xfrm>
        </p:spPr>
        <p:txBody>
          <a:bodyPr/>
          <a:lstStyle/>
          <a:p>
            <a:r>
              <a:rPr lang="en-US" dirty="0" smtClean="0"/>
              <a:t>Active Shooter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458200" cy="4724400"/>
          </a:xfrm>
        </p:spPr>
        <p:txBody>
          <a:bodyPr>
            <a:normAutofit/>
          </a:bodyPr>
          <a:lstStyle/>
          <a:p>
            <a:r>
              <a:rPr lang="en-US" sz="3100" dirty="0"/>
              <a:t>Created by the Los Angeles County Sheriff’s Department</a:t>
            </a:r>
          </a:p>
          <a:p>
            <a:endParaRPr lang="en-US" sz="1100" dirty="0" smtClean="0"/>
          </a:p>
          <a:p>
            <a:r>
              <a:rPr lang="en-US" sz="3100" dirty="0"/>
              <a:t>Contains graphic content of a violent </a:t>
            </a:r>
            <a:r>
              <a:rPr lang="en-US" sz="3100" dirty="0" smtClean="0"/>
              <a:t>nature (gunfire, intense situations, and “blood”)</a:t>
            </a:r>
            <a:endParaRPr lang="en-US" sz="3100" dirty="0"/>
          </a:p>
          <a:p>
            <a:pPr marL="0" indent="0">
              <a:buNone/>
            </a:pPr>
            <a:endParaRPr lang="en-US" sz="1100" dirty="0" smtClean="0"/>
          </a:p>
          <a:p>
            <a:r>
              <a:rPr lang="en-US" sz="3100" dirty="0" smtClean="0"/>
              <a:t>Viewer discretion is advised!!</a:t>
            </a:r>
          </a:p>
          <a:p>
            <a:endParaRPr lang="en-US" sz="1100" dirty="0"/>
          </a:p>
          <a:p>
            <a:pPr marL="0" indent="0">
              <a:buNone/>
            </a:pPr>
            <a:r>
              <a:rPr lang="en-US" sz="3100" u="sng" dirty="0">
                <a:hlinkClick r:id="rId2"/>
              </a:rPr>
              <a:t>https://</a:t>
            </a:r>
            <a:r>
              <a:rPr lang="en-US" sz="3100" u="sng" dirty="0" smtClean="0">
                <a:hlinkClick r:id="rId2"/>
              </a:rPr>
              <a:t>www.youtube.com/watch?v=DFQ-oxhdFjE</a:t>
            </a:r>
            <a:r>
              <a:rPr lang="en-US" sz="3100" u="sng" dirty="0" smtClean="0"/>
              <a:t> 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1404541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400" dirty="0" smtClean="0"/>
              <a:t>Mary J. Soucie</a:t>
            </a:r>
          </a:p>
          <a:p>
            <a:pPr marL="0" indent="0" algn="ctr">
              <a:buNone/>
            </a:pPr>
            <a:r>
              <a:rPr lang="en-US" sz="2400" dirty="0" smtClean="0">
                <a:hlinkClick r:id="rId2"/>
              </a:rPr>
              <a:t>mjsoucie@gmail.com</a:t>
            </a: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>
                <a:hlinkClick r:id="rId3"/>
              </a:rPr>
              <a:t>msoucie@nd.gov</a:t>
            </a: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(701) 328-4654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05000" y="762000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+mj-lt"/>
                <a:cs typeface="Calibri"/>
              </a:rPr>
              <a:t>Thank You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0755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762000"/>
            <a:ext cx="8763000" cy="2286000"/>
          </a:xfrm>
        </p:spPr>
        <p:txBody>
          <a:bodyPr rtlCol="0" anchor="t">
            <a:noAutofit/>
          </a:bodyPr>
          <a:lstStyle/>
          <a:p>
            <a:pPr>
              <a:defRPr/>
            </a:pPr>
            <a:r>
              <a:rPr lang="en-US" sz="6000" dirty="0"/>
              <a:t>Active Shooter </a:t>
            </a:r>
            <a:r>
              <a:rPr lang="en-US" sz="6000" dirty="0" smtClean="0"/>
              <a:t>Procedures</a:t>
            </a:r>
            <a:br>
              <a:rPr lang="en-US" sz="6000" dirty="0" smtClean="0"/>
            </a:br>
            <a:r>
              <a:rPr lang="en-US" sz="6000" dirty="0" smtClean="0"/>
              <a:t> </a:t>
            </a:r>
            <a:r>
              <a:rPr lang="en-US" sz="6000" dirty="0"/>
              <a:t>for Libraries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66800" y="3352800"/>
            <a:ext cx="26119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An Infopeople Webinar</a:t>
            </a:r>
          </a:p>
          <a:p>
            <a:r>
              <a:rPr lang="en-US" sz="2000" dirty="0" smtClean="0">
                <a:latin typeface="+mj-lt"/>
              </a:rPr>
              <a:t>November 15, 2016</a:t>
            </a:r>
            <a:endParaRPr lang="en-US" sz="2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4495800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Presented by Mary </a:t>
            </a:r>
            <a:r>
              <a:rPr lang="en-US" sz="2800" dirty="0" err="1" smtClean="0">
                <a:latin typeface="+mj-lt"/>
              </a:rPr>
              <a:t>Soucie</a:t>
            </a:r>
            <a:endParaRPr lang="en-US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active shooter situation?</a:t>
            </a:r>
            <a:endParaRPr lang="en-US" altLang="en-US" dirty="0" smtClean="0"/>
          </a:p>
        </p:txBody>
      </p:sp>
      <p:sp>
        <p:nvSpPr>
          <p:cNvPr id="4099" name="Content Placeholder 4"/>
          <p:cNvSpPr>
            <a:spLocks noGrp="1"/>
          </p:cNvSpPr>
          <p:nvPr>
            <p:ph idx="1"/>
          </p:nvPr>
        </p:nvSpPr>
        <p:spPr>
          <a:xfrm>
            <a:off x="685800" y="2209800"/>
            <a:ext cx="7391400" cy="3429000"/>
          </a:xfrm>
        </p:spPr>
        <p:txBody>
          <a:bodyPr>
            <a:normAutofit/>
          </a:bodyPr>
          <a:lstStyle/>
          <a:p>
            <a:pPr marL="274320" indent="-18288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3100" dirty="0" smtClean="0"/>
              <a:t>Actively engaged in killing</a:t>
            </a:r>
          </a:p>
          <a:p>
            <a:pPr marL="274320" indent="-182880">
              <a:buFont typeface="Arial"/>
              <a:buChar char="•"/>
            </a:pPr>
            <a:r>
              <a:rPr lang="en-US" sz="3100" dirty="0" smtClean="0"/>
              <a:t>Confined and populated area</a:t>
            </a:r>
          </a:p>
          <a:p>
            <a:pPr marL="274320" indent="-182880">
              <a:buFont typeface="Arial"/>
              <a:buChar char="•"/>
            </a:pPr>
            <a:r>
              <a:rPr lang="en-US" sz="3100" dirty="0" smtClean="0"/>
              <a:t>Sometimes motivated by revenge</a:t>
            </a:r>
          </a:p>
          <a:p>
            <a:pPr marL="274320" indent="-182880">
              <a:buFont typeface="Arial"/>
              <a:buChar char="•"/>
            </a:pPr>
            <a:r>
              <a:rPr lang="en-US" sz="3100" dirty="0" smtClean="0"/>
              <a:t>Unpredictable/evolve quickly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Responses to an Active Shooter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100" dirty="0" smtClean="0"/>
          </a:p>
          <a:p>
            <a:pPr indent="-182880">
              <a:buFont typeface="Arial"/>
              <a:buChar char="•"/>
            </a:pPr>
            <a:r>
              <a:rPr lang="en-US" sz="3100" dirty="0" smtClean="0"/>
              <a:t>Run</a:t>
            </a:r>
          </a:p>
          <a:p>
            <a:pPr indent="-182880">
              <a:buFont typeface="Arial"/>
              <a:buChar char="•"/>
            </a:pPr>
            <a:r>
              <a:rPr lang="en-US" sz="3100" dirty="0" smtClean="0"/>
              <a:t>Hide</a:t>
            </a:r>
          </a:p>
          <a:p>
            <a:pPr indent="-182880">
              <a:buFont typeface="Arial"/>
              <a:buChar char="•"/>
            </a:pPr>
            <a:r>
              <a:rPr lang="en-US" sz="3100" dirty="0" smtClean="0"/>
              <a:t>Fight</a:t>
            </a:r>
          </a:p>
        </p:txBody>
      </p:sp>
    </p:spTree>
    <p:extLst>
      <p:ext uri="{BB962C8B-B14F-4D97-AF65-F5344CB8AC3E}">
        <p14:creationId xmlns:p14="http://schemas.microsoft.com/office/powerpoint/2010/main" val="3276808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863841" cy="4023360"/>
          </a:xfrm>
        </p:spPr>
        <p:txBody>
          <a:bodyPr>
            <a:normAutofit/>
          </a:bodyPr>
          <a:lstStyle/>
          <a:p>
            <a:pPr marL="182880" indent="-182880">
              <a:buFont typeface="Arial"/>
              <a:buChar char="•"/>
            </a:pPr>
            <a:r>
              <a:rPr lang="en-US" sz="2800" dirty="0"/>
              <a:t>Know your exit route</a:t>
            </a:r>
          </a:p>
          <a:p>
            <a:pPr indent="-182880">
              <a:buFont typeface="Arial"/>
              <a:buChar char="•"/>
            </a:pPr>
            <a:r>
              <a:rPr lang="en-US" sz="2800" dirty="0"/>
              <a:t>Leave everything behind</a:t>
            </a:r>
          </a:p>
          <a:p>
            <a:pPr indent="-182880">
              <a:buFont typeface="Arial"/>
              <a:buChar char="•"/>
            </a:pPr>
            <a:r>
              <a:rPr lang="en-US" sz="2800" dirty="0"/>
              <a:t>Keep your hands visible</a:t>
            </a:r>
          </a:p>
          <a:p>
            <a:pPr indent="-182880">
              <a:buFont typeface="Arial"/>
              <a:buChar char="•"/>
            </a:pPr>
            <a:r>
              <a:rPr lang="en-US" sz="2800" dirty="0"/>
              <a:t>Bring people with you. If they won’t go, then leave them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11427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Hide…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indent="-1828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/>
              <a:t>Hide in an area out of the shooter’s view. If you’re in a hallway or open area, move immediately to a more secure location</a:t>
            </a:r>
          </a:p>
          <a:p>
            <a:pPr indent="-182880">
              <a:buFont typeface="Arial"/>
              <a:buChar char="•"/>
            </a:pPr>
            <a:r>
              <a:rPr lang="en-US" sz="2800" dirty="0"/>
              <a:t>Barricade the door/entry</a:t>
            </a:r>
          </a:p>
          <a:p>
            <a:pPr indent="-182880">
              <a:buFont typeface="Arial"/>
              <a:buChar char="•"/>
            </a:pPr>
            <a:r>
              <a:rPr lang="en-US" sz="2800" dirty="0"/>
              <a:t>Hide behind something such as a desk</a:t>
            </a:r>
          </a:p>
          <a:p>
            <a:pPr indent="-182880">
              <a:buFont typeface="Arial"/>
              <a:buChar char="•"/>
            </a:pPr>
            <a:r>
              <a:rPr lang="en-US" sz="2800" dirty="0"/>
              <a:t>Silence your cellphone</a:t>
            </a:r>
          </a:p>
          <a:p>
            <a:pPr indent="-182880">
              <a:buFont typeface="Arial"/>
              <a:buChar char="•"/>
            </a:pPr>
            <a:r>
              <a:rPr lang="en-US" sz="2800" dirty="0"/>
              <a:t>Be as silent as possible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114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Fight…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543801" cy="4023360"/>
          </a:xfrm>
        </p:spPr>
        <p:txBody>
          <a:bodyPr/>
          <a:lstStyle/>
          <a:p>
            <a:pPr marL="182880" indent="-182880">
              <a:buFont typeface="Arial"/>
              <a:buChar char="•"/>
            </a:pPr>
            <a:r>
              <a:rPr lang="en-US" sz="2800" dirty="0"/>
              <a:t>Last resort and only if you are in immediate danger</a:t>
            </a:r>
          </a:p>
          <a:p>
            <a:pPr marL="182880" indent="-182880">
              <a:buFont typeface="Arial"/>
              <a:buChar char="•"/>
            </a:pPr>
            <a:r>
              <a:rPr lang="en-US" sz="2800" dirty="0"/>
              <a:t>Attempt to incapacitate the shooter</a:t>
            </a:r>
          </a:p>
          <a:p>
            <a:pPr marL="182880" indent="-182880">
              <a:buFont typeface="Arial"/>
              <a:buChar char="•"/>
            </a:pPr>
            <a:r>
              <a:rPr lang="en-US" sz="2800" dirty="0"/>
              <a:t>Be aggressive </a:t>
            </a:r>
            <a:endParaRPr lang="en-US" sz="2800" dirty="0" smtClean="0"/>
          </a:p>
          <a:p>
            <a:pPr marL="182880" indent="-182880">
              <a:buFont typeface="Arial"/>
              <a:buChar char="•"/>
            </a:pPr>
            <a:r>
              <a:rPr lang="en-US" sz="2800" dirty="0" smtClean="0"/>
              <a:t>Once you’ve made this decision, there’s no turning back.  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935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it is safe to do so…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57400"/>
            <a:ext cx="7543800" cy="3505200"/>
          </a:xfrm>
        </p:spPr>
        <p:txBody>
          <a:bodyPr/>
          <a:lstStyle/>
          <a:p>
            <a:pPr marL="182880" indent="-182880">
              <a:buFont typeface="Arial"/>
              <a:buChar char="•"/>
            </a:pPr>
            <a:r>
              <a:rPr lang="en-US" sz="3100" dirty="0" smtClean="0"/>
              <a:t>Call 911</a:t>
            </a:r>
          </a:p>
          <a:p>
            <a:pPr marL="182880" indent="-182880">
              <a:buFont typeface="Arial"/>
              <a:buChar char="•"/>
            </a:pPr>
            <a:endParaRPr lang="en-US" sz="3100" dirty="0" smtClean="0"/>
          </a:p>
          <a:p>
            <a:pPr marL="182880" indent="-182880">
              <a:buFont typeface="Arial"/>
              <a:buChar char="•"/>
            </a:pPr>
            <a:r>
              <a:rPr lang="en-US" sz="3100" dirty="0" smtClean="0"/>
              <a:t>Activate duress buttons/alert systems</a:t>
            </a:r>
          </a:p>
          <a:p>
            <a:pPr marL="182880" indent="-182880">
              <a:buFont typeface="Arial"/>
              <a:buChar char="•"/>
            </a:pPr>
            <a:endParaRPr lang="en-US" sz="3100" dirty="0" smtClean="0"/>
          </a:p>
          <a:p>
            <a:pPr marL="182880" indent="-182880">
              <a:buFont typeface="Arial"/>
              <a:buChar char="•"/>
            </a:pPr>
            <a:r>
              <a:rPr lang="en-US" sz="3100" dirty="0" smtClean="0"/>
              <a:t>Give details!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Responding to Police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762000" y="1828800"/>
            <a:ext cx="7848600" cy="4114800"/>
          </a:xfrm>
        </p:spPr>
        <p:txBody>
          <a:bodyPr>
            <a:normAutofit fontScale="92500" lnSpcReduction="20000"/>
          </a:bodyPr>
          <a:lstStyle/>
          <a:p>
            <a:pPr marL="182880" indent="-182880">
              <a:buFont typeface="Arial"/>
              <a:buChar char="•"/>
            </a:pPr>
            <a:r>
              <a:rPr lang="en-US" sz="3100" dirty="0" smtClean="0"/>
              <a:t>Follow directions</a:t>
            </a:r>
          </a:p>
          <a:p>
            <a:pPr marL="182880" indent="-182880">
              <a:buFont typeface="Arial"/>
              <a:buChar char="•"/>
            </a:pPr>
            <a:endParaRPr lang="en-US" sz="2000" dirty="0" smtClean="0"/>
          </a:p>
          <a:p>
            <a:pPr marL="182880" indent="-182880">
              <a:buFont typeface="Arial"/>
              <a:buChar char="•"/>
            </a:pPr>
            <a:r>
              <a:rPr lang="en-US" sz="3100" dirty="0" smtClean="0"/>
              <a:t>Keep hands in the air</a:t>
            </a:r>
          </a:p>
          <a:p>
            <a:pPr marL="182880" indent="-182880">
              <a:buFont typeface="Arial"/>
              <a:buChar char="•"/>
            </a:pPr>
            <a:endParaRPr lang="en-US" sz="2000" dirty="0" smtClean="0"/>
          </a:p>
          <a:p>
            <a:pPr marL="182880" indent="-182880">
              <a:buFont typeface="Arial"/>
              <a:buChar char="•"/>
            </a:pPr>
            <a:r>
              <a:rPr lang="en-US" sz="3100" dirty="0" smtClean="0"/>
              <a:t>No sudden movements</a:t>
            </a:r>
          </a:p>
          <a:p>
            <a:pPr marL="182880" indent="-182880">
              <a:buFont typeface="Arial"/>
              <a:buChar char="•"/>
            </a:pPr>
            <a:endParaRPr lang="en-US" sz="2000" dirty="0" smtClean="0"/>
          </a:p>
          <a:p>
            <a:pPr marL="182880" indent="-182880">
              <a:buFont typeface="Arial"/>
              <a:buChar char="•"/>
            </a:pPr>
            <a:r>
              <a:rPr lang="en-US" sz="3100" dirty="0" smtClean="0"/>
              <a:t>Keep calm</a:t>
            </a:r>
          </a:p>
          <a:p>
            <a:pPr marL="182880" indent="-182880">
              <a:buFont typeface="Arial"/>
              <a:buChar char="•"/>
            </a:pPr>
            <a:endParaRPr lang="en-US" sz="2000" dirty="0" smtClean="0"/>
          </a:p>
          <a:p>
            <a:pPr marL="182880" indent="-182880">
              <a:buFont typeface="Arial"/>
              <a:buChar char="•"/>
            </a:pPr>
            <a:r>
              <a:rPr lang="en-US" sz="3100" dirty="0" smtClean="0"/>
              <a:t>Don’t ask questions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87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6783</TotalTime>
  <Words>541</Words>
  <Application>Microsoft Macintosh PowerPoint</Application>
  <PresentationFormat>On-screen Show (4:3)</PresentationFormat>
  <Paragraphs>98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Retrospect</vt:lpstr>
      <vt:lpstr>Office Theme</vt:lpstr>
      <vt:lpstr>PowerPoint Presentation</vt:lpstr>
      <vt:lpstr>Active Shooter Procedures  for Libraries</vt:lpstr>
      <vt:lpstr>What is an active shooter situation?</vt:lpstr>
      <vt:lpstr>Responses to an Active Shooter</vt:lpstr>
      <vt:lpstr>Run…</vt:lpstr>
      <vt:lpstr>Hide…</vt:lpstr>
      <vt:lpstr>Fight…</vt:lpstr>
      <vt:lpstr>When it is safe to do so…</vt:lpstr>
      <vt:lpstr>Responding to Police</vt:lpstr>
      <vt:lpstr>Active Shooter Policies </vt:lpstr>
      <vt:lpstr>Active Shooter Policies</vt:lpstr>
      <vt:lpstr>Best Practices for Libraries</vt:lpstr>
      <vt:lpstr>Resources</vt:lpstr>
      <vt:lpstr>Active Shooter Video</vt:lpstr>
      <vt:lpstr>PowerPoint Presentation</vt:lpstr>
    </vt:vector>
  </TitlesOfParts>
  <Company>American Library Association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kjohnson</dc:creator>
  <cp:lastModifiedBy>Jennifer Jacobs</cp:lastModifiedBy>
  <cp:revision>43</cp:revision>
  <cp:lastPrinted>2016-11-14T21:08:41Z</cp:lastPrinted>
  <dcterms:created xsi:type="dcterms:W3CDTF">2015-03-23T16:23:35Z</dcterms:created>
  <dcterms:modified xsi:type="dcterms:W3CDTF">2016-11-14T21:08:49Z</dcterms:modified>
</cp:coreProperties>
</file>