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  <p:sldMasterId id="2147483807" r:id="rId2"/>
  </p:sldMasterIdLst>
  <p:notesMasterIdLst>
    <p:notesMasterId r:id="rId18"/>
  </p:notesMasterIdLst>
  <p:handoutMasterIdLst>
    <p:handoutMasterId r:id="rId19"/>
  </p:handoutMasterIdLst>
  <p:sldIdLst>
    <p:sldId id="271" r:id="rId3"/>
    <p:sldId id="256" r:id="rId4"/>
    <p:sldId id="257" r:id="rId5"/>
    <p:sldId id="259" r:id="rId6"/>
    <p:sldId id="267" r:id="rId7"/>
    <p:sldId id="268" r:id="rId8"/>
    <p:sldId id="269" r:id="rId9"/>
    <p:sldId id="258" r:id="rId10"/>
    <p:sldId id="260" r:id="rId11"/>
    <p:sldId id="261" r:id="rId12"/>
    <p:sldId id="262" r:id="rId13"/>
    <p:sldId id="263" r:id="rId14"/>
    <p:sldId id="266" r:id="rId15"/>
    <p:sldId id="264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00"/>
    <a:srgbClr val="0085C2"/>
    <a:srgbClr val="FAA633"/>
    <a:srgbClr val="F04E23"/>
    <a:srgbClr val="00427A"/>
    <a:srgbClr val="00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48" autoAdjust="0"/>
    <p:restoredTop sz="94660"/>
  </p:normalViewPr>
  <p:slideViewPr>
    <p:cSldViewPr>
      <p:cViewPr varScale="1">
        <p:scale>
          <a:sx n="105" d="100"/>
          <a:sy n="105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14400" y="0"/>
            <a:ext cx="5029200" cy="76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 algn="ctr"/>
            <a:r>
              <a:rPr lang="en-US" sz="2000" dirty="0" smtClean="0">
                <a:latin typeface="+mj-lt"/>
              </a:rPr>
              <a:t>Active Shooter Procedures for Libraries </a:t>
            </a:r>
            <a:endParaRPr lang="en-US" sz="2000" dirty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943600" y="0"/>
            <a:ext cx="914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ctr"/>
            <a:r>
              <a:rPr lang="en-US" dirty="0" smtClean="0">
                <a:latin typeface="+mj-lt"/>
              </a:rPr>
              <a:t>11/15/2016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14400" y="8305800"/>
            <a:ext cx="5029200" cy="836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 algn="just"/>
            <a:r>
              <a:rPr lang="en-US" sz="900" dirty="0" err="1">
                <a:latin typeface="+mj-lt"/>
              </a:rPr>
              <a:t>Infopeople</a:t>
            </a:r>
            <a:r>
              <a:rPr lang="en-US" sz="900" dirty="0">
                <a:latin typeface="+mj-lt"/>
              </a:rPr>
              <a:t>, a grant project of the </a:t>
            </a:r>
            <a:r>
              <a:rPr lang="en-US" sz="900" dirty="0" err="1">
                <a:latin typeface="+mj-lt"/>
              </a:rPr>
              <a:t>Califa</a:t>
            </a:r>
            <a:r>
              <a:rPr lang="en-US" sz="900" dirty="0">
                <a:latin typeface="+mj-lt"/>
              </a:rPr>
              <a:t> </a:t>
            </a:r>
            <a:r>
              <a:rPr lang="en-US" sz="900" dirty="0" smtClean="0">
                <a:latin typeface="+mj-lt"/>
              </a:rPr>
              <a:t>Group, </a:t>
            </a:r>
            <a:r>
              <a:rPr lang="en-US" sz="900" dirty="0">
                <a:latin typeface="+mj-lt"/>
              </a:rPr>
              <a:t>is supported in part by the U.S. Institute of Museum and Library Services under the provisions of the Library Services and Technology Act, administered in California by the State Librarian. </a:t>
            </a:r>
            <a:endParaRPr lang="en-US" sz="9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43599" y="8685213"/>
            <a:ext cx="912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53B37-BB32-694D-AD02-F60A9C29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1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748CB-4C8A-49C7-86E5-A1DD37446E7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836D-55F6-4360-8583-3E7650038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Police actions: neutralize</a:t>
            </a:r>
            <a:r>
              <a:rPr lang="en-US" baseline="0" dirty="0" smtClean="0"/>
              <a:t> threat; they are not there to take care of the victims and will go right past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836D-55F6-4360-8583-3E76500385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5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20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8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181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608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073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0342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58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047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899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352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47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835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556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926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60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6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68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6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2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46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5A3E24DE-39BD-2E49-BE4C-CF70B78A2F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11/14/16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7CE14414-785D-F743-B34C-A246B0A6F94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994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2.jpg"/><Relationship Id="rId3" Type="http://schemas.openxmlformats.org/officeDocument/2006/relationships/hyperlink" Target="http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s.gov/sites/default/files/publications/active_shooter_pocket_card_508.pdf" TargetMode="External"/><Relationship Id="rId4" Type="http://schemas.openxmlformats.org/officeDocument/2006/relationships/hyperlink" Target="https://www.dhs.gov/sites/default/files/publications/active-shooter-how-to-respond-508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FQ-oxhdFj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FQ-oxhdFj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jsoucie@gmail.com" TargetMode="External"/><Relationship Id="rId3" Type="http://schemas.openxmlformats.org/officeDocument/2006/relationships/hyperlink" Target="mailto:msoucie@nd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fplogo_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908" y="460955"/>
            <a:ext cx="5266807" cy="1419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323" y="2861454"/>
            <a:ext cx="7999861" cy="275926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no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</a:rPr>
              <a:t>Infopeople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</a:rPr>
              <a:t>is dedicated to bringing you the best in practical library training and improving information access for the public by improving the skills of library workers. Infopeople, a grant project of the 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+mn-ea"/>
              </a:rPr>
              <a:t>Califa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</a:rPr>
              <a:t> Group, is supported in part by the Institute of Museum and Library Services under the provisions of the Library Services and Technology Act administered in California by the State Librarian.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</a:rPr>
              <a:t>This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</a:rPr>
              <a:t>material is covered by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hlinkClick r:id="rId3"/>
              </a:rPr>
              <a:t>Creative Commons 4.0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</a:rPr>
              <a:t> Non-commercial Share Alike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</a:rPr>
              <a:t>license.  Any use of this material should credit the funding source.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7504" y="2394278"/>
            <a:ext cx="4484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</a:rPr>
              <a:t>Welcome to today’s Infopeople Webinar!</a:t>
            </a:r>
            <a:endParaRPr lang="en-US" sz="20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932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Shooter Policies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610600" cy="4343400"/>
          </a:xfrm>
        </p:spPr>
        <p:txBody>
          <a:bodyPr/>
          <a:lstStyle/>
          <a:p>
            <a:pPr marL="182880" indent="-182880">
              <a:buFont typeface="Arial"/>
              <a:buChar char="•"/>
            </a:pPr>
            <a:r>
              <a:rPr lang="en-US" sz="3100" dirty="0" smtClean="0"/>
              <a:t>Part of the Emergency &amp; Disaster Plan</a:t>
            </a:r>
          </a:p>
          <a:p>
            <a:pPr marL="182880" indent="-182880">
              <a:buFont typeface="Arial"/>
              <a:buChar char="•"/>
            </a:pPr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Training on a regular schedule</a:t>
            </a:r>
          </a:p>
          <a:p>
            <a:pPr marL="182880" indent="-182880">
              <a:buFont typeface="Arial"/>
              <a:buChar char="•"/>
            </a:pPr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Reviewed by staff</a:t>
            </a:r>
          </a:p>
          <a:p>
            <a:pPr marL="182880" indent="-182880">
              <a:buFont typeface="Arial"/>
              <a:buChar char="•"/>
            </a:pPr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May need to focus on securing certain areas that are open/hard to secure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1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Shooter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4577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Should include:</a:t>
            </a:r>
            <a:br>
              <a:rPr lang="en-US" sz="3100" dirty="0" smtClean="0"/>
            </a:br>
            <a:endParaRPr lang="en-US" sz="2000" dirty="0" smtClean="0"/>
          </a:p>
          <a:p>
            <a:pPr lvl="1"/>
            <a:r>
              <a:rPr lang="en-US" sz="3100" dirty="0" smtClean="0"/>
              <a:t>Communication plan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100" dirty="0" smtClean="0"/>
              <a:t>Evacuation plan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100" dirty="0" smtClean="0"/>
              <a:t>Gathering place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3100" dirty="0" smtClean="0"/>
              <a:t>Lockdown plan</a:t>
            </a:r>
          </a:p>
        </p:txBody>
      </p:sp>
    </p:spTree>
    <p:extLst>
      <p:ext uri="{BB962C8B-B14F-4D97-AF65-F5344CB8AC3E}">
        <p14:creationId xmlns:p14="http://schemas.microsoft.com/office/powerpoint/2010/main" val="345187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534400" cy="876300"/>
          </a:xfrm>
        </p:spPr>
        <p:txBody>
          <a:bodyPr/>
          <a:lstStyle/>
          <a:p>
            <a:r>
              <a:rPr lang="en-US" dirty="0" smtClean="0"/>
              <a:t>Best Practices for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001000" cy="4076700"/>
          </a:xfrm>
        </p:spPr>
        <p:txBody>
          <a:bodyPr>
            <a:normAutofit fontScale="92500" lnSpcReduction="20000"/>
          </a:bodyPr>
          <a:lstStyle/>
          <a:p>
            <a:pPr marL="182880" indent="-182880">
              <a:buFont typeface="Arial"/>
              <a:buChar char="•"/>
            </a:pPr>
            <a:r>
              <a:rPr lang="en-US" sz="3100" dirty="0"/>
              <a:t>C</a:t>
            </a:r>
            <a:r>
              <a:rPr lang="en-US" sz="3100" dirty="0" smtClean="0"/>
              <a:t>onduct trainings</a:t>
            </a:r>
          </a:p>
          <a:p>
            <a:pPr marL="182880" indent="-182880">
              <a:buFont typeface="Arial"/>
              <a:buChar char="•"/>
            </a:pPr>
            <a:endParaRPr lang="en-US" sz="19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Environmental scan</a:t>
            </a:r>
          </a:p>
          <a:p>
            <a:pPr marL="182880" indent="-182880">
              <a:buFont typeface="Arial"/>
              <a:buChar char="•"/>
            </a:pPr>
            <a:endParaRPr lang="en-US" sz="19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Staff roles and responsibilities</a:t>
            </a:r>
          </a:p>
          <a:p>
            <a:pPr marL="182880" indent="-182880">
              <a:buFont typeface="Arial"/>
              <a:buChar char="•"/>
            </a:pPr>
            <a:endParaRPr lang="en-US" sz="19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Recognize and respond to signs of potential threats</a:t>
            </a:r>
          </a:p>
          <a:p>
            <a:pPr marL="182880" indent="-182880">
              <a:buFont typeface="Arial"/>
              <a:buChar char="•"/>
            </a:pPr>
            <a:endParaRPr lang="en-US" sz="19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Conduct risk and safety assessments</a:t>
            </a:r>
          </a:p>
        </p:txBody>
      </p:sp>
    </p:spTree>
    <p:extLst>
      <p:ext uri="{BB962C8B-B14F-4D97-AF65-F5344CB8AC3E}">
        <p14:creationId xmlns:p14="http://schemas.microsoft.com/office/powerpoint/2010/main" val="203663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419600"/>
          </a:xfrm>
        </p:spPr>
        <p:txBody>
          <a:bodyPr>
            <a:normAutofit/>
          </a:bodyPr>
          <a:lstStyle/>
          <a:p>
            <a:pPr marL="182880" indent="-182880">
              <a:buFont typeface="Arial"/>
              <a:buChar char="•"/>
            </a:pPr>
            <a:r>
              <a:rPr lang="en-US" sz="2400" dirty="0" smtClean="0"/>
              <a:t>LA </a:t>
            </a:r>
            <a:r>
              <a:rPr lang="en-US" sz="2400" dirty="0"/>
              <a:t>County Sheriff, </a:t>
            </a:r>
            <a:r>
              <a:rPr lang="en-US" sz="2400" i="1" dirty="0"/>
              <a:t>Surviving an Active Shooter</a:t>
            </a:r>
            <a:r>
              <a:rPr lang="en-US" sz="2400" dirty="0"/>
              <a:t> </a:t>
            </a:r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www.youtube.com/watch?v=DFQ-oxhdFjE</a:t>
            </a:r>
            <a:endParaRPr lang="en-US" sz="2400" dirty="0" smtClean="0"/>
          </a:p>
          <a:p>
            <a:pPr marL="182880" indent="-182880">
              <a:buFont typeface="Arial"/>
              <a:buChar char="•"/>
            </a:pPr>
            <a:r>
              <a:rPr lang="en-US" sz="2400" dirty="0" smtClean="0"/>
              <a:t>North </a:t>
            </a:r>
            <a:r>
              <a:rPr lang="en-US" sz="2400" dirty="0"/>
              <a:t>Dakota State Library, </a:t>
            </a:r>
            <a:r>
              <a:rPr lang="en-US" sz="2400" i="1" dirty="0"/>
              <a:t>Active Shooter </a:t>
            </a:r>
            <a:r>
              <a:rPr lang="en-US" sz="2400" i="1" dirty="0" smtClean="0"/>
              <a:t>Procedure- </a:t>
            </a:r>
            <a:r>
              <a:rPr lang="en-US" sz="2400" dirty="0" smtClean="0"/>
              <a:t>available upon request</a:t>
            </a:r>
          </a:p>
          <a:p>
            <a:pPr marL="182880" indent="-182880">
              <a:buFont typeface="Arial"/>
              <a:buChar char="•"/>
            </a:pPr>
            <a:r>
              <a:rPr lang="en-US" sz="2400" dirty="0" smtClean="0"/>
              <a:t>U.S. Dept. of Homeland Security, </a:t>
            </a:r>
            <a:r>
              <a:rPr lang="en-US" sz="2400" i="1" dirty="0" smtClean="0"/>
              <a:t>Pocket Card</a:t>
            </a:r>
            <a:r>
              <a:rPr lang="en-US" sz="2400" dirty="0"/>
              <a:t>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www.dhs.gov/sites/default/files/publications/active_shooter_pocket_card_508.pdf</a:t>
            </a:r>
            <a:endParaRPr lang="en-US" sz="2400" dirty="0" smtClean="0"/>
          </a:p>
          <a:p>
            <a:pPr marL="182880" indent="-182880">
              <a:buFont typeface="Arial"/>
              <a:buChar char="•"/>
            </a:pPr>
            <a:r>
              <a:rPr lang="en-US" sz="2400" dirty="0" smtClean="0"/>
              <a:t>U.S. Dept</a:t>
            </a:r>
            <a:r>
              <a:rPr lang="en-US" sz="2400" dirty="0"/>
              <a:t>. of Homeland </a:t>
            </a:r>
            <a:r>
              <a:rPr lang="en-US" sz="2400" dirty="0" smtClean="0"/>
              <a:t>Security, </a:t>
            </a:r>
            <a:r>
              <a:rPr lang="en-US" sz="2400" i="1" dirty="0" smtClean="0"/>
              <a:t>Active Shooter: How to Respond. </a:t>
            </a:r>
            <a:r>
              <a:rPr lang="en-US" sz="2400" dirty="0" smtClean="0">
                <a:hlinkClick r:id="rId4"/>
              </a:rPr>
              <a:t>https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www.dhs.gov/sites/default/files/publications/active-shooter-how-to-respond-508.pdf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7478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/>
          <a:lstStyle/>
          <a:p>
            <a:r>
              <a:rPr lang="en-US" dirty="0" smtClean="0"/>
              <a:t>Active Shooter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458200" cy="4724400"/>
          </a:xfrm>
        </p:spPr>
        <p:txBody>
          <a:bodyPr>
            <a:normAutofit/>
          </a:bodyPr>
          <a:lstStyle/>
          <a:p>
            <a:r>
              <a:rPr lang="en-US" sz="3100" dirty="0"/>
              <a:t>Created by the Los Angeles County Sheriff’s Department</a:t>
            </a:r>
          </a:p>
          <a:p>
            <a:endParaRPr lang="en-US" sz="1100" dirty="0" smtClean="0"/>
          </a:p>
          <a:p>
            <a:r>
              <a:rPr lang="en-US" sz="3100" dirty="0"/>
              <a:t>Contains graphic content of a violent </a:t>
            </a:r>
            <a:r>
              <a:rPr lang="en-US" sz="3100" dirty="0" smtClean="0"/>
              <a:t>nature (gunfire, intense situations, and “blood”)</a:t>
            </a:r>
            <a:endParaRPr lang="en-US" sz="3100" dirty="0"/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3100" dirty="0" smtClean="0"/>
              <a:t>Viewer discretion is advised!!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sz="3100" u="sng" dirty="0">
                <a:hlinkClick r:id="rId2"/>
              </a:rPr>
              <a:t>https://</a:t>
            </a:r>
            <a:r>
              <a:rPr lang="en-US" sz="3100" u="sng" dirty="0" smtClean="0">
                <a:hlinkClick r:id="rId2"/>
              </a:rPr>
              <a:t>www.youtube.com/watch?v=DFQ-oxhdFjE</a:t>
            </a:r>
            <a:r>
              <a:rPr lang="en-US" sz="3100" u="sng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40454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Mary J. Soucie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mjsoucie@gmail.com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hlinkClick r:id="rId3"/>
              </a:rPr>
              <a:t>msoucie@nd.gov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(701) 328-4654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762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Calibri"/>
              </a:rPr>
              <a:t>Thank You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5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8763000" cy="2286000"/>
          </a:xfrm>
        </p:spPr>
        <p:txBody>
          <a:bodyPr rtlCol="0" anchor="t">
            <a:noAutofit/>
          </a:bodyPr>
          <a:lstStyle/>
          <a:p>
            <a:pPr>
              <a:defRPr/>
            </a:pPr>
            <a:r>
              <a:rPr lang="en-US" sz="6000" dirty="0"/>
              <a:t>Active Shooter </a:t>
            </a:r>
            <a:r>
              <a:rPr lang="en-US" sz="6000" dirty="0" smtClean="0"/>
              <a:t>Procedures</a:t>
            </a:r>
            <a:br>
              <a:rPr lang="en-US" sz="6000" dirty="0" smtClean="0"/>
            </a:br>
            <a:r>
              <a:rPr lang="en-US" sz="6000" dirty="0" smtClean="0"/>
              <a:t> </a:t>
            </a:r>
            <a:r>
              <a:rPr lang="en-US" sz="6000" dirty="0"/>
              <a:t>for Libraries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3352800"/>
            <a:ext cx="2611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An Infopeople Webinar</a:t>
            </a:r>
          </a:p>
          <a:p>
            <a:r>
              <a:rPr lang="en-US" sz="2000" dirty="0" smtClean="0">
                <a:latin typeface="+mj-lt"/>
              </a:rPr>
              <a:t>November 15, 2016</a:t>
            </a:r>
            <a:endParaRPr lang="en-US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495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Presented by Mary </a:t>
            </a:r>
            <a:r>
              <a:rPr lang="en-US" sz="2800" dirty="0" err="1" smtClean="0">
                <a:latin typeface="+mj-lt"/>
              </a:rPr>
              <a:t>Soucie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active shooter situation?</a:t>
            </a:r>
            <a:endParaRPr lang="en-US" altLang="en-US" dirty="0" smtClean="0"/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7391400" cy="3429000"/>
          </a:xfrm>
        </p:spPr>
        <p:txBody>
          <a:bodyPr>
            <a:normAutofit/>
          </a:bodyPr>
          <a:lstStyle/>
          <a:p>
            <a:pPr marL="274320" indent="-18288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3100" dirty="0" smtClean="0"/>
              <a:t>Actively engaged in killing</a:t>
            </a:r>
          </a:p>
          <a:p>
            <a:pPr marL="274320" indent="-182880">
              <a:buFont typeface="Arial"/>
              <a:buChar char="•"/>
            </a:pPr>
            <a:r>
              <a:rPr lang="en-US" sz="3100" dirty="0" smtClean="0"/>
              <a:t>Confined and populated area</a:t>
            </a:r>
          </a:p>
          <a:p>
            <a:pPr marL="274320" indent="-182880">
              <a:buFont typeface="Arial"/>
              <a:buChar char="•"/>
            </a:pPr>
            <a:r>
              <a:rPr lang="en-US" sz="3100" dirty="0" smtClean="0"/>
              <a:t>Sometimes motivated by revenge</a:t>
            </a:r>
          </a:p>
          <a:p>
            <a:pPr marL="274320" indent="-182880">
              <a:buFont typeface="Arial"/>
              <a:buChar char="•"/>
            </a:pPr>
            <a:r>
              <a:rPr lang="en-US" sz="3100" dirty="0" smtClean="0"/>
              <a:t>Unpredictable/evolve quickly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to an Active Shooter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100" dirty="0" smtClean="0"/>
          </a:p>
          <a:p>
            <a:pPr indent="-182880">
              <a:buFont typeface="Arial"/>
              <a:buChar char="•"/>
            </a:pPr>
            <a:r>
              <a:rPr lang="en-US" sz="3100" dirty="0" smtClean="0"/>
              <a:t>Run</a:t>
            </a:r>
          </a:p>
          <a:p>
            <a:pPr indent="-182880">
              <a:buFont typeface="Arial"/>
              <a:buChar char="•"/>
            </a:pPr>
            <a:r>
              <a:rPr lang="en-US" sz="3100" dirty="0" smtClean="0"/>
              <a:t>Hide</a:t>
            </a:r>
          </a:p>
          <a:p>
            <a:pPr indent="-182880">
              <a:buFont typeface="Arial"/>
              <a:buChar char="•"/>
            </a:pPr>
            <a:r>
              <a:rPr lang="en-US" sz="3100" dirty="0" smtClean="0"/>
              <a:t>Fight</a:t>
            </a:r>
          </a:p>
        </p:txBody>
      </p:sp>
    </p:spTree>
    <p:extLst>
      <p:ext uri="{BB962C8B-B14F-4D97-AF65-F5344CB8AC3E}">
        <p14:creationId xmlns:p14="http://schemas.microsoft.com/office/powerpoint/2010/main" val="327680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63841" cy="4023360"/>
          </a:xfrm>
        </p:spPr>
        <p:txBody>
          <a:bodyPr>
            <a:normAutofit/>
          </a:bodyPr>
          <a:lstStyle/>
          <a:p>
            <a:pPr marL="182880" indent="-182880">
              <a:buFont typeface="Arial"/>
              <a:buChar char="•"/>
            </a:pPr>
            <a:r>
              <a:rPr lang="en-US" sz="2800" dirty="0"/>
              <a:t>Know your exit route</a:t>
            </a:r>
          </a:p>
          <a:p>
            <a:pPr indent="-182880">
              <a:buFont typeface="Arial"/>
              <a:buChar char="•"/>
            </a:pPr>
            <a:r>
              <a:rPr lang="en-US" sz="2800" dirty="0"/>
              <a:t>Leave everything behind</a:t>
            </a:r>
          </a:p>
          <a:p>
            <a:pPr indent="-182880">
              <a:buFont typeface="Arial"/>
              <a:buChar char="•"/>
            </a:pPr>
            <a:r>
              <a:rPr lang="en-US" sz="2800" dirty="0"/>
              <a:t>Keep your hands visible</a:t>
            </a:r>
          </a:p>
          <a:p>
            <a:pPr indent="-182880">
              <a:buFont typeface="Arial"/>
              <a:buChar char="•"/>
            </a:pPr>
            <a:r>
              <a:rPr lang="en-US" sz="2800" dirty="0"/>
              <a:t>Bring people with you. If they won’t go, then leave them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142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800" dirty="0"/>
              <a:t>Hide in an area out of the shooter’s view. If you’re in a hallway or open area, move immediately to a more secure location</a:t>
            </a:r>
          </a:p>
          <a:p>
            <a:pPr indent="-182880">
              <a:buFont typeface="Arial"/>
              <a:buChar char="•"/>
            </a:pPr>
            <a:r>
              <a:rPr lang="en-US" sz="2800" dirty="0"/>
              <a:t>Barricade the door/entry</a:t>
            </a:r>
          </a:p>
          <a:p>
            <a:pPr indent="-182880">
              <a:buFont typeface="Arial"/>
              <a:buChar char="•"/>
            </a:pPr>
            <a:r>
              <a:rPr lang="en-US" sz="2800" dirty="0"/>
              <a:t>Hide behind something such as a desk</a:t>
            </a:r>
          </a:p>
          <a:p>
            <a:pPr indent="-182880">
              <a:buFont typeface="Arial"/>
              <a:buChar char="•"/>
            </a:pPr>
            <a:r>
              <a:rPr lang="en-US" sz="2800" dirty="0"/>
              <a:t>Silence your cellphone</a:t>
            </a:r>
          </a:p>
          <a:p>
            <a:pPr indent="-182880">
              <a:buFont typeface="Arial"/>
              <a:buChar char="•"/>
            </a:pPr>
            <a:r>
              <a:rPr lang="en-US" sz="2800" dirty="0"/>
              <a:t>Be as silent as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14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543801" cy="4023360"/>
          </a:xfrm>
        </p:spPr>
        <p:txBody>
          <a:bodyPr/>
          <a:lstStyle/>
          <a:p>
            <a:pPr marL="182880" indent="-182880">
              <a:buFont typeface="Arial"/>
              <a:buChar char="•"/>
            </a:pPr>
            <a:r>
              <a:rPr lang="en-US" sz="2800" dirty="0"/>
              <a:t>Last resort and only if you are in immediate danger</a:t>
            </a:r>
          </a:p>
          <a:p>
            <a:pPr marL="182880" indent="-182880">
              <a:buFont typeface="Arial"/>
              <a:buChar char="•"/>
            </a:pPr>
            <a:r>
              <a:rPr lang="en-US" sz="2800" dirty="0"/>
              <a:t>Attempt to incapacitate the shooter</a:t>
            </a:r>
          </a:p>
          <a:p>
            <a:pPr marL="182880" indent="-182880">
              <a:buFont typeface="Arial"/>
              <a:buChar char="•"/>
            </a:pPr>
            <a:r>
              <a:rPr lang="en-US" sz="2800" dirty="0"/>
              <a:t>Be aggressive </a:t>
            </a:r>
            <a:endParaRPr lang="en-US" sz="2800" dirty="0" smtClean="0"/>
          </a:p>
          <a:p>
            <a:pPr marL="182880" indent="-182880">
              <a:buFont typeface="Arial"/>
              <a:buChar char="•"/>
            </a:pPr>
            <a:r>
              <a:rPr lang="en-US" sz="2800" dirty="0" smtClean="0"/>
              <a:t>Once you’ve made this decision, there’s no turning back. 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3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it is safe to do 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3505200"/>
          </a:xfrm>
        </p:spPr>
        <p:txBody>
          <a:bodyPr/>
          <a:lstStyle/>
          <a:p>
            <a:pPr marL="182880" indent="-182880">
              <a:buFont typeface="Arial"/>
              <a:buChar char="•"/>
            </a:pPr>
            <a:r>
              <a:rPr lang="en-US" sz="3100" dirty="0" smtClean="0"/>
              <a:t>Call 911</a:t>
            </a:r>
          </a:p>
          <a:p>
            <a:pPr marL="182880" indent="-182880">
              <a:buFont typeface="Arial"/>
              <a:buChar char="•"/>
            </a:pPr>
            <a:endParaRPr lang="en-US" sz="31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Activate duress buttons/alert systems</a:t>
            </a:r>
          </a:p>
          <a:p>
            <a:pPr marL="182880" indent="-182880">
              <a:buFont typeface="Arial"/>
              <a:buChar char="•"/>
            </a:pPr>
            <a:endParaRPr lang="en-US" sz="31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Give details!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Police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1828800"/>
            <a:ext cx="7848600" cy="4114800"/>
          </a:xfrm>
        </p:spPr>
        <p:txBody>
          <a:bodyPr>
            <a:normAutofit fontScale="92500" lnSpcReduction="20000"/>
          </a:bodyPr>
          <a:lstStyle/>
          <a:p>
            <a:pPr marL="182880" indent="-182880">
              <a:buFont typeface="Arial"/>
              <a:buChar char="•"/>
            </a:pPr>
            <a:r>
              <a:rPr lang="en-US" sz="3100" dirty="0" smtClean="0"/>
              <a:t>Follow directions</a:t>
            </a:r>
          </a:p>
          <a:p>
            <a:pPr marL="182880" indent="-182880">
              <a:buFont typeface="Arial"/>
              <a:buChar char="•"/>
            </a:pPr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Keep hands in the air</a:t>
            </a:r>
          </a:p>
          <a:p>
            <a:pPr marL="182880" indent="-182880">
              <a:buFont typeface="Arial"/>
              <a:buChar char="•"/>
            </a:pPr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No sudden movements</a:t>
            </a:r>
          </a:p>
          <a:p>
            <a:pPr marL="182880" indent="-182880">
              <a:buFont typeface="Arial"/>
              <a:buChar char="•"/>
            </a:pPr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Keep calm</a:t>
            </a:r>
          </a:p>
          <a:p>
            <a:pPr marL="182880" indent="-182880">
              <a:buFont typeface="Arial"/>
              <a:buChar char="•"/>
            </a:pPr>
            <a:endParaRPr lang="en-US" sz="2000" dirty="0" smtClean="0"/>
          </a:p>
          <a:p>
            <a:pPr marL="182880" indent="-182880">
              <a:buFont typeface="Arial"/>
              <a:buChar char="•"/>
            </a:pPr>
            <a:r>
              <a:rPr lang="en-US" sz="3100" dirty="0" smtClean="0"/>
              <a:t>Don’t ask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6783</TotalTime>
  <Words>541</Words>
  <Application>Microsoft Macintosh PowerPoint</Application>
  <PresentationFormat>On-screen Show (4:3)</PresentationFormat>
  <Paragraphs>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Retrospect</vt:lpstr>
      <vt:lpstr>Office Theme</vt:lpstr>
      <vt:lpstr>PowerPoint Presentation</vt:lpstr>
      <vt:lpstr>Active Shooter Procedures  for Libraries</vt:lpstr>
      <vt:lpstr>What is an active shooter situation?</vt:lpstr>
      <vt:lpstr>Responses to an Active Shooter</vt:lpstr>
      <vt:lpstr>Run…</vt:lpstr>
      <vt:lpstr>Hide…</vt:lpstr>
      <vt:lpstr>Fight…</vt:lpstr>
      <vt:lpstr>When it is safe to do so…</vt:lpstr>
      <vt:lpstr>Responding to Police</vt:lpstr>
      <vt:lpstr>Active Shooter Policies </vt:lpstr>
      <vt:lpstr>Active Shooter Policies</vt:lpstr>
      <vt:lpstr>Best Practices for Libraries</vt:lpstr>
      <vt:lpstr>Resources</vt:lpstr>
      <vt:lpstr>Active Shooter Video</vt:lpstr>
      <vt:lpstr>PowerPoint Presentation</vt:lpstr>
    </vt:vector>
  </TitlesOfParts>
  <Company>American Library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kjohnson</dc:creator>
  <cp:lastModifiedBy>Jennifer Jacobs</cp:lastModifiedBy>
  <cp:revision>43</cp:revision>
  <cp:lastPrinted>2016-11-14T21:08:41Z</cp:lastPrinted>
  <dcterms:created xsi:type="dcterms:W3CDTF">2015-03-23T16:23:35Z</dcterms:created>
  <dcterms:modified xsi:type="dcterms:W3CDTF">2016-11-14T21:08:49Z</dcterms:modified>
</cp:coreProperties>
</file>