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87" r:id="rId2"/>
    <p:sldId id="256" r:id="rId3"/>
    <p:sldId id="257" r:id="rId4"/>
    <p:sldId id="263" r:id="rId5"/>
    <p:sldId id="264" r:id="rId6"/>
    <p:sldId id="266" r:id="rId7"/>
    <p:sldId id="267" r:id="rId8"/>
    <p:sldId id="265" r:id="rId9"/>
    <p:sldId id="258" r:id="rId10"/>
    <p:sldId id="276" r:id="rId11"/>
    <p:sldId id="259" r:id="rId12"/>
    <p:sldId id="268" r:id="rId13"/>
    <p:sldId id="269" r:id="rId14"/>
    <p:sldId id="270" r:id="rId15"/>
    <p:sldId id="271" r:id="rId16"/>
    <p:sldId id="274" r:id="rId17"/>
    <p:sldId id="273" r:id="rId18"/>
    <p:sldId id="272" r:id="rId19"/>
    <p:sldId id="275" r:id="rId20"/>
    <p:sldId id="260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61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247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19238" y="-1"/>
            <a:ext cx="5031618" cy="81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600" dirty="0" smtClean="0"/>
              <a:t>Using Digital Public Library of America (DPLA) for Research and Learning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50857" y="0"/>
            <a:ext cx="905556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r>
              <a:rPr lang="en-US" dirty="0" smtClean="0"/>
              <a:t>1/11/2017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19238" y="8382000"/>
            <a:ext cx="5031616" cy="760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just"/>
            <a:r>
              <a:rPr lang="en-US" sz="900" dirty="0" err="1"/>
              <a:t>Infopeople</a:t>
            </a:r>
            <a:r>
              <a:rPr lang="en-US" sz="900" dirty="0"/>
              <a:t>, a grant project of the </a:t>
            </a:r>
            <a:r>
              <a:rPr lang="en-US" sz="900" dirty="0" err="1"/>
              <a:t>Califa</a:t>
            </a:r>
            <a:r>
              <a:rPr lang="en-US" sz="900" dirty="0"/>
              <a:t> Group, is supported in part by the U.S. </a:t>
            </a:r>
            <a:r>
              <a:rPr lang="en-US" sz="900" dirty="0" smtClean="0"/>
              <a:t>Institute </a:t>
            </a:r>
            <a:r>
              <a:rPr lang="en-US" sz="900" dirty="0"/>
              <a:t>of Museum</a:t>
            </a:r>
          </a:p>
          <a:p>
            <a:pPr algn="just"/>
            <a:r>
              <a:rPr lang="en-US" sz="900" dirty="0"/>
              <a:t>and Library Services under the provisions of the Library Services and Technology Act, administered in</a:t>
            </a:r>
          </a:p>
          <a:p>
            <a:pPr algn="just"/>
            <a:r>
              <a:rPr lang="en-US" sz="900" dirty="0"/>
              <a:t>California by the State Librarian.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50855" y="8685213"/>
            <a:ext cx="90555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B7208-4478-BF43-B980-EA67105B8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9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CD6C-B7E1-3649-9D60-76C290560AF4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4343-1148-2643-8B1D-CA675792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s://dp.la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dp.la" TargetMode="External"/><Relationship Id="rId3" Type="http://schemas.openxmlformats.org/officeDocument/2006/relationships/hyperlink" Target="mailto:franky@dp.l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fplogo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08" y="460955"/>
            <a:ext cx="5266807" cy="1419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23" y="2861454"/>
            <a:ext cx="7999861" cy="2759260"/>
          </a:xfrm>
          <a:prstGeom prst="rect">
            <a:avLst/>
          </a:prstGeom>
          <a:noFill/>
          <a:ln w="6350" cmpd="sng">
            <a:noFill/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sz="2000" dirty="0" smtClean="0"/>
              <a:t>Infopeople </a:t>
            </a:r>
            <a:r>
              <a:rPr lang="en-US" sz="2000" dirty="0"/>
              <a:t>is dedicated to bringing you the best in practical library training and improving information access for the public by improving the skills of library workers. Infopeople, a grant project of the </a:t>
            </a:r>
            <a:r>
              <a:rPr lang="en-US" sz="2000" dirty="0" err="1"/>
              <a:t>Califa</a:t>
            </a:r>
            <a:r>
              <a:rPr lang="en-US" sz="2000" dirty="0"/>
              <a:t> Group, is supported in part by the Institute of Museum and Library Services under the provisions of the Library Services and Technology Act administered in California by the State Librarian. </a:t>
            </a:r>
            <a:r>
              <a:rPr lang="en-US" sz="2000" dirty="0" smtClean="0"/>
              <a:t>This </a:t>
            </a:r>
            <a:r>
              <a:rPr lang="en-US" sz="2000" dirty="0"/>
              <a:t>material is covered by </a:t>
            </a:r>
            <a:r>
              <a:rPr lang="en-US" sz="2000" dirty="0" smtClean="0">
                <a:hlinkClick r:id="rId3"/>
              </a:rPr>
              <a:t>Creative Commons 4.0</a:t>
            </a:r>
            <a:r>
              <a:rPr lang="en-US" sz="2000" dirty="0" smtClean="0"/>
              <a:t> Non-commercial Share Alike </a:t>
            </a:r>
            <a:r>
              <a:rPr lang="en-US" sz="2000" dirty="0"/>
              <a:t>license.  Any use of this material should credit the funding source.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504" y="2394278"/>
            <a:ext cx="4484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Welcome to today’s Infopeople Webinar!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932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can I find through DPLA?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US history and culture and more!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National and local sources and stories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Vetted and described by information professionals</a:t>
            </a:r>
          </a:p>
        </p:txBody>
      </p:sp>
      <p:pic>
        <p:nvPicPr>
          <p:cNvPr id="4" name="Picture 3" descr="ed 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0" y="4967713"/>
            <a:ext cx="75819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8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search DPLA?</a:t>
            </a:r>
            <a:endParaRPr lang="en-US" dirty="0"/>
          </a:p>
        </p:txBody>
      </p:sp>
      <p:pic>
        <p:nvPicPr>
          <p:cNvPr id="4" name="Content Placeholder 3" descr="dp.l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28" b="-5428"/>
          <a:stretch>
            <a:fillRect/>
          </a:stretch>
        </p:blipFill>
        <p:spPr>
          <a:xfrm>
            <a:off x="0" y="1372810"/>
            <a:ext cx="9180816" cy="5049095"/>
          </a:xfrm>
        </p:spPr>
      </p:pic>
    </p:spTree>
    <p:extLst>
      <p:ext uri="{BB962C8B-B14F-4D97-AF65-F5344CB8AC3E}">
        <p14:creationId xmlns:p14="http://schemas.microsoft.com/office/powerpoint/2010/main" val="188420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rch results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33"/>
            <a:ext cx="9144000" cy="56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1-06 at 2.4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9"/>
            <a:ext cx="9144000" cy="5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em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218"/>
            <a:ext cx="9144000" cy="46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 Archi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168"/>
            <a:ext cx="9144000" cy="53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Exact phrases:</a:t>
            </a:r>
            <a:r>
              <a:rPr lang="en-US" dirty="0" smtClean="0"/>
              <a:t> enclose with question marks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Boolean operators:</a:t>
            </a:r>
            <a:r>
              <a:rPr lang="en-US" dirty="0" smtClean="0"/>
              <a:t> Combine multiple search terms using OR or NOT. (Default behavior is AND.)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Wildcards</a:t>
            </a:r>
            <a:r>
              <a:rPr lang="en-US" dirty="0" smtClean="0"/>
              <a:t>: Use an asterisk (*) as a substitute for any collection of characters within a word.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" y="1437654"/>
            <a:ext cx="4542511" cy="2172244"/>
          </a:xfrm>
          <a:prstGeom prst="rect">
            <a:avLst/>
          </a:prstGeom>
        </p:spPr>
      </p:pic>
      <p:pic>
        <p:nvPicPr>
          <p:cNvPr id="5" name="Picture 4" descr="Time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3" y="3846016"/>
            <a:ext cx="4486688" cy="25638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View search results in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21927" y="2154051"/>
            <a:ext cx="104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Map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29635" y="4685551"/>
            <a:ext cx="163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Timeline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176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Save/Share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ave and Share Lis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667"/>
            <a:ext cx="9144000" cy="49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 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6" y="558064"/>
            <a:ext cx="9144000" cy="59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181"/>
            <a:ext cx="7772400" cy="1719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Digital Public Library of America for Research and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380" y="5240453"/>
            <a:ext cx="7328428" cy="118453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Franky Abbott, </a:t>
            </a:r>
            <a:r>
              <a:rPr lang="en-US" sz="2600" dirty="0" err="1" smtClean="0"/>
              <a:t>Curation</a:t>
            </a:r>
            <a:r>
              <a:rPr lang="en-US" sz="2600" dirty="0" smtClean="0"/>
              <a:t> and Education Strategist</a:t>
            </a:r>
          </a:p>
          <a:p>
            <a:r>
              <a:rPr lang="en-US" sz="2600" dirty="0" smtClean="0"/>
              <a:t>January 11, 2017</a:t>
            </a:r>
          </a:p>
          <a:p>
            <a:r>
              <a:rPr lang="en-US" sz="2600" dirty="0" smtClean="0"/>
              <a:t>Infopeople Webinar</a:t>
            </a:r>
            <a:endParaRPr lang="en-US" dirty="0"/>
          </a:p>
        </p:txBody>
      </p:sp>
      <p:pic>
        <p:nvPicPr>
          <p:cNvPr id="5" name="lincol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5450" y="2573479"/>
            <a:ext cx="1910953" cy="17859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6" name="football ma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8261" y="2571307"/>
            <a:ext cx="2411016" cy="17859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7" name="ur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9366" y="2579151"/>
            <a:ext cx="1928813" cy="178593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22546" y="4549227"/>
            <a:ext cx="303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5"/>
              </a:rPr>
              <a:t>https://dp.la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201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77" y="821187"/>
            <a:ext cx="8229600" cy="5174789"/>
          </a:xfrm>
        </p:spPr>
        <p:txBody>
          <a:bodyPr>
            <a:normAutofit/>
          </a:bodyPr>
          <a:lstStyle/>
          <a:p>
            <a:r>
              <a:rPr lang="en-US" dirty="0" smtClean="0"/>
              <a:t>Other Resources and Projects </a:t>
            </a:r>
            <a:br>
              <a:rPr lang="en-US" dirty="0" smtClean="0"/>
            </a:br>
            <a:r>
              <a:rPr lang="en-US" dirty="0" smtClean="0"/>
              <a:t>from DPLA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Gill Sans"/>
              </a:rPr>
              <a:t>Exhibitions: </a:t>
            </a:r>
            <a:r>
              <a:rPr lang="en-US" dirty="0" err="1" smtClean="0">
                <a:cs typeface="Gill Sans"/>
              </a:rPr>
              <a:t>dp.la</a:t>
            </a:r>
            <a:r>
              <a:rPr lang="en-US" dirty="0" smtClean="0">
                <a:cs typeface="Gill Sans"/>
              </a:rPr>
              <a:t>/exhibitions</a:t>
            </a:r>
            <a:endParaRPr lang="en-US" dirty="0"/>
          </a:p>
        </p:txBody>
      </p:sp>
      <p:pic>
        <p:nvPicPr>
          <p:cNvPr id="4" name="Content Placeholder 3" descr="Patent Medicine exhibi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93" r="-60693"/>
          <a:stretch>
            <a:fillRect/>
          </a:stretch>
        </p:blipFill>
        <p:spPr>
          <a:xfrm>
            <a:off x="-1697166" y="1600200"/>
            <a:ext cx="8229600" cy="4525963"/>
          </a:xfrm>
          <a:prstGeom prst="rect">
            <a:avLst/>
          </a:prstGeom>
        </p:spPr>
      </p:pic>
      <p:pic>
        <p:nvPicPr>
          <p:cNvPr id="5" name="Picture 4" descr="Gold Rush Exhib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56" y="1611607"/>
            <a:ext cx="3800458" cy="451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4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iotic Labor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094"/>
            <a:ext cx="9144000" cy="56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riotic Labor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50"/>
            <a:ext cx="9144000" cy="56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Source Sets: </a:t>
            </a:r>
            <a:br>
              <a:rPr lang="en-US" dirty="0" smtClean="0"/>
            </a:br>
            <a:r>
              <a:rPr lang="en-US" dirty="0" err="1" smtClean="0"/>
              <a:t>dp.la</a:t>
            </a:r>
            <a:r>
              <a:rPr lang="en-US" dirty="0" smtClean="0"/>
              <a:t>/primary-source-sets</a:t>
            </a:r>
            <a:endParaRPr lang="en-US" dirty="0"/>
          </a:p>
        </p:txBody>
      </p:sp>
      <p:pic>
        <p:nvPicPr>
          <p:cNvPr id="6" name="Content Placeholder 5" descr="PS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9" r="-11709"/>
          <a:stretch>
            <a:fillRect/>
          </a:stretch>
        </p:blipFill>
        <p:spPr>
          <a:xfrm>
            <a:off x="-154429" y="1600200"/>
            <a:ext cx="9531077" cy="5241725"/>
          </a:xfrm>
        </p:spPr>
      </p:pic>
    </p:spTree>
    <p:extLst>
      <p:ext uri="{BB962C8B-B14F-4D97-AF65-F5344CB8AC3E}">
        <p14:creationId xmlns:p14="http://schemas.microsoft.com/office/powerpoint/2010/main" val="193721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unded Knee 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0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unded Knee i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4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unded Knee T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7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pic>
        <p:nvPicPr>
          <p:cNvPr id="4" name="Content Placeholder 3" descr="serendip-o-mati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92" b="-12692"/>
          <a:stretch>
            <a:fillRect/>
          </a:stretch>
        </p:blipFill>
        <p:spPr>
          <a:xfrm>
            <a:off x="457200" y="2588077"/>
            <a:ext cx="4939757" cy="2716676"/>
          </a:xfrm>
          <a:prstGeom prst="rect">
            <a:avLst/>
          </a:prstGeom>
        </p:spPr>
      </p:pic>
      <p:pic>
        <p:nvPicPr>
          <p:cNvPr id="5" name="Picture 4" descr="openp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94" y="1564919"/>
            <a:ext cx="2211249" cy="45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65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ightsstatements.org</a:t>
            </a:r>
            <a:endParaRPr lang="en-US" dirty="0"/>
          </a:p>
        </p:txBody>
      </p:sp>
      <p:pic>
        <p:nvPicPr>
          <p:cNvPr id="4" name="Picture 3" descr="Rightsstatem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553"/>
            <a:ext cx="9144000" cy="36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DPLA?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8771" cy="50066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free, national digital library that provides access to materials from libraries, archives, and museums across the US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 network of partners who make their content available through a single website</a:t>
            </a:r>
            <a:endParaRPr lang="en-US" sz="2800" dirty="0"/>
          </a:p>
        </p:txBody>
      </p:sp>
      <p:pic>
        <p:nvPicPr>
          <p:cNvPr id="4" name="Picture 3" descr="folklore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8" y="1678219"/>
            <a:ext cx="3989212" cy="2985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7938" y="4709977"/>
            <a:ext cx="398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(One place to find digital content from more than 2,000 institutions!)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39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Training Materials</a:t>
            </a:r>
            <a:endParaRPr lang="en-US" dirty="0"/>
          </a:p>
        </p:txBody>
      </p:sp>
      <p:pic>
        <p:nvPicPr>
          <p:cNvPr id="6" name="Picture 5" descr="PL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02" y="1313865"/>
            <a:ext cx="7844385" cy="56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DPLA’s 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3676"/>
            <a:ext cx="8229600" cy="4052487"/>
          </a:xfrm>
        </p:spPr>
        <p:txBody>
          <a:bodyPr/>
          <a:lstStyle/>
          <a:p>
            <a:r>
              <a:rPr lang="en-US" dirty="0">
                <a:cs typeface="Gill Sans"/>
              </a:rPr>
              <a:t>More cultural heritage</a:t>
            </a:r>
          </a:p>
          <a:p>
            <a:r>
              <a:rPr lang="en-US" dirty="0" err="1">
                <a:cs typeface="Gill Sans"/>
              </a:rPr>
              <a:t>Ebooks</a:t>
            </a:r>
            <a:endParaRPr lang="en-US" dirty="0">
              <a:cs typeface="Gill Sans"/>
            </a:endParaRPr>
          </a:p>
          <a:p>
            <a:r>
              <a:rPr lang="en-US" dirty="0">
                <a:cs typeface="Gill Sans"/>
              </a:rPr>
              <a:t>Newspapers</a:t>
            </a:r>
          </a:p>
          <a:p>
            <a:r>
              <a:rPr lang="en-US" dirty="0">
                <a:cs typeface="Gill Sans"/>
              </a:rPr>
              <a:t>Data sets</a:t>
            </a:r>
          </a:p>
          <a:p>
            <a:r>
              <a:rPr lang="en-US" dirty="0">
                <a:cs typeface="Gill Sans"/>
              </a:rPr>
              <a:t>More!</a:t>
            </a:r>
          </a:p>
          <a:p>
            <a:endParaRPr lang="en-US" dirty="0"/>
          </a:p>
        </p:txBody>
      </p:sp>
      <p:pic>
        <p:nvPicPr>
          <p:cNvPr id="4" name="Picture 3" descr="fu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77" y="2886437"/>
            <a:ext cx="4667523" cy="1810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0547" y="46972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Courtesy of the National Air and Space Museum via the Smithsonian Institution.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7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DPLA Inquiries</a:t>
            </a:r>
          </a:p>
          <a:p>
            <a:pPr lvl="1"/>
            <a:r>
              <a:rPr lang="en-US" dirty="0" smtClean="0">
                <a:hlinkClick r:id="rId2"/>
              </a:rPr>
              <a:t>https://dp.la</a:t>
            </a:r>
          </a:p>
          <a:p>
            <a:pPr lvl="1"/>
            <a:r>
              <a:rPr lang="en-US" dirty="0" smtClean="0">
                <a:hlinkClick r:id="rId2"/>
              </a:rPr>
              <a:t>@dpla</a:t>
            </a:r>
          </a:p>
          <a:p>
            <a:pPr lvl="1"/>
            <a:r>
              <a:rPr lang="en-US" dirty="0" smtClean="0">
                <a:hlinkClick r:id="rId2"/>
              </a:rPr>
              <a:t>info@dp.la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Franky Abbott</a:t>
            </a:r>
          </a:p>
          <a:p>
            <a:pPr lvl="1"/>
            <a:r>
              <a:rPr lang="en-US" dirty="0" smtClean="0">
                <a:hlinkClick r:id="rId3"/>
              </a:rPr>
              <a:t>franky@dp.la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franky_abbott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45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Brief History of DPLA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2010-2012: Planning discussions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Launch in April 2013 with 2.4 million items from 500 contributing institutions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January 2017: 14.9 million items from 2,200 contributing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2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DPLA get content?</a:t>
            </a:r>
            <a:endParaRPr lang="en-US" dirty="0"/>
          </a:p>
        </p:txBody>
      </p:sp>
      <p:pic>
        <p:nvPicPr>
          <p:cNvPr id="4" name="Content Placeholder 3" descr="HubNetwork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8" t="10236" r="3092" b="3936"/>
          <a:stretch/>
        </p:blipFill>
        <p:spPr>
          <a:xfrm>
            <a:off x="1028962" y="1318151"/>
            <a:ext cx="7009731" cy="5256527"/>
          </a:xfrm>
        </p:spPr>
      </p:pic>
    </p:spTree>
    <p:extLst>
      <p:ext uri="{BB962C8B-B14F-4D97-AF65-F5344CB8AC3E}">
        <p14:creationId xmlns:p14="http://schemas.microsoft.com/office/powerpoint/2010/main" val="227222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institutions with more than 150,000 digital items work directly with DPLA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ARA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467" y="3259921"/>
            <a:ext cx="1296084" cy="1188077"/>
          </a:xfrm>
          <a:prstGeom prst="rect">
            <a:avLst/>
          </a:prstGeom>
        </p:spPr>
      </p:pic>
      <p:pic>
        <p:nvPicPr>
          <p:cNvPr id="5" name="Picture 4" descr="Smithsonian_Institution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43" y="3169172"/>
            <a:ext cx="1274248" cy="134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624" y="3420671"/>
            <a:ext cx="2409814" cy="895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71" y="4689123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643" y="5010291"/>
            <a:ext cx="1849511" cy="111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768" y="4870726"/>
            <a:ext cx="1381479" cy="16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4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Hubs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DPLA a single feed of content from multiple cultural institutions in a state</a:t>
            </a:r>
          </a:p>
          <a:p>
            <a:r>
              <a:rPr lang="en-US" dirty="0" smtClean="0"/>
              <a:t>Helps institutions in that state collaborate and participate in DPLA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C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89" y="4517077"/>
            <a:ext cx="3082810" cy="1228656"/>
          </a:xfrm>
          <a:prstGeom prst="rect">
            <a:avLst/>
          </a:prstGeom>
        </p:spPr>
      </p:pic>
      <p:pic>
        <p:nvPicPr>
          <p:cNvPr id="5" name="Picture 4" descr="brockton-public-library-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83" y="3793098"/>
            <a:ext cx="1908401" cy="73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68" y="4741033"/>
            <a:ext cx="2958816" cy="95647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4159184" y="5023331"/>
            <a:ext cx="551479" cy="184971"/>
          </a:xfrm>
          <a:prstGeom prst="leftArrow">
            <a:avLst>
              <a:gd name="adj1" fmla="val 289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175261" y="4251731"/>
            <a:ext cx="551479" cy="184971"/>
          </a:xfrm>
          <a:prstGeom prst="leftArrow">
            <a:avLst>
              <a:gd name="adj1" fmla="val 289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905" y="5820362"/>
            <a:ext cx="3335017" cy="268335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199045" y="5818731"/>
            <a:ext cx="551479" cy="184971"/>
          </a:xfrm>
          <a:prstGeom prst="leftArrow">
            <a:avLst>
              <a:gd name="adj1" fmla="val 289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1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PLA-states-maps-20170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can I find through DPLA?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728"/>
          </a:xfrm>
        </p:spPr>
        <p:txBody>
          <a:bodyPr/>
          <a:lstStyle/>
          <a:p>
            <a:r>
              <a:rPr lang="en-US" dirty="0" smtClean="0"/>
              <a:t>Cultural heritage content!</a:t>
            </a:r>
          </a:p>
          <a:p>
            <a:endParaRPr lang="en-US" dirty="0" smtClean="0"/>
          </a:p>
          <a:p>
            <a:r>
              <a:rPr lang="en-US" dirty="0" smtClean="0"/>
              <a:t>Books, manuscripts, photographs, sheet music, videos, oral histories, correspondence, objects, diaries, illustrations, </a:t>
            </a:r>
            <a:r>
              <a:rPr lang="is-IS" dirty="0" smtClean="0"/>
              <a:t>…and much more</a:t>
            </a:r>
            <a:endParaRPr lang="en-US" dirty="0" smtClean="0"/>
          </a:p>
        </p:txBody>
      </p:sp>
      <p:pic>
        <p:nvPicPr>
          <p:cNvPr id="4" name="Picture 3" descr="ed image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" y="4842563"/>
            <a:ext cx="7594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440</Words>
  <Application>Microsoft Macintosh PowerPoint</Application>
  <PresentationFormat>On-screen Show (4:3)</PresentationFormat>
  <Paragraphs>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Using Digital Public Library of America for Research and Learning</vt:lpstr>
      <vt:lpstr>What is DPLA?</vt:lpstr>
      <vt:lpstr>Brief History of DPLA</vt:lpstr>
      <vt:lpstr>How does DPLA get content?</vt:lpstr>
      <vt:lpstr>Content Hubs</vt:lpstr>
      <vt:lpstr>Service Hubs</vt:lpstr>
      <vt:lpstr>PowerPoint Presentation</vt:lpstr>
      <vt:lpstr>What can I find through DPLA?</vt:lpstr>
      <vt:lpstr>What can I find through DPLA?</vt:lpstr>
      <vt:lpstr>How do I search DPLA?</vt:lpstr>
      <vt:lpstr>PowerPoint Presentation</vt:lpstr>
      <vt:lpstr>PowerPoint Presentation</vt:lpstr>
      <vt:lpstr>PowerPoint Presentation</vt:lpstr>
      <vt:lpstr>PowerPoint Presentation</vt:lpstr>
      <vt:lpstr>Search Tips</vt:lpstr>
      <vt:lpstr>View search results in…</vt:lpstr>
      <vt:lpstr>Save/Share Lists</vt:lpstr>
      <vt:lpstr>PowerPoint Presentation</vt:lpstr>
      <vt:lpstr>Other Resources and Projects  from DPLA</vt:lpstr>
      <vt:lpstr>Exhibitions: dp.la/exhibitions</vt:lpstr>
      <vt:lpstr>PowerPoint Presentation</vt:lpstr>
      <vt:lpstr>PowerPoint Presentation</vt:lpstr>
      <vt:lpstr>Primary Source Sets:  dp.la/primary-source-sets</vt:lpstr>
      <vt:lpstr>PowerPoint Presentation</vt:lpstr>
      <vt:lpstr>PowerPoint Presentation</vt:lpstr>
      <vt:lpstr>PowerPoint Presentation</vt:lpstr>
      <vt:lpstr>Apps</vt:lpstr>
      <vt:lpstr>rightsstatements.org</vt:lpstr>
      <vt:lpstr>Digitization Training Materials</vt:lpstr>
      <vt:lpstr>DPLA’s Plans for the Future</vt:lpstr>
      <vt:lpstr>Questions?</vt:lpstr>
    </vt:vector>
  </TitlesOfParts>
  <Company>Digital Public Library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Digital Public Library of America for Research and Learning</dc:title>
  <dc:creator>Franky Abbott</dc:creator>
  <cp:lastModifiedBy>Jennifer Jacobs</cp:lastModifiedBy>
  <cp:revision>15</cp:revision>
  <cp:lastPrinted>2017-01-10T21:17:08Z</cp:lastPrinted>
  <dcterms:created xsi:type="dcterms:W3CDTF">2017-01-06T16:44:22Z</dcterms:created>
  <dcterms:modified xsi:type="dcterms:W3CDTF">2017-01-10T21:17:18Z</dcterms:modified>
</cp:coreProperties>
</file>