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04" r:id="rId1"/>
    <p:sldMasterId id="2147486122" r:id="rId2"/>
  </p:sldMasterIdLst>
  <p:notesMasterIdLst>
    <p:notesMasterId r:id="rId34"/>
  </p:notesMasterIdLst>
  <p:handoutMasterIdLst>
    <p:handoutMasterId r:id="rId35"/>
  </p:handoutMasterIdLst>
  <p:sldIdLst>
    <p:sldId id="354" r:id="rId3"/>
    <p:sldId id="291" r:id="rId4"/>
    <p:sldId id="262" r:id="rId5"/>
    <p:sldId id="292" r:id="rId6"/>
    <p:sldId id="294" r:id="rId7"/>
    <p:sldId id="334" r:id="rId8"/>
    <p:sldId id="339" r:id="rId9"/>
    <p:sldId id="340" r:id="rId10"/>
    <p:sldId id="341" r:id="rId11"/>
    <p:sldId id="267" r:id="rId12"/>
    <p:sldId id="328" r:id="rId13"/>
    <p:sldId id="284" r:id="rId14"/>
    <p:sldId id="329" r:id="rId15"/>
    <p:sldId id="305" r:id="rId16"/>
    <p:sldId id="285" r:id="rId17"/>
    <p:sldId id="331" r:id="rId18"/>
    <p:sldId id="304" r:id="rId19"/>
    <p:sldId id="286" r:id="rId20"/>
    <p:sldId id="330" r:id="rId21"/>
    <p:sldId id="349" r:id="rId22"/>
    <p:sldId id="332" r:id="rId23"/>
    <p:sldId id="351" r:id="rId24"/>
    <p:sldId id="313" r:id="rId25"/>
    <p:sldId id="345" r:id="rId26"/>
    <p:sldId id="344" r:id="rId27"/>
    <p:sldId id="346" r:id="rId28"/>
    <p:sldId id="343" r:id="rId29"/>
    <p:sldId id="347" r:id="rId30"/>
    <p:sldId id="353" r:id="rId31"/>
    <p:sldId id="315" r:id="rId32"/>
    <p:sldId id="318" r:id="rId33"/>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36"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9900"/>
    <a:srgbClr val="81FB8D"/>
    <a:srgbClr val="08F21E"/>
    <a:srgbClr val="CE97F3"/>
    <a:srgbClr val="993366"/>
    <a:srgbClr val="FB90FE"/>
    <a:srgbClr val="D60093"/>
    <a:srgbClr val="009999"/>
    <a:srgbClr val="FFFF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8134" autoAdjust="0"/>
  </p:normalViewPr>
  <p:slideViewPr>
    <p:cSldViewPr>
      <p:cViewPr varScale="1">
        <p:scale>
          <a:sx n="108" d="100"/>
          <a:sy n="108" d="100"/>
        </p:scale>
        <p:origin x="-23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1866" y="-96"/>
      </p:cViewPr>
      <p:guideLst>
        <p:guide orient="horz" pos="2836"/>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85437-1B55-4CD9-B096-3B6D855300D3}" type="doc">
      <dgm:prSet loTypeId="urn:microsoft.com/office/officeart/2005/8/layout/cycle7" loCatId="cycle" qsTypeId="urn:microsoft.com/office/officeart/2005/8/quickstyle/simple5" qsCatId="simple" csTypeId="urn:microsoft.com/office/officeart/2005/8/colors/colorful1" csCatId="colorful" phldr="1"/>
      <dgm:spPr/>
      <dgm:t>
        <a:bodyPr/>
        <a:lstStyle/>
        <a:p>
          <a:endParaRPr lang="en-US"/>
        </a:p>
      </dgm:t>
    </dgm:pt>
    <dgm:pt modelId="{345B104A-905D-4DB0-A29D-CBCEF9889EE7}">
      <dgm:prSet phldrT="[Text]"/>
      <dgm:spPr/>
      <dgm:t>
        <a:bodyPr/>
        <a:lstStyle/>
        <a:p>
          <a:r>
            <a:rPr lang="en-US" b="1" dirty="0" smtClean="0"/>
            <a:t>Personality</a:t>
          </a:r>
          <a:endParaRPr lang="en-US" b="1" dirty="0"/>
        </a:p>
      </dgm:t>
    </dgm:pt>
    <dgm:pt modelId="{B3E12FF1-BCA4-45CE-9F93-6E5B31F575F0}" type="sibTrans" cxnId="{772724A0-4E38-42F3-9988-429D465A6D1A}">
      <dgm:prSet/>
      <dgm:spPr/>
      <dgm:t>
        <a:bodyPr/>
        <a:lstStyle/>
        <a:p>
          <a:endParaRPr lang="en-US" dirty="0"/>
        </a:p>
      </dgm:t>
    </dgm:pt>
    <dgm:pt modelId="{6E22DFBE-C783-45E8-B970-579956E4D4F8}" type="parTrans" cxnId="{772724A0-4E38-42F3-9988-429D465A6D1A}">
      <dgm:prSet/>
      <dgm:spPr/>
      <dgm:t>
        <a:bodyPr/>
        <a:lstStyle/>
        <a:p>
          <a:endParaRPr lang="en-US"/>
        </a:p>
      </dgm:t>
    </dgm:pt>
    <dgm:pt modelId="{6D26CD29-B5B2-4750-B794-681EFA714B0D}">
      <dgm:prSet phldrT="[Text]"/>
      <dgm:spPr>
        <a:solidFill>
          <a:srgbClr val="FF9900"/>
        </a:solidFill>
      </dgm:spPr>
      <dgm:t>
        <a:bodyPr/>
        <a:lstStyle/>
        <a:p>
          <a:r>
            <a:rPr lang="en-US" b="1" dirty="0" smtClean="0">
              <a:solidFill>
                <a:schemeClr val="bg2"/>
              </a:solidFill>
            </a:rPr>
            <a:t>Lifestyle</a:t>
          </a:r>
          <a:endParaRPr lang="en-US" b="1" dirty="0">
            <a:solidFill>
              <a:schemeClr val="bg2"/>
            </a:solidFill>
          </a:endParaRPr>
        </a:p>
      </dgm:t>
    </dgm:pt>
    <dgm:pt modelId="{C835E1CC-7356-4B98-B4B1-A7D67D75BBF9}" type="sibTrans" cxnId="{722BD586-B830-4781-AA98-153868D56D64}">
      <dgm:prSet/>
      <dgm:spPr>
        <a:solidFill>
          <a:srgbClr val="FF9900"/>
        </a:solidFill>
      </dgm:spPr>
      <dgm:t>
        <a:bodyPr/>
        <a:lstStyle/>
        <a:p>
          <a:endParaRPr lang="en-US" dirty="0"/>
        </a:p>
      </dgm:t>
    </dgm:pt>
    <dgm:pt modelId="{9DD1F406-B921-46E7-8DBE-C15FD37CE848}" type="parTrans" cxnId="{722BD586-B830-4781-AA98-153868D56D64}">
      <dgm:prSet/>
      <dgm:spPr/>
      <dgm:t>
        <a:bodyPr/>
        <a:lstStyle/>
        <a:p>
          <a:endParaRPr lang="en-US"/>
        </a:p>
      </dgm:t>
    </dgm:pt>
    <dgm:pt modelId="{E038ED9B-2620-4781-A7BC-E569F547C7C7}">
      <dgm:prSet phldrT="[Text]"/>
      <dgm:spPr/>
      <dgm:t>
        <a:bodyPr/>
        <a:lstStyle/>
        <a:p>
          <a:r>
            <a:rPr lang="en-US" b="1" dirty="0" smtClean="0"/>
            <a:t>Work</a:t>
          </a:r>
          <a:endParaRPr lang="en-US" b="1" dirty="0"/>
        </a:p>
      </dgm:t>
    </dgm:pt>
    <dgm:pt modelId="{36E01301-8B99-49E8-A09A-15E44CC80878}" type="sibTrans" cxnId="{E2B767E3-48DF-453A-BE2C-1B987DA7A84E}">
      <dgm:prSet/>
      <dgm:spPr/>
      <dgm:t>
        <a:bodyPr/>
        <a:lstStyle/>
        <a:p>
          <a:endParaRPr lang="en-US" dirty="0"/>
        </a:p>
      </dgm:t>
    </dgm:pt>
    <dgm:pt modelId="{045A05D7-4E1A-4125-B3A6-643A8DC43A26}" type="parTrans" cxnId="{E2B767E3-48DF-453A-BE2C-1B987DA7A84E}">
      <dgm:prSet/>
      <dgm:spPr/>
      <dgm:t>
        <a:bodyPr/>
        <a:lstStyle/>
        <a:p>
          <a:endParaRPr lang="en-US"/>
        </a:p>
      </dgm:t>
    </dgm:pt>
    <dgm:pt modelId="{AA874805-4BED-45DA-A7F0-6E21485DBD41}" type="pres">
      <dgm:prSet presAssocID="{02085437-1B55-4CD9-B096-3B6D855300D3}" presName="Name0" presStyleCnt="0">
        <dgm:presLayoutVars>
          <dgm:dir/>
          <dgm:resizeHandles val="exact"/>
        </dgm:presLayoutVars>
      </dgm:prSet>
      <dgm:spPr/>
      <dgm:t>
        <a:bodyPr/>
        <a:lstStyle/>
        <a:p>
          <a:endParaRPr lang="en-US"/>
        </a:p>
      </dgm:t>
    </dgm:pt>
    <dgm:pt modelId="{DCEC18F2-EBF7-4F6F-876A-9D1C41597BA7}" type="pres">
      <dgm:prSet presAssocID="{E038ED9B-2620-4781-A7BC-E569F547C7C7}" presName="node" presStyleLbl="node1" presStyleIdx="0" presStyleCnt="3" custScaleX="96683" custScaleY="115209" custRadScaleRad="86945" custRadScaleInc="4443">
        <dgm:presLayoutVars>
          <dgm:bulletEnabled val="1"/>
        </dgm:presLayoutVars>
      </dgm:prSet>
      <dgm:spPr/>
      <dgm:t>
        <a:bodyPr/>
        <a:lstStyle/>
        <a:p>
          <a:endParaRPr lang="en-US"/>
        </a:p>
      </dgm:t>
    </dgm:pt>
    <dgm:pt modelId="{6EF8F0A0-C305-46AA-8931-48B0C35DCAE8}" type="pres">
      <dgm:prSet presAssocID="{36E01301-8B99-49E8-A09A-15E44CC80878}" presName="sibTrans" presStyleLbl="sibTrans2D1" presStyleIdx="0" presStyleCnt="3" custAng="21287882" custScaleX="168352" custScaleY="149006" custLinFactX="19994" custLinFactY="-8347" custLinFactNeighborX="100000" custLinFactNeighborY="-100000"/>
      <dgm:spPr/>
      <dgm:t>
        <a:bodyPr/>
        <a:lstStyle/>
        <a:p>
          <a:endParaRPr lang="en-US"/>
        </a:p>
      </dgm:t>
    </dgm:pt>
    <dgm:pt modelId="{9930088B-1433-4DBF-AAB0-4114CC900CED}" type="pres">
      <dgm:prSet presAssocID="{36E01301-8B99-49E8-A09A-15E44CC80878}" presName="connectorText" presStyleLbl="sibTrans2D1" presStyleIdx="0" presStyleCnt="3"/>
      <dgm:spPr/>
      <dgm:t>
        <a:bodyPr/>
        <a:lstStyle/>
        <a:p>
          <a:endParaRPr lang="en-US"/>
        </a:p>
      </dgm:t>
    </dgm:pt>
    <dgm:pt modelId="{DCEED3D4-2E08-4236-8DDB-141FA7E0B7D7}" type="pres">
      <dgm:prSet presAssocID="{6D26CD29-B5B2-4750-B794-681EFA714B0D}" presName="node" presStyleLbl="node1" presStyleIdx="1" presStyleCnt="3" custAng="2164794" custScaleX="93478" custScaleY="114956" custRadScaleRad="85510" custRadScaleInc="-47796">
        <dgm:presLayoutVars>
          <dgm:bulletEnabled val="1"/>
        </dgm:presLayoutVars>
      </dgm:prSet>
      <dgm:spPr/>
      <dgm:t>
        <a:bodyPr/>
        <a:lstStyle/>
        <a:p>
          <a:endParaRPr lang="en-US"/>
        </a:p>
      </dgm:t>
    </dgm:pt>
    <dgm:pt modelId="{23AF366E-63F1-4D6E-9067-F4811B541415}" type="pres">
      <dgm:prSet presAssocID="{C835E1CC-7356-4B98-B4B1-A7D67D75BBF9}" presName="sibTrans" presStyleLbl="sibTrans2D1" presStyleIdx="1" presStyleCnt="3" custAng="158980" custScaleX="272080" custScaleY="164599" custLinFactY="28442" custLinFactNeighborX="39792" custLinFactNeighborY="100000"/>
      <dgm:spPr/>
      <dgm:t>
        <a:bodyPr/>
        <a:lstStyle/>
        <a:p>
          <a:endParaRPr lang="en-US"/>
        </a:p>
      </dgm:t>
    </dgm:pt>
    <dgm:pt modelId="{D556C94D-90D2-47BF-870B-57270AD7F688}" type="pres">
      <dgm:prSet presAssocID="{C835E1CC-7356-4B98-B4B1-A7D67D75BBF9}" presName="connectorText" presStyleLbl="sibTrans2D1" presStyleIdx="1" presStyleCnt="3"/>
      <dgm:spPr/>
      <dgm:t>
        <a:bodyPr/>
        <a:lstStyle/>
        <a:p>
          <a:endParaRPr lang="en-US"/>
        </a:p>
      </dgm:t>
    </dgm:pt>
    <dgm:pt modelId="{72046D86-68B2-4860-AAE1-B16BF7D055BD}" type="pres">
      <dgm:prSet presAssocID="{345B104A-905D-4DB0-A29D-CBCEF9889EE7}" presName="node" presStyleLbl="node1" presStyleIdx="2" presStyleCnt="3" custAng="20492353" custScaleX="83189" custScaleY="117101" custRadScaleRad="95738" custRadScaleInc="39672">
        <dgm:presLayoutVars>
          <dgm:bulletEnabled val="1"/>
        </dgm:presLayoutVars>
      </dgm:prSet>
      <dgm:spPr/>
      <dgm:t>
        <a:bodyPr/>
        <a:lstStyle/>
        <a:p>
          <a:endParaRPr lang="en-US"/>
        </a:p>
      </dgm:t>
    </dgm:pt>
    <dgm:pt modelId="{D0732A95-18D6-4402-AFFA-397C12C56A2F}" type="pres">
      <dgm:prSet presAssocID="{B3E12FF1-BCA4-45CE-9F93-6E5B31F575F0}" presName="sibTrans" presStyleLbl="sibTrans2D1" presStyleIdx="2" presStyleCnt="3" custAng="21484800" custScaleX="179974" custScaleY="154208" custLinFactX="-10702" custLinFactY="-13538" custLinFactNeighborX="-100000" custLinFactNeighborY="-100000"/>
      <dgm:spPr/>
      <dgm:t>
        <a:bodyPr/>
        <a:lstStyle/>
        <a:p>
          <a:endParaRPr lang="en-US"/>
        </a:p>
      </dgm:t>
    </dgm:pt>
    <dgm:pt modelId="{D02409D3-FA90-4B78-AB99-527BE881F2BB}" type="pres">
      <dgm:prSet presAssocID="{B3E12FF1-BCA4-45CE-9F93-6E5B31F575F0}" presName="connectorText" presStyleLbl="sibTrans2D1" presStyleIdx="2" presStyleCnt="3"/>
      <dgm:spPr/>
      <dgm:t>
        <a:bodyPr/>
        <a:lstStyle/>
        <a:p>
          <a:endParaRPr lang="en-US"/>
        </a:p>
      </dgm:t>
    </dgm:pt>
  </dgm:ptLst>
  <dgm:cxnLst>
    <dgm:cxn modelId="{722BD586-B830-4781-AA98-153868D56D64}" srcId="{02085437-1B55-4CD9-B096-3B6D855300D3}" destId="{6D26CD29-B5B2-4750-B794-681EFA714B0D}" srcOrd="1" destOrd="0" parTransId="{9DD1F406-B921-46E7-8DBE-C15FD37CE848}" sibTransId="{C835E1CC-7356-4B98-B4B1-A7D67D75BBF9}"/>
    <dgm:cxn modelId="{9B4FA662-302F-40EE-8A74-92B4C795215B}" type="presOf" srcId="{36E01301-8B99-49E8-A09A-15E44CC80878}" destId="{6EF8F0A0-C305-46AA-8931-48B0C35DCAE8}" srcOrd="0" destOrd="0" presId="urn:microsoft.com/office/officeart/2005/8/layout/cycle7"/>
    <dgm:cxn modelId="{EEFA512D-76A8-4FDC-B503-BACB9933BCBE}" type="presOf" srcId="{C835E1CC-7356-4B98-B4B1-A7D67D75BBF9}" destId="{D556C94D-90D2-47BF-870B-57270AD7F688}" srcOrd="1" destOrd="0" presId="urn:microsoft.com/office/officeart/2005/8/layout/cycle7"/>
    <dgm:cxn modelId="{F11A6A74-4996-4C1F-A6B5-4F0CB70364F5}" type="presOf" srcId="{B3E12FF1-BCA4-45CE-9F93-6E5B31F575F0}" destId="{D02409D3-FA90-4B78-AB99-527BE881F2BB}" srcOrd="1" destOrd="0" presId="urn:microsoft.com/office/officeart/2005/8/layout/cycle7"/>
    <dgm:cxn modelId="{8A768A16-9E05-49CF-97FB-FFA5D94351CD}" type="presOf" srcId="{02085437-1B55-4CD9-B096-3B6D855300D3}" destId="{AA874805-4BED-45DA-A7F0-6E21485DBD41}" srcOrd="0" destOrd="0" presId="urn:microsoft.com/office/officeart/2005/8/layout/cycle7"/>
    <dgm:cxn modelId="{E2B767E3-48DF-453A-BE2C-1B987DA7A84E}" srcId="{02085437-1B55-4CD9-B096-3B6D855300D3}" destId="{E038ED9B-2620-4781-A7BC-E569F547C7C7}" srcOrd="0" destOrd="0" parTransId="{045A05D7-4E1A-4125-B3A6-643A8DC43A26}" sibTransId="{36E01301-8B99-49E8-A09A-15E44CC80878}"/>
    <dgm:cxn modelId="{772724A0-4E38-42F3-9988-429D465A6D1A}" srcId="{02085437-1B55-4CD9-B096-3B6D855300D3}" destId="{345B104A-905D-4DB0-A29D-CBCEF9889EE7}" srcOrd="2" destOrd="0" parTransId="{6E22DFBE-C783-45E8-B970-579956E4D4F8}" sibTransId="{B3E12FF1-BCA4-45CE-9F93-6E5B31F575F0}"/>
    <dgm:cxn modelId="{CBAC1107-8AF4-42A1-B4D6-3E05D2FD5FC8}" type="presOf" srcId="{36E01301-8B99-49E8-A09A-15E44CC80878}" destId="{9930088B-1433-4DBF-AAB0-4114CC900CED}" srcOrd="1" destOrd="0" presId="urn:microsoft.com/office/officeart/2005/8/layout/cycle7"/>
    <dgm:cxn modelId="{D6C97762-7429-4137-BFF7-5472770720E0}" type="presOf" srcId="{345B104A-905D-4DB0-A29D-CBCEF9889EE7}" destId="{72046D86-68B2-4860-AAE1-B16BF7D055BD}" srcOrd="0" destOrd="0" presId="urn:microsoft.com/office/officeart/2005/8/layout/cycle7"/>
    <dgm:cxn modelId="{25B6F72F-AB1A-4D56-BF70-8DEF3098075B}" type="presOf" srcId="{C835E1CC-7356-4B98-B4B1-A7D67D75BBF9}" destId="{23AF366E-63F1-4D6E-9067-F4811B541415}" srcOrd="0" destOrd="0" presId="urn:microsoft.com/office/officeart/2005/8/layout/cycle7"/>
    <dgm:cxn modelId="{83F72044-53C8-4FD7-9A01-022609F71DC0}" type="presOf" srcId="{6D26CD29-B5B2-4750-B794-681EFA714B0D}" destId="{DCEED3D4-2E08-4236-8DDB-141FA7E0B7D7}" srcOrd="0" destOrd="0" presId="urn:microsoft.com/office/officeart/2005/8/layout/cycle7"/>
    <dgm:cxn modelId="{5C1A6286-9B93-4EEA-8ECB-69E79E33012F}" type="presOf" srcId="{B3E12FF1-BCA4-45CE-9F93-6E5B31F575F0}" destId="{D0732A95-18D6-4402-AFFA-397C12C56A2F}" srcOrd="0" destOrd="0" presId="urn:microsoft.com/office/officeart/2005/8/layout/cycle7"/>
    <dgm:cxn modelId="{30DD2707-B021-410B-A211-4A192B23DC5E}" type="presOf" srcId="{E038ED9B-2620-4781-A7BC-E569F547C7C7}" destId="{DCEC18F2-EBF7-4F6F-876A-9D1C41597BA7}" srcOrd="0" destOrd="0" presId="urn:microsoft.com/office/officeart/2005/8/layout/cycle7"/>
    <dgm:cxn modelId="{EBED05C4-ABA5-48EB-956E-AC5F0CE1368C}" type="presParOf" srcId="{AA874805-4BED-45DA-A7F0-6E21485DBD41}" destId="{DCEC18F2-EBF7-4F6F-876A-9D1C41597BA7}" srcOrd="0" destOrd="0" presId="urn:microsoft.com/office/officeart/2005/8/layout/cycle7"/>
    <dgm:cxn modelId="{1E1EC1F4-F892-4140-97AA-BF245D809735}" type="presParOf" srcId="{AA874805-4BED-45DA-A7F0-6E21485DBD41}" destId="{6EF8F0A0-C305-46AA-8931-48B0C35DCAE8}" srcOrd="1" destOrd="0" presId="urn:microsoft.com/office/officeart/2005/8/layout/cycle7"/>
    <dgm:cxn modelId="{A0F26394-3E30-4BB7-911B-4DD7768D28A4}" type="presParOf" srcId="{6EF8F0A0-C305-46AA-8931-48B0C35DCAE8}" destId="{9930088B-1433-4DBF-AAB0-4114CC900CED}" srcOrd="0" destOrd="0" presId="urn:microsoft.com/office/officeart/2005/8/layout/cycle7"/>
    <dgm:cxn modelId="{30B7A1BB-98CC-4F63-BB45-8F6EC295E2AA}" type="presParOf" srcId="{AA874805-4BED-45DA-A7F0-6E21485DBD41}" destId="{DCEED3D4-2E08-4236-8DDB-141FA7E0B7D7}" srcOrd="2" destOrd="0" presId="urn:microsoft.com/office/officeart/2005/8/layout/cycle7"/>
    <dgm:cxn modelId="{86C7B3B9-1C54-4DBC-9F7C-3C39680D8E2F}" type="presParOf" srcId="{AA874805-4BED-45DA-A7F0-6E21485DBD41}" destId="{23AF366E-63F1-4D6E-9067-F4811B541415}" srcOrd="3" destOrd="0" presId="urn:microsoft.com/office/officeart/2005/8/layout/cycle7"/>
    <dgm:cxn modelId="{372BF305-8F14-494A-BD5B-B5C406B4308E}" type="presParOf" srcId="{23AF366E-63F1-4D6E-9067-F4811B541415}" destId="{D556C94D-90D2-47BF-870B-57270AD7F688}" srcOrd="0" destOrd="0" presId="urn:microsoft.com/office/officeart/2005/8/layout/cycle7"/>
    <dgm:cxn modelId="{AB80C8C6-CCB1-4FF0-BC50-DC567A2833E3}" type="presParOf" srcId="{AA874805-4BED-45DA-A7F0-6E21485DBD41}" destId="{72046D86-68B2-4860-AAE1-B16BF7D055BD}" srcOrd="4" destOrd="0" presId="urn:microsoft.com/office/officeart/2005/8/layout/cycle7"/>
    <dgm:cxn modelId="{63A96F02-8AB6-4C15-8A5A-4A44E351769D}" type="presParOf" srcId="{AA874805-4BED-45DA-A7F0-6E21485DBD41}" destId="{D0732A95-18D6-4402-AFFA-397C12C56A2F}" srcOrd="5" destOrd="0" presId="urn:microsoft.com/office/officeart/2005/8/layout/cycle7"/>
    <dgm:cxn modelId="{51AB6EE7-CFC3-4252-A337-621AB27B36E6}" type="presParOf" srcId="{D0732A95-18D6-4402-AFFA-397C12C56A2F}" destId="{D02409D3-FA90-4B78-AB99-527BE881F2B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ACD1F-476C-4E27-AA07-F55CCDC6ED59}"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BCC5EB97-90F0-4CA6-A2AE-C953A798BA8B}">
      <dgm:prSet custT="1"/>
      <dgm:spPr/>
      <dgm:t>
        <a:bodyPr/>
        <a:lstStyle/>
        <a:p>
          <a:pPr algn="l" rtl="0"/>
          <a:r>
            <a:rPr lang="en-US" sz="3400" b="0" dirty="0" smtClean="0">
              <a:solidFill>
                <a:schemeClr val="bg1"/>
              </a:solidFill>
              <a:latin typeface="Arial Rounded MT Bold" pitchFamily="34" charset="0"/>
            </a:rPr>
            <a:t>WORK-RELATED FACTORS</a:t>
          </a:r>
          <a:endParaRPr lang="en-US" sz="3400" b="0" dirty="0">
            <a:solidFill>
              <a:schemeClr val="bg1"/>
            </a:solidFill>
            <a:latin typeface="Arial Rounded MT Bold" pitchFamily="34" charset="0"/>
          </a:endParaRPr>
        </a:p>
      </dgm:t>
    </dgm:pt>
    <dgm:pt modelId="{38100CCE-F823-4B85-B385-C8E4806D122D}" type="parTrans" cxnId="{E4D7AC8F-1771-4598-A1C1-FCD99951CE3A}">
      <dgm:prSet/>
      <dgm:spPr/>
      <dgm:t>
        <a:bodyPr/>
        <a:lstStyle/>
        <a:p>
          <a:endParaRPr lang="en-US"/>
        </a:p>
      </dgm:t>
    </dgm:pt>
    <dgm:pt modelId="{1E88F264-D219-4B95-9205-4FA66BA7E3EF}" type="sibTrans" cxnId="{E4D7AC8F-1771-4598-A1C1-FCD99951CE3A}">
      <dgm:prSet/>
      <dgm:spPr/>
      <dgm:t>
        <a:bodyPr/>
        <a:lstStyle/>
        <a:p>
          <a:endParaRPr lang="en-US"/>
        </a:p>
      </dgm:t>
    </dgm:pt>
    <dgm:pt modelId="{AA23E365-215C-4E48-86FB-95972C439906}">
      <dgm:prSet/>
      <dgm:spPr/>
      <dgm:t>
        <a:bodyPr/>
        <a:lstStyle/>
        <a:p>
          <a:pPr rtl="0"/>
          <a:r>
            <a:rPr lang="en-US" dirty="0" smtClean="0">
              <a:solidFill>
                <a:schemeClr val="bg1"/>
              </a:solidFill>
            </a:rPr>
            <a:t>Feeling like you have little or no control over your work</a:t>
          </a:r>
          <a:endParaRPr lang="en-US" dirty="0">
            <a:solidFill>
              <a:schemeClr val="bg1"/>
            </a:solidFill>
          </a:endParaRPr>
        </a:p>
      </dgm:t>
    </dgm:pt>
    <dgm:pt modelId="{3A0393BC-756C-429A-941F-35D516014189}" type="parTrans" cxnId="{4CA382B8-0C96-42EC-8E98-D8A314E93496}">
      <dgm:prSet/>
      <dgm:spPr/>
      <dgm:t>
        <a:bodyPr/>
        <a:lstStyle/>
        <a:p>
          <a:endParaRPr lang="en-US"/>
        </a:p>
      </dgm:t>
    </dgm:pt>
    <dgm:pt modelId="{AD0434CD-A71D-4715-A03F-F6217BFC0301}" type="sibTrans" cxnId="{4CA382B8-0C96-42EC-8E98-D8A314E93496}">
      <dgm:prSet/>
      <dgm:spPr/>
      <dgm:t>
        <a:bodyPr/>
        <a:lstStyle/>
        <a:p>
          <a:endParaRPr lang="en-US"/>
        </a:p>
      </dgm:t>
    </dgm:pt>
    <dgm:pt modelId="{6566BFFD-861F-4B0D-89E8-601BF5683708}">
      <dgm:prSet/>
      <dgm:spPr/>
      <dgm:t>
        <a:bodyPr/>
        <a:lstStyle/>
        <a:p>
          <a:pPr rtl="0"/>
          <a:r>
            <a:rPr lang="en-US" dirty="0" smtClean="0">
              <a:solidFill>
                <a:schemeClr val="bg1"/>
              </a:solidFill>
            </a:rPr>
            <a:t>Lack of recognition or rewards for good work</a:t>
          </a:r>
          <a:endParaRPr lang="en-US" dirty="0">
            <a:solidFill>
              <a:schemeClr val="bg1"/>
            </a:solidFill>
          </a:endParaRPr>
        </a:p>
      </dgm:t>
    </dgm:pt>
    <dgm:pt modelId="{73965544-161E-4ED0-AE23-FB92D8F08E02}" type="parTrans" cxnId="{5CFC79C8-4005-4183-935C-0CC8C022272D}">
      <dgm:prSet/>
      <dgm:spPr/>
      <dgm:t>
        <a:bodyPr/>
        <a:lstStyle/>
        <a:p>
          <a:endParaRPr lang="en-US"/>
        </a:p>
      </dgm:t>
    </dgm:pt>
    <dgm:pt modelId="{B4DC9480-FE31-44AC-82DA-B6733F3F744C}" type="sibTrans" cxnId="{5CFC79C8-4005-4183-935C-0CC8C022272D}">
      <dgm:prSet/>
      <dgm:spPr/>
      <dgm:t>
        <a:bodyPr/>
        <a:lstStyle/>
        <a:p>
          <a:endParaRPr lang="en-US"/>
        </a:p>
      </dgm:t>
    </dgm:pt>
    <dgm:pt modelId="{964F7C67-15A5-4239-A140-C3C603EC9918}">
      <dgm:prSet/>
      <dgm:spPr/>
      <dgm:t>
        <a:bodyPr/>
        <a:lstStyle/>
        <a:p>
          <a:pPr rtl="0"/>
          <a:r>
            <a:rPr lang="en-US" dirty="0" smtClean="0">
              <a:solidFill>
                <a:schemeClr val="bg1"/>
              </a:solidFill>
            </a:rPr>
            <a:t>Unclear or overly demanding job expectations</a:t>
          </a:r>
          <a:endParaRPr lang="en-US" dirty="0">
            <a:solidFill>
              <a:schemeClr val="bg1"/>
            </a:solidFill>
          </a:endParaRPr>
        </a:p>
      </dgm:t>
    </dgm:pt>
    <dgm:pt modelId="{5B11121B-6B4C-4BC7-BD4E-E206FC3EE0EE}" type="parTrans" cxnId="{6C6D8675-6033-4DDC-85AE-5EABC7EB1732}">
      <dgm:prSet/>
      <dgm:spPr/>
      <dgm:t>
        <a:bodyPr/>
        <a:lstStyle/>
        <a:p>
          <a:endParaRPr lang="en-US"/>
        </a:p>
      </dgm:t>
    </dgm:pt>
    <dgm:pt modelId="{3678E60A-A855-4446-8933-A9ED325D5A96}" type="sibTrans" cxnId="{6C6D8675-6033-4DDC-85AE-5EABC7EB1732}">
      <dgm:prSet/>
      <dgm:spPr/>
      <dgm:t>
        <a:bodyPr/>
        <a:lstStyle/>
        <a:p>
          <a:endParaRPr lang="en-US"/>
        </a:p>
      </dgm:t>
    </dgm:pt>
    <dgm:pt modelId="{AFAFD3D9-8C77-43B0-8A86-19DB3D0474D6}">
      <dgm:prSet/>
      <dgm:spPr/>
      <dgm:t>
        <a:bodyPr/>
        <a:lstStyle/>
        <a:p>
          <a:pPr rtl="0"/>
          <a:r>
            <a:rPr lang="en-US" dirty="0" smtClean="0">
              <a:solidFill>
                <a:schemeClr val="bg1"/>
              </a:solidFill>
            </a:rPr>
            <a:t>Doing work that’s monotonous or unchallenging</a:t>
          </a:r>
          <a:endParaRPr lang="en-US" dirty="0">
            <a:solidFill>
              <a:schemeClr val="bg1"/>
            </a:solidFill>
          </a:endParaRPr>
        </a:p>
      </dgm:t>
    </dgm:pt>
    <dgm:pt modelId="{0C8BC822-CD6D-4A31-A09B-CC5BDCA88B08}" type="parTrans" cxnId="{2FCC4E53-B15F-4370-924C-B65FC4E3E232}">
      <dgm:prSet/>
      <dgm:spPr/>
      <dgm:t>
        <a:bodyPr/>
        <a:lstStyle/>
        <a:p>
          <a:endParaRPr lang="en-US"/>
        </a:p>
      </dgm:t>
    </dgm:pt>
    <dgm:pt modelId="{00F08043-D0F9-4BE0-9D66-8E1D3DB5BCED}" type="sibTrans" cxnId="{2FCC4E53-B15F-4370-924C-B65FC4E3E232}">
      <dgm:prSet/>
      <dgm:spPr/>
      <dgm:t>
        <a:bodyPr/>
        <a:lstStyle/>
        <a:p>
          <a:endParaRPr lang="en-US"/>
        </a:p>
      </dgm:t>
    </dgm:pt>
    <dgm:pt modelId="{185FEE47-4D78-4FDB-AB83-AEC3FEBBAD00}">
      <dgm:prSet/>
      <dgm:spPr/>
      <dgm:t>
        <a:bodyPr/>
        <a:lstStyle/>
        <a:p>
          <a:pPr rtl="0"/>
          <a:r>
            <a:rPr lang="en-US" dirty="0" smtClean="0">
              <a:solidFill>
                <a:schemeClr val="bg1"/>
              </a:solidFill>
            </a:rPr>
            <a:t>Working in a chaotic or high-pressure environment</a:t>
          </a:r>
          <a:endParaRPr lang="en-US" dirty="0">
            <a:solidFill>
              <a:schemeClr val="bg1"/>
            </a:solidFill>
          </a:endParaRPr>
        </a:p>
      </dgm:t>
    </dgm:pt>
    <dgm:pt modelId="{4A0385AF-B1E1-402C-B69B-60C84F3051D3}" type="parTrans" cxnId="{0F3524C8-5C21-42E1-90B1-09C547411DB3}">
      <dgm:prSet/>
      <dgm:spPr/>
      <dgm:t>
        <a:bodyPr/>
        <a:lstStyle/>
        <a:p>
          <a:endParaRPr lang="en-US"/>
        </a:p>
      </dgm:t>
    </dgm:pt>
    <dgm:pt modelId="{F3A91C47-CD7E-40D0-A7B3-7069C121B438}" type="sibTrans" cxnId="{0F3524C8-5C21-42E1-90B1-09C547411DB3}">
      <dgm:prSet/>
      <dgm:spPr/>
      <dgm:t>
        <a:bodyPr/>
        <a:lstStyle/>
        <a:p>
          <a:endParaRPr lang="en-US"/>
        </a:p>
      </dgm:t>
    </dgm:pt>
    <dgm:pt modelId="{ACDC615A-62BE-4A97-9786-BCE5C17F8A5A}" type="pres">
      <dgm:prSet presAssocID="{348ACD1F-476C-4E27-AA07-F55CCDC6ED59}" presName="linear" presStyleCnt="0">
        <dgm:presLayoutVars>
          <dgm:animLvl val="lvl"/>
          <dgm:resizeHandles val="exact"/>
        </dgm:presLayoutVars>
      </dgm:prSet>
      <dgm:spPr/>
      <dgm:t>
        <a:bodyPr/>
        <a:lstStyle/>
        <a:p>
          <a:endParaRPr lang="en-US"/>
        </a:p>
      </dgm:t>
    </dgm:pt>
    <dgm:pt modelId="{220381CB-514F-4DFD-BCB9-038BAB504ABD}" type="pres">
      <dgm:prSet presAssocID="{BCC5EB97-90F0-4CA6-A2AE-C953A798BA8B}" presName="parentText" presStyleLbl="node1" presStyleIdx="0" presStyleCnt="6" custScaleX="97802" custLinFactY="-30832" custLinFactNeighborY="-100000">
        <dgm:presLayoutVars>
          <dgm:chMax val="0"/>
          <dgm:bulletEnabled val="1"/>
        </dgm:presLayoutVars>
      </dgm:prSet>
      <dgm:spPr/>
      <dgm:t>
        <a:bodyPr/>
        <a:lstStyle/>
        <a:p>
          <a:endParaRPr lang="en-US"/>
        </a:p>
      </dgm:t>
    </dgm:pt>
    <dgm:pt modelId="{BA21D105-B900-4EBB-8A3F-439A4E56120E}" type="pres">
      <dgm:prSet presAssocID="{1E88F264-D219-4B95-9205-4FA66BA7E3EF}" presName="spacer" presStyleCnt="0"/>
      <dgm:spPr/>
      <dgm:t>
        <a:bodyPr/>
        <a:lstStyle/>
        <a:p>
          <a:endParaRPr lang="en-US"/>
        </a:p>
      </dgm:t>
    </dgm:pt>
    <dgm:pt modelId="{EB6B5E4F-93BD-4100-87AE-0AF2FB366E0B}" type="pres">
      <dgm:prSet presAssocID="{AA23E365-215C-4E48-86FB-95972C439906}" presName="parentText" presStyleLbl="node1" presStyleIdx="1" presStyleCnt="6" custLinFactY="98925" custLinFactNeighborY="100000">
        <dgm:presLayoutVars>
          <dgm:chMax val="0"/>
          <dgm:bulletEnabled val="1"/>
        </dgm:presLayoutVars>
      </dgm:prSet>
      <dgm:spPr/>
      <dgm:t>
        <a:bodyPr/>
        <a:lstStyle/>
        <a:p>
          <a:endParaRPr lang="en-US"/>
        </a:p>
      </dgm:t>
    </dgm:pt>
    <dgm:pt modelId="{130EE463-7711-4985-90F3-EFAC3AAF2DE7}" type="pres">
      <dgm:prSet presAssocID="{AD0434CD-A71D-4715-A03F-F6217BFC0301}" presName="spacer" presStyleCnt="0"/>
      <dgm:spPr/>
      <dgm:t>
        <a:bodyPr/>
        <a:lstStyle/>
        <a:p>
          <a:endParaRPr lang="en-US"/>
        </a:p>
      </dgm:t>
    </dgm:pt>
    <dgm:pt modelId="{2A0F0984-B833-44A9-A361-8A31A1290C9E}" type="pres">
      <dgm:prSet presAssocID="{6566BFFD-861F-4B0D-89E8-601BF5683708}" presName="parentText" presStyleLbl="node1" presStyleIdx="2" presStyleCnt="6" custLinFactY="100000" custLinFactNeighborY="102917">
        <dgm:presLayoutVars>
          <dgm:chMax val="0"/>
          <dgm:bulletEnabled val="1"/>
        </dgm:presLayoutVars>
      </dgm:prSet>
      <dgm:spPr/>
      <dgm:t>
        <a:bodyPr/>
        <a:lstStyle/>
        <a:p>
          <a:endParaRPr lang="en-US"/>
        </a:p>
      </dgm:t>
    </dgm:pt>
    <dgm:pt modelId="{8CEE9D13-25E5-4F1A-B05D-1A29A57E1299}" type="pres">
      <dgm:prSet presAssocID="{B4DC9480-FE31-44AC-82DA-B6733F3F744C}" presName="spacer" presStyleCnt="0"/>
      <dgm:spPr/>
      <dgm:t>
        <a:bodyPr/>
        <a:lstStyle/>
        <a:p>
          <a:endParaRPr lang="en-US"/>
        </a:p>
      </dgm:t>
    </dgm:pt>
    <dgm:pt modelId="{C723A5A2-7510-4A22-A03B-1AE57405CC1F}" type="pres">
      <dgm:prSet presAssocID="{964F7C67-15A5-4239-A140-C3C603EC9918}" presName="parentText" presStyleLbl="node1" presStyleIdx="3" presStyleCnt="6" custLinFactY="-198180" custLinFactNeighborY="-200000">
        <dgm:presLayoutVars>
          <dgm:chMax val="0"/>
          <dgm:bulletEnabled val="1"/>
        </dgm:presLayoutVars>
      </dgm:prSet>
      <dgm:spPr/>
      <dgm:t>
        <a:bodyPr/>
        <a:lstStyle/>
        <a:p>
          <a:endParaRPr lang="en-US"/>
        </a:p>
      </dgm:t>
    </dgm:pt>
    <dgm:pt modelId="{9EE81E72-AA6D-4F94-8F02-E56BF7A06C77}" type="pres">
      <dgm:prSet presAssocID="{3678E60A-A855-4446-8933-A9ED325D5A96}" presName="spacer" presStyleCnt="0"/>
      <dgm:spPr/>
      <dgm:t>
        <a:bodyPr/>
        <a:lstStyle/>
        <a:p>
          <a:endParaRPr lang="en-US"/>
        </a:p>
      </dgm:t>
    </dgm:pt>
    <dgm:pt modelId="{821416F7-5859-41B0-9DE6-2F7BEB4A7870}" type="pres">
      <dgm:prSet presAssocID="{AFAFD3D9-8C77-43B0-8A86-19DB3D0474D6}" presName="parentText" presStyleLbl="node1" presStyleIdx="4" presStyleCnt="6">
        <dgm:presLayoutVars>
          <dgm:chMax val="0"/>
          <dgm:bulletEnabled val="1"/>
        </dgm:presLayoutVars>
      </dgm:prSet>
      <dgm:spPr/>
      <dgm:t>
        <a:bodyPr/>
        <a:lstStyle/>
        <a:p>
          <a:endParaRPr lang="en-US"/>
        </a:p>
      </dgm:t>
    </dgm:pt>
    <dgm:pt modelId="{B1479627-74A3-41DF-A3BE-C284C4EE9523}" type="pres">
      <dgm:prSet presAssocID="{00F08043-D0F9-4BE0-9D66-8E1D3DB5BCED}" presName="spacer" presStyleCnt="0"/>
      <dgm:spPr/>
      <dgm:t>
        <a:bodyPr/>
        <a:lstStyle/>
        <a:p>
          <a:endParaRPr lang="en-US"/>
        </a:p>
      </dgm:t>
    </dgm:pt>
    <dgm:pt modelId="{67F30B9F-FE2E-41A8-8555-DBD8280B47DF}" type="pres">
      <dgm:prSet presAssocID="{185FEE47-4D78-4FDB-AB83-AEC3FEBBAD00}" presName="parentText" presStyleLbl="node1" presStyleIdx="5" presStyleCnt="6">
        <dgm:presLayoutVars>
          <dgm:chMax val="0"/>
          <dgm:bulletEnabled val="1"/>
        </dgm:presLayoutVars>
      </dgm:prSet>
      <dgm:spPr/>
      <dgm:t>
        <a:bodyPr/>
        <a:lstStyle/>
        <a:p>
          <a:endParaRPr lang="en-US"/>
        </a:p>
      </dgm:t>
    </dgm:pt>
  </dgm:ptLst>
  <dgm:cxnLst>
    <dgm:cxn modelId="{E4D7AC8F-1771-4598-A1C1-FCD99951CE3A}" srcId="{348ACD1F-476C-4E27-AA07-F55CCDC6ED59}" destId="{BCC5EB97-90F0-4CA6-A2AE-C953A798BA8B}" srcOrd="0" destOrd="0" parTransId="{38100CCE-F823-4B85-B385-C8E4806D122D}" sibTransId="{1E88F264-D219-4B95-9205-4FA66BA7E3EF}"/>
    <dgm:cxn modelId="{4CA382B8-0C96-42EC-8E98-D8A314E93496}" srcId="{348ACD1F-476C-4E27-AA07-F55CCDC6ED59}" destId="{AA23E365-215C-4E48-86FB-95972C439906}" srcOrd="1" destOrd="0" parTransId="{3A0393BC-756C-429A-941F-35D516014189}" sibTransId="{AD0434CD-A71D-4715-A03F-F6217BFC0301}"/>
    <dgm:cxn modelId="{ED731DAF-709C-4FED-9021-E748BE4CCB11}" type="presOf" srcId="{AA23E365-215C-4E48-86FB-95972C439906}" destId="{EB6B5E4F-93BD-4100-87AE-0AF2FB366E0B}" srcOrd="0" destOrd="0" presId="urn:microsoft.com/office/officeart/2005/8/layout/vList2"/>
    <dgm:cxn modelId="{0F3524C8-5C21-42E1-90B1-09C547411DB3}" srcId="{348ACD1F-476C-4E27-AA07-F55CCDC6ED59}" destId="{185FEE47-4D78-4FDB-AB83-AEC3FEBBAD00}" srcOrd="5" destOrd="0" parTransId="{4A0385AF-B1E1-402C-B69B-60C84F3051D3}" sibTransId="{F3A91C47-CD7E-40D0-A7B3-7069C121B438}"/>
    <dgm:cxn modelId="{6C6D8675-6033-4DDC-85AE-5EABC7EB1732}" srcId="{348ACD1F-476C-4E27-AA07-F55CCDC6ED59}" destId="{964F7C67-15A5-4239-A140-C3C603EC9918}" srcOrd="3" destOrd="0" parTransId="{5B11121B-6B4C-4BC7-BD4E-E206FC3EE0EE}" sibTransId="{3678E60A-A855-4446-8933-A9ED325D5A96}"/>
    <dgm:cxn modelId="{2FCC4E53-B15F-4370-924C-B65FC4E3E232}" srcId="{348ACD1F-476C-4E27-AA07-F55CCDC6ED59}" destId="{AFAFD3D9-8C77-43B0-8A86-19DB3D0474D6}" srcOrd="4" destOrd="0" parTransId="{0C8BC822-CD6D-4A31-A09B-CC5BDCA88B08}" sibTransId="{00F08043-D0F9-4BE0-9D66-8E1D3DB5BCED}"/>
    <dgm:cxn modelId="{2B1902AE-22CC-4390-862F-6D043DDAA3DA}" type="presOf" srcId="{6566BFFD-861F-4B0D-89E8-601BF5683708}" destId="{2A0F0984-B833-44A9-A361-8A31A1290C9E}" srcOrd="0" destOrd="0" presId="urn:microsoft.com/office/officeart/2005/8/layout/vList2"/>
    <dgm:cxn modelId="{51992E2C-0F38-49A2-B349-C6A99237842F}" type="presOf" srcId="{BCC5EB97-90F0-4CA6-A2AE-C953A798BA8B}" destId="{220381CB-514F-4DFD-BCB9-038BAB504ABD}" srcOrd="0" destOrd="0" presId="urn:microsoft.com/office/officeart/2005/8/layout/vList2"/>
    <dgm:cxn modelId="{56C23BDC-771E-435C-A143-2206B34F4E3B}" type="presOf" srcId="{185FEE47-4D78-4FDB-AB83-AEC3FEBBAD00}" destId="{67F30B9F-FE2E-41A8-8555-DBD8280B47DF}" srcOrd="0" destOrd="0" presId="urn:microsoft.com/office/officeart/2005/8/layout/vList2"/>
    <dgm:cxn modelId="{2C21B5AF-9C66-42F9-863C-DCC8B8924B05}" type="presOf" srcId="{964F7C67-15A5-4239-A140-C3C603EC9918}" destId="{C723A5A2-7510-4A22-A03B-1AE57405CC1F}" srcOrd="0" destOrd="0" presId="urn:microsoft.com/office/officeart/2005/8/layout/vList2"/>
    <dgm:cxn modelId="{606F6457-EDC8-4DEA-90BF-073E3CFE19C6}" type="presOf" srcId="{AFAFD3D9-8C77-43B0-8A86-19DB3D0474D6}" destId="{821416F7-5859-41B0-9DE6-2F7BEB4A7870}" srcOrd="0" destOrd="0" presId="urn:microsoft.com/office/officeart/2005/8/layout/vList2"/>
    <dgm:cxn modelId="{5CFC79C8-4005-4183-935C-0CC8C022272D}" srcId="{348ACD1F-476C-4E27-AA07-F55CCDC6ED59}" destId="{6566BFFD-861F-4B0D-89E8-601BF5683708}" srcOrd="2" destOrd="0" parTransId="{73965544-161E-4ED0-AE23-FB92D8F08E02}" sibTransId="{B4DC9480-FE31-44AC-82DA-B6733F3F744C}"/>
    <dgm:cxn modelId="{FBB09F4C-1D9C-4E5C-8BF5-736B8137B20F}" type="presOf" srcId="{348ACD1F-476C-4E27-AA07-F55CCDC6ED59}" destId="{ACDC615A-62BE-4A97-9786-BCE5C17F8A5A}" srcOrd="0" destOrd="0" presId="urn:microsoft.com/office/officeart/2005/8/layout/vList2"/>
    <dgm:cxn modelId="{2603A377-8992-43D0-9089-84D72531F4AF}" type="presParOf" srcId="{ACDC615A-62BE-4A97-9786-BCE5C17F8A5A}" destId="{220381CB-514F-4DFD-BCB9-038BAB504ABD}" srcOrd="0" destOrd="0" presId="urn:microsoft.com/office/officeart/2005/8/layout/vList2"/>
    <dgm:cxn modelId="{8C948E3B-D81B-4336-A8B8-90A6AF0E7A28}" type="presParOf" srcId="{ACDC615A-62BE-4A97-9786-BCE5C17F8A5A}" destId="{BA21D105-B900-4EBB-8A3F-439A4E56120E}" srcOrd="1" destOrd="0" presId="urn:microsoft.com/office/officeart/2005/8/layout/vList2"/>
    <dgm:cxn modelId="{81931EA8-26BE-4496-80D0-4C399010CF90}" type="presParOf" srcId="{ACDC615A-62BE-4A97-9786-BCE5C17F8A5A}" destId="{EB6B5E4F-93BD-4100-87AE-0AF2FB366E0B}" srcOrd="2" destOrd="0" presId="urn:microsoft.com/office/officeart/2005/8/layout/vList2"/>
    <dgm:cxn modelId="{726C5E71-E6BA-4D64-81DA-F60537B5C3AC}" type="presParOf" srcId="{ACDC615A-62BE-4A97-9786-BCE5C17F8A5A}" destId="{130EE463-7711-4985-90F3-EFAC3AAF2DE7}" srcOrd="3" destOrd="0" presId="urn:microsoft.com/office/officeart/2005/8/layout/vList2"/>
    <dgm:cxn modelId="{F96B635E-1826-443D-B980-68A8B72FFC43}" type="presParOf" srcId="{ACDC615A-62BE-4A97-9786-BCE5C17F8A5A}" destId="{2A0F0984-B833-44A9-A361-8A31A1290C9E}" srcOrd="4" destOrd="0" presId="urn:microsoft.com/office/officeart/2005/8/layout/vList2"/>
    <dgm:cxn modelId="{7DBBC680-2745-4BA5-92F4-7E72015BCAB9}" type="presParOf" srcId="{ACDC615A-62BE-4A97-9786-BCE5C17F8A5A}" destId="{8CEE9D13-25E5-4F1A-B05D-1A29A57E1299}" srcOrd="5" destOrd="0" presId="urn:microsoft.com/office/officeart/2005/8/layout/vList2"/>
    <dgm:cxn modelId="{25A3C650-B27A-48DC-ACB1-F5FFA335F13F}" type="presParOf" srcId="{ACDC615A-62BE-4A97-9786-BCE5C17F8A5A}" destId="{C723A5A2-7510-4A22-A03B-1AE57405CC1F}" srcOrd="6" destOrd="0" presId="urn:microsoft.com/office/officeart/2005/8/layout/vList2"/>
    <dgm:cxn modelId="{9EA0F618-9EAF-45FA-8A6B-143E2805104A}" type="presParOf" srcId="{ACDC615A-62BE-4A97-9786-BCE5C17F8A5A}" destId="{9EE81E72-AA6D-4F94-8F02-E56BF7A06C77}" srcOrd="7" destOrd="0" presId="urn:microsoft.com/office/officeart/2005/8/layout/vList2"/>
    <dgm:cxn modelId="{B17562BB-0ED5-49E8-97A7-6704BF843F73}" type="presParOf" srcId="{ACDC615A-62BE-4A97-9786-BCE5C17F8A5A}" destId="{821416F7-5859-41B0-9DE6-2F7BEB4A7870}" srcOrd="8" destOrd="0" presId="urn:microsoft.com/office/officeart/2005/8/layout/vList2"/>
    <dgm:cxn modelId="{795B5103-E4A9-490A-A400-B61EF56A6624}" type="presParOf" srcId="{ACDC615A-62BE-4A97-9786-BCE5C17F8A5A}" destId="{B1479627-74A3-41DF-A3BE-C284C4EE9523}" srcOrd="9" destOrd="0" presId="urn:microsoft.com/office/officeart/2005/8/layout/vList2"/>
    <dgm:cxn modelId="{F697BA0D-24D8-43D7-906E-6B8D221A701E}" type="presParOf" srcId="{ACDC615A-62BE-4A97-9786-BCE5C17F8A5A}" destId="{67F30B9F-FE2E-41A8-8555-DBD8280B47D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0F45A-9505-4A43-992E-AE0CFB2F8F65}" type="doc">
      <dgm:prSet loTypeId="urn:microsoft.com/office/officeart/2005/8/layout/vList2" loCatId="list" qsTypeId="urn:microsoft.com/office/officeart/2005/8/quickstyle/simple5" qsCatId="simple" csTypeId="urn:microsoft.com/office/officeart/2005/8/colors/accent3_5" csCatId="accent3" phldr="1"/>
      <dgm:spPr/>
      <dgm:t>
        <a:bodyPr/>
        <a:lstStyle/>
        <a:p>
          <a:endParaRPr lang="en-US"/>
        </a:p>
      </dgm:t>
    </dgm:pt>
    <dgm:pt modelId="{B85E2079-016C-4F33-8094-731E5D4AC3D3}">
      <dgm:prSet custT="1"/>
      <dgm:spPr>
        <a:solidFill>
          <a:srgbClr val="FF9900"/>
        </a:solidFill>
      </dgm:spPr>
      <dgm:t>
        <a:bodyPr/>
        <a:lstStyle/>
        <a:p>
          <a:pPr rtl="0"/>
          <a:r>
            <a:rPr lang="en-US" sz="2800" dirty="0" smtClean="0">
              <a:solidFill>
                <a:schemeClr val="bg1"/>
              </a:solidFill>
            </a:rPr>
            <a:t>Work &amp; life are out of balance</a:t>
          </a:r>
          <a:endParaRPr lang="en-US" sz="2800" dirty="0">
            <a:solidFill>
              <a:schemeClr val="bg1"/>
            </a:solidFill>
          </a:endParaRPr>
        </a:p>
      </dgm:t>
    </dgm:pt>
    <dgm:pt modelId="{F11C25CC-288C-4404-B49A-3A9F77FB429C}" type="parTrans" cxnId="{9796AB44-0D6A-43E9-A54F-3EED2B66A37E}">
      <dgm:prSet/>
      <dgm:spPr/>
      <dgm:t>
        <a:bodyPr/>
        <a:lstStyle/>
        <a:p>
          <a:endParaRPr lang="en-US"/>
        </a:p>
      </dgm:t>
    </dgm:pt>
    <dgm:pt modelId="{96B9C9D4-AD29-4D3A-991B-34D9A28EAA94}" type="sibTrans" cxnId="{9796AB44-0D6A-43E9-A54F-3EED2B66A37E}">
      <dgm:prSet/>
      <dgm:spPr/>
      <dgm:t>
        <a:bodyPr/>
        <a:lstStyle/>
        <a:p>
          <a:endParaRPr lang="en-US"/>
        </a:p>
      </dgm:t>
    </dgm:pt>
    <dgm:pt modelId="{4E8E0934-110D-433C-ACDE-9F0E7E2D4C47}">
      <dgm:prSet custT="1"/>
      <dgm:spPr>
        <a:solidFill>
          <a:srgbClr val="FF9900"/>
        </a:solidFill>
      </dgm:spPr>
      <dgm:t>
        <a:bodyPr/>
        <a:lstStyle/>
        <a:p>
          <a:pPr rtl="0"/>
          <a:r>
            <a:rPr lang="en-US" sz="2800" dirty="0" smtClean="0">
              <a:solidFill>
                <a:schemeClr val="bg1"/>
              </a:solidFill>
            </a:rPr>
            <a:t>High demands on the </a:t>
          </a:r>
          <a:r>
            <a:rPr lang="en-US" sz="2800" dirty="0" err="1" smtClean="0">
              <a:solidFill>
                <a:schemeClr val="bg1"/>
              </a:solidFill>
            </a:rPr>
            <a:t>homefront</a:t>
          </a:r>
          <a:endParaRPr lang="en-US" sz="2800" dirty="0">
            <a:solidFill>
              <a:schemeClr val="bg1"/>
            </a:solidFill>
          </a:endParaRPr>
        </a:p>
      </dgm:t>
    </dgm:pt>
    <dgm:pt modelId="{185072BB-1293-47A1-959D-143B6617A423}" type="parTrans" cxnId="{592B0C65-C7A0-45DB-8CB3-F6204358F2ED}">
      <dgm:prSet/>
      <dgm:spPr/>
      <dgm:t>
        <a:bodyPr/>
        <a:lstStyle/>
        <a:p>
          <a:endParaRPr lang="en-US"/>
        </a:p>
      </dgm:t>
    </dgm:pt>
    <dgm:pt modelId="{5655DF1B-51DC-4595-92C9-547AF638A5AB}" type="sibTrans" cxnId="{592B0C65-C7A0-45DB-8CB3-F6204358F2ED}">
      <dgm:prSet/>
      <dgm:spPr/>
      <dgm:t>
        <a:bodyPr/>
        <a:lstStyle/>
        <a:p>
          <a:endParaRPr lang="en-US"/>
        </a:p>
      </dgm:t>
    </dgm:pt>
    <dgm:pt modelId="{B69F14AE-C0B5-4B2D-85D3-4A2C93B0D541}">
      <dgm:prSet custT="1"/>
      <dgm:spPr>
        <a:solidFill>
          <a:srgbClr val="FF9900"/>
        </a:solidFill>
      </dgm:spPr>
      <dgm:t>
        <a:bodyPr/>
        <a:lstStyle/>
        <a:p>
          <a:pPr rtl="0"/>
          <a:r>
            <a:rPr lang="en-US" sz="2800" dirty="0" smtClean="0">
              <a:solidFill>
                <a:schemeClr val="bg1"/>
              </a:solidFill>
            </a:rPr>
            <a:t>Unbalanced sleep or nutritional habits</a:t>
          </a:r>
          <a:endParaRPr lang="en-US" sz="2800" dirty="0">
            <a:solidFill>
              <a:schemeClr val="bg1"/>
            </a:solidFill>
          </a:endParaRPr>
        </a:p>
      </dgm:t>
    </dgm:pt>
    <dgm:pt modelId="{F178DC52-F19C-4615-ADA3-DF882C6AA452}" type="parTrans" cxnId="{1275A994-F463-483C-BD7B-97BC3F759C52}">
      <dgm:prSet/>
      <dgm:spPr/>
      <dgm:t>
        <a:bodyPr/>
        <a:lstStyle/>
        <a:p>
          <a:endParaRPr lang="en-US"/>
        </a:p>
      </dgm:t>
    </dgm:pt>
    <dgm:pt modelId="{0A9DAB41-9D03-4A18-BF3B-A9194B1FED56}" type="sibTrans" cxnId="{1275A994-F463-483C-BD7B-97BC3F759C52}">
      <dgm:prSet/>
      <dgm:spPr/>
      <dgm:t>
        <a:bodyPr/>
        <a:lstStyle/>
        <a:p>
          <a:endParaRPr lang="en-US"/>
        </a:p>
      </dgm:t>
    </dgm:pt>
    <dgm:pt modelId="{DBCBA72F-256A-40BA-85CE-973E2FA47434}">
      <dgm:prSet custT="1"/>
      <dgm:spPr>
        <a:solidFill>
          <a:srgbClr val="FF9900"/>
        </a:solidFill>
      </dgm:spPr>
      <dgm:t>
        <a:bodyPr/>
        <a:lstStyle/>
        <a:p>
          <a:pPr rtl="0"/>
          <a:r>
            <a:rPr lang="en-US" sz="2800" dirty="0" smtClean="0">
              <a:solidFill>
                <a:schemeClr val="bg1"/>
              </a:solidFill>
            </a:rPr>
            <a:t>Lack of close, supportive relationships</a:t>
          </a:r>
          <a:endParaRPr lang="en-US" sz="2800" dirty="0">
            <a:solidFill>
              <a:schemeClr val="bg1"/>
            </a:solidFill>
          </a:endParaRPr>
        </a:p>
      </dgm:t>
    </dgm:pt>
    <dgm:pt modelId="{43DF984E-973A-4A50-8D77-0C1AB99C53B7}" type="parTrans" cxnId="{903D31B7-7B73-48A5-BA27-442E9F94763C}">
      <dgm:prSet/>
      <dgm:spPr/>
      <dgm:t>
        <a:bodyPr/>
        <a:lstStyle/>
        <a:p>
          <a:endParaRPr lang="en-US"/>
        </a:p>
      </dgm:t>
    </dgm:pt>
    <dgm:pt modelId="{E56DD1EF-0A7D-4404-A36D-63A06B82F87B}" type="sibTrans" cxnId="{903D31B7-7B73-48A5-BA27-442E9F94763C}">
      <dgm:prSet/>
      <dgm:spPr/>
      <dgm:t>
        <a:bodyPr/>
        <a:lstStyle/>
        <a:p>
          <a:endParaRPr lang="en-US"/>
        </a:p>
      </dgm:t>
    </dgm:pt>
    <dgm:pt modelId="{608C9A63-0EBA-483A-A5E5-A8AC55A9ECDB}">
      <dgm:prSet custT="1"/>
      <dgm:spPr>
        <a:solidFill>
          <a:srgbClr val="FF9900"/>
        </a:solidFill>
      </dgm:spPr>
      <dgm:t>
        <a:bodyPr/>
        <a:lstStyle/>
        <a:p>
          <a:pPr rtl="0"/>
          <a:r>
            <a:rPr lang="en-US" sz="2800" dirty="0" smtClean="0">
              <a:solidFill>
                <a:schemeClr val="bg1"/>
              </a:solidFill>
            </a:rPr>
            <a:t>Poor time management habits</a:t>
          </a:r>
          <a:endParaRPr lang="en-US" sz="2800" dirty="0">
            <a:solidFill>
              <a:schemeClr val="bg1"/>
            </a:solidFill>
          </a:endParaRPr>
        </a:p>
      </dgm:t>
    </dgm:pt>
    <dgm:pt modelId="{9C7D7F27-1C57-42B4-B64C-A3DA2D64047F}" type="parTrans" cxnId="{79F2895A-8B9B-4C6C-AB99-0F2FCCDF9E08}">
      <dgm:prSet/>
      <dgm:spPr/>
      <dgm:t>
        <a:bodyPr/>
        <a:lstStyle/>
        <a:p>
          <a:endParaRPr lang="en-US"/>
        </a:p>
      </dgm:t>
    </dgm:pt>
    <dgm:pt modelId="{6E607ED6-C87C-472D-8B4D-D62CE0396843}" type="sibTrans" cxnId="{79F2895A-8B9B-4C6C-AB99-0F2FCCDF9E08}">
      <dgm:prSet/>
      <dgm:spPr/>
      <dgm:t>
        <a:bodyPr/>
        <a:lstStyle/>
        <a:p>
          <a:endParaRPr lang="en-US"/>
        </a:p>
      </dgm:t>
    </dgm:pt>
    <dgm:pt modelId="{9F5D468A-5666-4628-A394-6D79E285534A}" type="pres">
      <dgm:prSet presAssocID="{4430F45A-9505-4A43-992E-AE0CFB2F8F65}" presName="linear" presStyleCnt="0">
        <dgm:presLayoutVars>
          <dgm:animLvl val="lvl"/>
          <dgm:resizeHandles val="exact"/>
        </dgm:presLayoutVars>
      </dgm:prSet>
      <dgm:spPr/>
      <dgm:t>
        <a:bodyPr/>
        <a:lstStyle/>
        <a:p>
          <a:endParaRPr lang="en-US"/>
        </a:p>
      </dgm:t>
    </dgm:pt>
    <dgm:pt modelId="{35192053-95BF-415B-9B94-334B7895CFEC}" type="pres">
      <dgm:prSet presAssocID="{B85E2079-016C-4F33-8094-731E5D4AC3D3}" presName="parentText" presStyleLbl="node1" presStyleIdx="0" presStyleCnt="5" custScaleY="106715" custLinFactNeighborY="5628">
        <dgm:presLayoutVars>
          <dgm:chMax val="0"/>
          <dgm:bulletEnabled val="1"/>
        </dgm:presLayoutVars>
      </dgm:prSet>
      <dgm:spPr/>
      <dgm:t>
        <a:bodyPr/>
        <a:lstStyle/>
        <a:p>
          <a:endParaRPr lang="en-US"/>
        </a:p>
      </dgm:t>
    </dgm:pt>
    <dgm:pt modelId="{130B160A-BE00-44D1-96EF-A453E04A8639}" type="pres">
      <dgm:prSet presAssocID="{96B9C9D4-AD29-4D3A-991B-34D9A28EAA94}" presName="spacer" presStyleCnt="0"/>
      <dgm:spPr/>
      <dgm:t>
        <a:bodyPr/>
        <a:lstStyle/>
        <a:p>
          <a:endParaRPr lang="en-US"/>
        </a:p>
      </dgm:t>
    </dgm:pt>
    <dgm:pt modelId="{AE562DE3-1BFE-46C7-81DB-DBAD7BEEE89C}" type="pres">
      <dgm:prSet presAssocID="{4E8E0934-110D-433C-ACDE-9F0E7E2D4C47}" presName="parentText" presStyleLbl="node1" presStyleIdx="1" presStyleCnt="5" custLinFactNeighborY="13165">
        <dgm:presLayoutVars>
          <dgm:chMax val="0"/>
          <dgm:bulletEnabled val="1"/>
        </dgm:presLayoutVars>
      </dgm:prSet>
      <dgm:spPr/>
      <dgm:t>
        <a:bodyPr/>
        <a:lstStyle/>
        <a:p>
          <a:endParaRPr lang="en-US"/>
        </a:p>
      </dgm:t>
    </dgm:pt>
    <dgm:pt modelId="{13CF4D6B-DA2A-45EC-ADBD-9610B51C0CCB}" type="pres">
      <dgm:prSet presAssocID="{5655DF1B-51DC-4595-92C9-547AF638A5AB}" presName="spacer" presStyleCnt="0"/>
      <dgm:spPr/>
      <dgm:t>
        <a:bodyPr/>
        <a:lstStyle/>
        <a:p>
          <a:endParaRPr lang="en-US"/>
        </a:p>
      </dgm:t>
    </dgm:pt>
    <dgm:pt modelId="{799E46AA-81AA-4091-AC17-890B3C905CC1}" type="pres">
      <dgm:prSet presAssocID="{B69F14AE-C0B5-4B2D-85D3-4A2C93B0D541}" presName="parentText" presStyleLbl="node1" presStyleIdx="2" presStyleCnt="5" custLinFactNeighborY="1537">
        <dgm:presLayoutVars>
          <dgm:chMax val="0"/>
          <dgm:bulletEnabled val="1"/>
        </dgm:presLayoutVars>
      </dgm:prSet>
      <dgm:spPr/>
      <dgm:t>
        <a:bodyPr/>
        <a:lstStyle/>
        <a:p>
          <a:endParaRPr lang="en-US"/>
        </a:p>
      </dgm:t>
    </dgm:pt>
    <dgm:pt modelId="{14E37853-9EDF-469B-8611-DC4B0826F7D9}" type="pres">
      <dgm:prSet presAssocID="{0A9DAB41-9D03-4A18-BF3B-A9194B1FED56}" presName="spacer" presStyleCnt="0"/>
      <dgm:spPr/>
      <dgm:t>
        <a:bodyPr/>
        <a:lstStyle/>
        <a:p>
          <a:endParaRPr lang="en-US"/>
        </a:p>
      </dgm:t>
    </dgm:pt>
    <dgm:pt modelId="{5A20CFFE-0F21-4C4A-9E47-9441EA769B49}" type="pres">
      <dgm:prSet presAssocID="{DBCBA72F-256A-40BA-85CE-973E2FA47434}" presName="parentText" presStyleLbl="node1" presStyleIdx="3" presStyleCnt="5" custLinFactNeighborY="-10091">
        <dgm:presLayoutVars>
          <dgm:chMax val="0"/>
          <dgm:bulletEnabled val="1"/>
        </dgm:presLayoutVars>
      </dgm:prSet>
      <dgm:spPr/>
      <dgm:t>
        <a:bodyPr/>
        <a:lstStyle/>
        <a:p>
          <a:endParaRPr lang="en-US"/>
        </a:p>
      </dgm:t>
    </dgm:pt>
    <dgm:pt modelId="{C84FC88F-E319-491A-94EC-022CB84AB238}" type="pres">
      <dgm:prSet presAssocID="{E56DD1EF-0A7D-4404-A36D-63A06B82F87B}" presName="spacer" presStyleCnt="0"/>
      <dgm:spPr/>
    </dgm:pt>
    <dgm:pt modelId="{3F35E900-F937-4B49-B44F-62F1328B4EF7}" type="pres">
      <dgm:prSet presAssocID="{608C9A63-0EBA-483A-A5E5-A8AC55A9ECDB}" presName="parentText" presStyleLbl="node1" presStyleIdx="4" presStyleCnt="5">
        <dgm:presLayoutVars>
          <dgm:chMax val="0"/>
          <dgm:bulletEnabled val="1"/>
        </dgm:presLayoutVars>
      </dgm:prSet>
      <dgm:spPr/>
      <dgm:t>
        <a:bodyPr/>
        <a:lstStyle/>
        <a:p>
          <a:endParaRPr lang="en-US"/>
        </a:p>
      </dgm:t>
    </dgm:pt>
  </dgm:ptLst>
  <dgm:cxnLst>
    <dgm:cxn modelId="{FEEE9293-14B9-420E-8F78-C196303AFD3A}" type="presOf" srcId="{B69F14AE-C0B5-4B2D-85D3-4A2C93B0D541}" destId="{799E46AA-81AA-4091-AC17-890B3C905CC1}" srcOrd="0" destOrd="0" presId="urn:microsoft.com/office/officeart/2005/8/layout/vList2"/>
    <dgm:cxn modelId="{3FD3A5A7-DFE8-4914-8734-188FBF048AB6}" type="presOf" srcId="{B85E2079-016C-4F33-8094-731E5D4AC3D3}" destId="{35192053-95BF-415B-9B94-334B7895CFEC}" srcOrd="0" destOrd="0" presId="urn:microsoft.com/office/officeart/2005/8/layout/vList2"/>
    <dgm:cxn modelId="{EC4D0ED3-34D3-440E-9CD2-041474B2CDFB}" type="presOf" srcId="{4430F45A-9505-4A43-992E-AE0CFB2F8F65}" destId="{9F5D468A-5666-4628-A394-6D79E285534A}" srcOrd="0" destOrd="0" presId="urn:microsoft.com/office/officeart/2005/8/layout/vList2"/>
    <dgm:cxn modelId="{1275A994-F463-483C-BD7B-97BC3F759C52}" srcId="{4430F45A-9505-4A43-992E-AE0CFB2F8F65}" destId="{B69F14AE-C0B5-4B2D-85D3-4A2C93B0D541}" srcOrd="2" destOrd="0" parTransId="{F178DC52-F19C-4615-ADA3-DF882C6AA452}" sibTransId="{0A9DAB41-9D03-4A18-BF3B-A9194B1FED56}"/>
    <dgm:cxn modelId="{592B0C65-C7A0-45DB-8CB3-F6204358F2ED}" srcId="{4430F45A-9505-4A43-992E-AE0CFB2F8F65}" destId="{4E8E0934-110D-433C-ACDE-9F0E7E2D4C47}" srcOrd="1" destOrd="0" parTransId="{185072BB-1293-47A1-959D-143B6617A423}" sibTransId="{5655DF1B-51DC-4595-92C9-547AF638A5AB}"/>
    <dgm:cxn modelId="{548F562F-E42B-4DBC-8768-B9752C48A75E}" type="presOf" srcId="{4E8E0934-110D-433C-ACDE-9F0E7E2D4C47}" destId="{AE562DE3-1BFE-46C7-81DB-DBAD7BEEE89C}" srcOrd="0" destOrd="0" presId="urn:microsoft.com/office/officeart/2005/8/layout/vList2"/>
    <dgm:cxn modelId="{9796AB44-0D6A-43E9-A54F-3EED2B66A37E}" srcId="{4430F45A-9505-4A43-992E-AE0CFB2F8F65}" destId="{B85E2079-016C-4F33-8094-731E5D4AC3D3}" srcOrd="0" destOrd="0" parTransId="{F11C25CC-288C-4404-B49A-3A9F77FB429C}" sibTransId="{96B9C9D4-AD29-4D3A-991B-34D9A28EAA94}"/>
    <dgm:cxn modelId="{901336ED-0DEB-4B2A-A3E1-BEE7C4B90FB1}" type="presOf" srcId="{608C9A63-0EBA-483A-A5E5-A8AC55A9ECDB}" destId="{3F35E900-F937-4B49-B44F-62F1328B4EF7}" srcOrd="0" destOrd="0" presId="urn:microsoft.com/office/officeart/2005/8/layout/vList2"/>
    <dgm:cxn modelId="{903D31B7-7B73-48A5-BA27-442E9F94763C}" srcId="{4430F45A-9505-4A43-992E-AE0CFB2F8F65}" destId="{DBCBA72F-256A-40BA-85CE-973E2FA47434}" srcOrd="3" destOrd="0" parTransId="{43DF984E-973A-4A50-8D77-0C1AB99C53B7}" sibTransId="{E56DD1EF-0A7D-4404-A36D-63A06B82F87B}"/>
    <dgm:cxn modelId="{DF0814DE-2AE9-4783-BC22-17B93B658734}" type="presOf" srcId="{DBCBA72F-256A-40BA-85CE-973E2FA47434}" destId="{5A20CFFE-0F21-4C4A-9E47-9441EA769B49}" srcOrd="0" destOrd="0" presId="urn:microsoft.com/office/officeart/2005/8/layout/vList2"/>
    <dgm:cxn modelId="{79F2895A-8B9B-4C6C-AB99-0F2FCCDF9E08}" srcId="{4430F45A-9505-4A43-992E-AE0CFB2F8F65}" destId="{608C9A63-0EBA-483A-A5E5-A8AC55A9ECDB}" srcOrd="4" destOrd="0" parTransId="{9C7D7F27-1C57-42B4-B64C-A3DA2D64047F}" sibTransId="{6E607ED6-C87C-472D-8B4D-D62CE0396843}"/>
    <dgm:cxn modelId="{F5A7E0FC-B42C-4F97-A5D3-049107B161A8}" type="presParOf" srcId="{9F5D468A-5666-4628-A394-6D79E285534A}" destId="{35192053-95BF-415B-9B94-334B7895CFEC}" srcOrd="0" destOrd="0" presId="urn:microsoft.com/office/officeart/2005/8/layout/vList2"/>
    <dgm:cxn modelId="{910ADD45-CEA7-4339-BB6D-A15112197EBF}" type="presParOf" srcId="{9F5D468A-5666-4628-A394-6D79E285534A}" destId="{130B160A-BE00-44D1-96EF-A453E04A8639}" srcOrd="1" destOrd="0" presId="urn:microsoft.com/office/officeart/2005/8/layout/vList2"/>
    <dgm:cxn modelId="{CE63E71D-96A8-43F7-A9A7-8F4F1B7654B9}" type="presParOf" srcId="{9F5D468A-5666-4628-A394-6D79E285534A}" destId="{AE562DE3-1BFE-46C7-81DB-DBAD7BEEE89C}" srcOrd="2" destOrd="0" presId="urn:microsoft.com/office/officeart/2005/8/layout/vList2"/>
    <dgm:cxn modelId="{021EF38D-B4DF-45E3-B097-5BC6B84F1DB1}" type="presParOf" srcId="{9F5D468A-5666-4628-A394-6D79E285534A}" destId="{13CF4D6B-DA2A-45EC-ADBD-9610B51C0CCB}" srcOrd="3" destOrd="0" presId="urn:microsoft.com/office/officeart/2005/8/layout/vList2"/>
    <dgm:cxn modelId="{611FA0A3-6693-4276-A3D0-D728EB30B99D}" type="presParOf" srcId="{9F5D468A-5666-4628-A394-6D79E285534A}" destId="{799E46AA-81AA-4091-AC17-890B3C905CC1}" srcOrd="4" destOrd="0" presId="urn:microsoft.com/office/officeart/2005/8/layout/vList2"/>
    <dgm:cxn modelId="{B90FDA2F-6687-4468-B721-4E0DDAED1050}" type="presParOf" srcId="{9F5D468A-5666-4628-A394-6D79E285534A}" destId="{14E37853-9EDF-469B-8611-DC4B0826F7D9}" srcOrd="5" destOrd="0" presId="urn:microsoft.com/office/officeart/2005/8/layout/vList2"/>
    <dgm:cxn modelId="{04D74BCC-47D6-48E0-935B-FCA5C7F20B94}" type="presParOf" srcId="{9F5D468A-5666-4628-A394-6D79E285534A}" destId="{5A20CFFE-0F21-4C4A-9E47-9441EA769B49}" srcOrd="6" destOrd="0" presId="urn:microsoft.com/office/officeart/2005/8/layout/vList2"/>
    <dgm:cxn modelId="{5C94BE6F-6D71-418B-9C41-FD8E00D56E5C}" type="presParOf" srcId="{9F5D468A-5666-4628-A394-6D79E285534A}" destId="{C84FC88F-E319-491A-94EC-022CB84AB238}" srcOrd="7" destOrd="0" presId="urn:microsoft.com/office/officeart/2005/8/layout/vList2"/>
    <dgm:cxn modelId="{3AF78381-B32B-4C59-8529-9DD66DB67AD7}" type="presParOf" srcId="{9F5D468A-5666-4628-A394-6D79E285534A}" destId="{3F35E900-F937-4B49-B44F-62F1328B4EF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5CBEFC5-5583-4682-913C-52F8723B49BE}"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4C5A708F-7180-46A1-9B6D-1E5DB32B2D86}">
      <dgm:prSet custT="1"/>
      <dgm:spPr/>
      <dgm:t>
        <a:bodyPr/>
        <a:lstStyle/>
        <a:p>
          <a:pPr algn="ctr" rtl="0"/>
          <a:r>
            <a:rPr lang="en-US" sz="2600" dirty="0" smtClean="0"/>
            <a:t>Pessimistic view of yourself and the world</a:t>
          </a:r>
          <a:endParaRPr lang="en-US" sz="2600" dirty="0"/>
        </a:p>
      </dgm:t>
    </dgm:pt>
    <dgm:pt modelId="{33D219F3-FC28-45BF-B7BD-C47C4150495F}" type="parTrans" cxnId="{DC3C57F5-F813-4601-BC78-ED6BF1FADF08}">
      <dgm:prSet/>
      <dgm:spPr/>
      <dgm:t>
        <a:bodyPr/>
        <a:lstStyle/>
        <a:p>
          <a:endParaRPr lang="en-US"/>
        </a:p>
      </dgm:t>
    </dgm:pt>
    <dgm:pt modelId="{CE20735E-FE05-4367-A6C5-4F660E28108F}" type="sibTrans" cxnId="{DC3C57F5-F813-4601-BC78-ED6BF1FADF08}">
      <dgm:prSet/>
      <dgm:spPr/>
      <dgm:t>
        <a:bodyPr/>
        <a:lstStyle/>
        <a:p>
          <a:endParaRPr lang="en-US"/>
        </a:p>
      </dgm:t>
    </dgm:pt>
    <dgm:pt modelId="{A97B806F-7FE9-40C2-A347-109F6EB1363F}">
      <dgm:prSet custT="1"/>
      <dgm:spPr/>
      <dgm:t>
        <a:bodyPr/>
        <a:lstStyle/>
        <a:p>
          <a:pPr algn="ctr" rtl="0"/>
          <a:r>
            <a:rPr lang="en-US" sz="2600" dirty="0" smtClean="0"/>
            <a:t>Perfectionism or reluctance to delegate to others</a:t>
          </a:r>
          <a:endParaRPr lang="en-US" sz="2600" dirty="0"/>
        </a:p>
      </dgm:t>
    </dgm:pt>
    <dgm:pt modelId="{D1407ADD-EB54-4DA3-B7A8-042B359261B2}" type="parTrans" cxnId="{4C3FB096-5E39-4FF7-9BFE-AAE86F156FF0}">
      <dgm:prSet/>
      <dgm:spPr/>
      <dgm:t>
        <a:bodyPr/>
        <a:lstStyle/>
        <a:p>
          <a:endParaRPr lang="en-US"/>
        </a:p>
      </dgm:t>
    </dgm:pt>
    <dgm:pt modelId="{C9D9C322-6358-496C-8209-D43F5D68A24E}" type="sibTrans" cxnId="{4C3FB096-5E39-4FF7-9BFE-AAE86F156FF0}">
      <dgm:prSet/>
      <dgm:spPr/>
      <dgm:t>
        <a:bodyPr/>
        <a:lstStyle/>
        <a:p>
          <a:endParaRPr lang="en-US"/>
        </a:p>
      </dgm:t>
    </dgm:pt>
    <dgm:pt modelId="{232C4503-5DFA-45DF-B109-96D6B12C8CFA}">
      <dgm:prSet custT="1"/>
      <dgm:spPr/>
      <dgm:t>
        <a:bodyPr/>
        <a:lstStyle/>
        <a:p>
          <a:pPr algn="ctr" rtl="0"/>
          <a:r>
            <a:rPr lang="en-US" sz="2600" dirty="0" smtClean="0"/>
            <a:t>High-achieving, Type A personality</a:t>
          </a:r>
          <a:endParaRPr lang="en-US" sz="2600" dirty="0"/>
        </a:p>
      </dgm:t>
    </dgm:pt>
    <dgm:pt modelId="{06A88525-1D7C-4A02-891A-D16E98C57618}" type="parTrans" cxnId="{AAE5FB11-FB04-40F7-AE23-1A2C410E8802}">
      <dgm:prSet/>
      <dgm:spPr/>
      <dgm:t>
        <a:bodyPr/>
        <a:lstStyle/>
        <a:p>
          <a:endParaRPr lang="en-US"/>
        </a:p>
      </dgm:t>
    </dgm:pt>
    <dgm:pt modelId="{9D086552-8979-49A7-A33A-E97A2D6B8DF3}" type="sibTrans" cxnId="{AAE5FB11-FB04-40F7-AE23-1A2C410E8802}">
      <dgm:prSet/>
      <dgm:spPr/>
      <dgm:t>
        <a:bodyPr/>
        <a:lstStyle/>
        <a:p>
          <a:endParaRPr lang="en-US"/>
        </a:p>
      </dgm:t>
    </dgm:pt>
    <dgm:pt modelId="{53AA44BD-0F65-4B40-95DC-F7F39429AC77}">
      <dgm:prSet custT="1"/>
      <dgm:spPr/>
      <dgm:t>
        <a:bodyPr/>
        <a:lstStyle/>
        <a:p>
          <a:pPr algn="ctr" rtl="0"/>
          <a:r>
            <a:rPr lang="en-US" sz="2600" dirty="0" smtClean="0"/>
            <a:t>Can’t say “No.”</a:t>
          </a:r>
          <a:endParaRPr lang="en-US" sz="2600" dirty="0"/>
        </a:p>
      </dgm:t>
    </dgm:pt>
    <dgm:pt modelId="{F74E15F8-422B-490E-A7BB-EEC04A2A37E3}" type="parTrans" cxnId="{055428A4-1B29-49C3-8980-256EA9C99FAE}">
      <dgm:prSet/>
      <dgm:spPr/>
      <dgm:t>
        <a:bodyPr/>
        <a:lstStyle/>
        <a:p>
          <a:endParaRPr lang="en-US"/>
        </a:p>
      </dgm:t>
    </dgm:pt>
    <dgm:pt modelId="{49E99D2F-554F-443D-94FF-78AE810CFE62}" type="sibTrans" cxnId="{055428A4-1B29-49C3-8980-256EA9C99FAE}">
      <dgm:prSet/>
      <dgm:spPr/>
      <dgm:t>
        <a:bodyPr/>
        <a:lstStyle/>
        <a:p>
          <a:endParaRPr lang="en-US"/>
        </a:p>
      </dgm:t>
    </dgm:pt>
    <dgm:pt modelId="{B907F562-29D4-407E-9FD0-14E9815C038C}" type="pres">
      <dgm:prSet presAssocID="{35CBEFC5-5583-4682-913C-52F8723B49BE}" presName="linear" presStyleCnt="0">
        <dgm:presLayoutVars>
          <dgm:animLvl val="lvl"/>
          <dgm:resizeHandles val="exact"/>
        </dgm:presLayoutVars>
      </dgm:prSet>
      <dgm:spPr/>
      <dgm:t>
        <a:bodyPr/>
        <a:lstStyle/>
        <a:p>
          <a:endParaRPr lang="en-US"/>
        </a:p>
      </dgm:t>
    </dgm:pt>
    <dgm:pt modelId="{4D80E52C-A8A3-4EB9-AEFB-74E56BD0B429}" type="pres">
      <dgm:prSet presAssocID="{4C5A708F-7180-46A1-9B6D-1E5DB32B2D86}" presName="parentText" presStyleLbl="node1" presStyleIdx="0" presStyleCnt="4" custLinFactY="100000" custLinFactNeighborX="1637" custLinFactNeighborY="130743">
        <dgm:presLayoutVars>
          <dgm:chMax val="0"/>
          <dgm:bulletEnabled val="1"/>
        </dgm:presLayoutVars>
      </dgm:prSet>
      <dgm:spPr/>
      <dgm:t>
        <a:bodyPr/>
        <a:lstStyle/>
        <a:p>
          <a:endParaRPr lang="en-US"/>
        </a:p>
      </dgm:t>
    </dgm:pt>
    <dgm:pt modelId="{36FC4266-88D1-494D-9B07-9C2F3F97BC8D}" type="pres">
      <dgm:prSet presAssocID="{CE20735E-FE05-4367-A6C5-4F660E28108F}" presName="spacer" presStyleCnt="0"/>
      <dgm:spPr/>
      <dgm:t>
        <a:bodyPr/>
        <a:lstStyle/>
        <a:p>
          <a:endParaRPr lang="en-US"/>
        </a:p>
      </dgm:t>
    </dgm:pt>
    <dgm:pt modelId="{E209132C-D04E-4AA1-8602-447E57F8BA83}" type="pres">
      <dgm:prSet presAssocID="{A97B806F-7FE9-40C2-A347-109F6EB1363F}" presName="parentText" presStyleLbl="node1" presStyleIdx="1" presStyleCnt="4" custScaleY="99259" custLinFactY="-84931" custLinFactNeighborY="-100000">
        <dgm:presLayoutVars>
          <dgm:chMax val="0"/>
          <dgm:bulletEnabled val="1"/>
        </dgm:presLayoutVars>
      </dgm:prSet>
      <dgm:spPr/>
      <dgm:t>
        <a:bodyPr/>
        <a:lstStyle/>
        <a:p>
          <a:endParaRPr lang="en-US"/>
        </a:p>
      </dgm:t>
    </dgm:pt>
    <dgm:pt modelId="{294EDEBF-5BB1-46E5-B53E-E3533AA5C0E2}" type="pres">
      <dgm:prSet presAssocID="{C9D9C322-6358-496C-8209-D43F5D68A24E}" presName="spacer" presStyleCnt="0"/>
      <dgm:spPr/>
      <dgm:t>
        <a:bodyPr/>
        <a:lstStyle/>
        <a:p>
          <a:endParaRPr lang="en-US"/>
        </a:p>
      </dgm:t>
    </dgm:pt>
    <dgm:pt modelId="{D13CB4B0-5F50-43FD-BAD9-6BB6DF17ED0A}" type="pres">
      <dgm:prSet presAssocID="{232C4503-5DFA-45DF-B109-96D6B12C8CFA}" presName="parentText" presStyleLbl="node1" presStyleIdx="2" presStyleCnt="4" custScaleY="87736" custLinFactNeighborY="-31644">
        <dgm:presLayoutVars>
          <dgm:chMax val="0"/>
          <dgm:bulletEnabled val="1"/>
        </dgm:presLayoutVars>
      </dgm:prSet>
      <dgm:spPr/>
      <dgm:t>
        <a:bodyPr/>
        <a:lstStyle/>
        <a:p>
          <a:endParaRPr lang="en-US"/>
        </a:p>
      </dgm:t>
    </dgm:pt>
    <dgm:pt modelId="{9775B9F0-F613-4BAA-A35B-BD364884B1A1}" type="pres">
      <dgm:prSet presAssocID="{9D086552-8979-49A7-A33A-E97A2D6B8DF3}" presName="spacer" presStyleCnt="0"/>
      <dgm:spPr/>
    </dgm:pt>
    <dgm:pt modelId="{E0367E8A-925B-49C4-B766-59514FC263BA}" type="pres">
      <dgm:prSet presAssocID="{53AA44BD-0F65-4B40-95DC-F7F39429AC77}" presName="parentText" presStyleLbl="node1" presStyleIdx="3" presStyleCnt="4" custLinFactY="-689" custLinFactNeighborX="1905" custLinFactNeighborY="-100000">
        <dgm:presLayoutVars>
          <dgm:chMax val="0"/>
          <dgm:bulletEnabled val="1"/>
        </dgm:presLayoutVars>
      </dgm:prSet>
      <dgm:spPr/>
      <dgm:t>
        <a:bodyPr/>
        <a:lstStyle/>
        <a:p>
          <a:endParaRPr lang="en-US"/>
        </a:p>
      </dgm:t>
    </dgm:pt>
  </dgm:ptLst>
  <dgm:cxnLst>
    <dgm:cxn modelId="{A5F5BFEF-069B-4B14-A90D-105A84E3FB0F}" type="presOf" srcId="{232C4503-5DFA-45DF-B109-96D6B12C8CFA}" destId="{D13CB4B0-5F50-43FD-BAD9-6BB6DF17ED0A}" srcOrd="0" destOrd="0" presId="urn:microsoft.com/office/officeart/2005/8/layout/vList2"/>
    <dgm:cxn modelId="{1AB1B592-2FB4-4D2D-A331-7BC2783F4870}" type="presOf" srcId="{35CBEFC5-5583-4682-913C-52F8723B49BE}" destId="{B907F562-29D4-407E-9FD0-14E9815C038C}" srcOrd="0" destOrd="0" presId="urn:microsoft.com/office/officeart/2005/8/layout/vList2"/>
    <dgm:cxn modelId="{C94A1B2F-2D21-4D6D-B4D3-7CCFFE681A7F}" type="presOf" srcId="{53AA44BD-0F65-4B40-95DC-F7F39429AC77}" destId="{E0367E8A-925B-49C4-B766-59514FC263BA}" srcOrd="0" destOrd="0" presId="urn:microsoft.com/office/officeart/2005/8/layout/vList2"/>
    <dgm:cxn modelId="{8AF646D1-7002-4968-B683-4002AF7C4687}" type="presOf" srcId="{4C5A708F-7180-46A1-9B6D-1E5DB32B2D86}" destId="{4D80E52C-A8A3-4EB9-AEFB-74E56BD0B429}" srcOrd="0" destOrd="0" presId="urn:microsoft.com/office/officeart/2005/8/layout/vList2"/>
    <dgm:cxn modelId="{4B73385E-DACA-4E0B-9080-F41B8CB89CCF}" type="presOf" srcId="{A97B806F-7FE9-40C2-A347-109F6EB1363F}" destId="{E209132C-D04E-4AA1-8602-447E57F8BA83}" srcOrd="0" destOrd="0" presId="urn:microsoft.com/office/officeart/2005/8/layout/vList2"/>
    <dgm:cxn modelId="{4C3FB096-5E39-4FF7-9BFE-AAE86F156FF0}" srcId="{35CBEFC5-5583-4682-913C-52F8723B49BE}" destId="{A97B806F-7FE9-40C2-A347-109F6EB1363F}" srcOrd="1" destOrd="0" parTransId="{D1407ADD-EB54-4DA3-B7A8-042B359261B2}" sibTransId="{C9D9C322-6358-496C-8209-D43F5D68A24E}"/>
    <dgm:cxn modelId="{055428A4-1B29-49C3-8980-256EA9C99FAE}" srcId="{35CBEFC5-5583-4682-913C-52F8723B49BE}" destId="{53AA44BD-0F65-4B40-95DC-F7F39429AC77}" srcOrd="3" destOrd="0" parTransId="{F74E15F8-422B-490E-A7BB-EEC04A2A37E3}" sibTransId="{49E99D2F-554F-443D-94FF-78AE810CFE62}"/>
    <dgm:cxn modelId="{DC3C57F5-F813-4601-BC78-ED6BF1FADF08}" srcId="{35CBEFC5-5583-4682-913C-52F8723B49BE}" destId="{4C5A708F-7180-46A1-9B6D-1E5DB32B2D86}" srcOrd="0" destOrd="0" parTransId="{33D219F3-FC28-45BF-B7BD-C47C4150495F}" sibTransId="{CE20735E-FE05-4367-A6C5-4F660E28108F}"/>
    <dgm:cxn modelId="{AAE5FB11-FB04-40F7-AE23-1A2C410E8802}" srcId="{35CBEFC5-5583-4682-913C-52F8723B49BE}" destId="{232C4503-5DFA-45DF-B109-96D6B12C8CFA}" srcOrd="2" destOrd="0" parTransId="{06A88525-1D7C-4A02-891A-D16E98C57618}" sibTransId="{9D086552-8979-49A7-A33A-E97A2D6B8DF3}"/>
    <dgm:cxn modelId="{32B2B149-1906-4502-80F6-C9E481749F5B}" type="presParOf" srcId="{B907F562-29D4-407E-9FD0-14E9815C038C}" destId="{4D80E52C-A8A3-4EB9-AEFB-74E56BD0B429}" srcOrd="0" destOrd="0" presId="urn:microsoft.com/office/officeart/2005/8/layout/vList2"/>
    <dgm:cxn modelId="{D4CD3093-B538-480E-868A-D005FDA578B4}" type="presParOf" srcId="{B907F562-29D4-407E-9FD0-14E9815C038C}" destId="{36FC4266-88D1-494D-9B07-9C2F3F97BC8D}" srcOrd="1" destOrd="0" presId="urn:microsoft.com/office/officeart/2005/8/layout/vList2"/>
    <dgm:cxn modelId="{40F0DE5E-4B69-4EAB-9978-C96FA2A51A1D}" type="presParOf" srcId="{B907F562-29D4-407E-9FD0-14E9815C038C}" destId="{E209132C-D04E-4AA1-8602-447E57F8BA83}" srcOrd="2" destOrd="0" presId="urn:microsoft.com/office/officeart/2005/8/layout/vList2"/>
    <dgm:cxn modelId="{27A45A47-9553-4B99-A4C6-AF5A0E24E098}" type="presParOf" srcId="{B907F562-29D4-407E-9FD0-14E9815C038C}" destId="{294EDEBF-5BB1-46E5-B53E-E3533AA5C0E2}" srcOrd="3" destOrd="0" presId="urn:microsoft.com/office/officeart/2005/8/layout/vList2"/>
    <dgm:cxn modelId="{ED1A48F9-CB9B-45FA-8646-FE522A5D573A}" type="presParOf" srcId="{B907F562-29D4-407E-9FD0-14E9815C038C}" destId="{D13CB4B0-5F50-43FD-BAD9-6BB6DF17ED0A}" srcOrd="4" destOrd="0" presId="urn:microsoft.com/office/officeart/2005/8/layout/vList2"/>
    <dgm:cxn modelId="{97B86995-BB86-4390-80BF-A83448F186DB}" type="presParOf" srcId="{B907F562-29D4-407E-9FD0-14E9815C038C}" destId="{9775B9F0-F613-4BAA-A35B-BD364884B1A1}" srcOrd="5" destOrd="0" presId="urn:microsoft.com/office/officeart/2005/8/layout/vList2"/>
    <dgm:cxn modelId="{ED98AE57-ADD2-49E9-9A4F-1B15598B573F}" type="presParOf" srcId="{B907F562-29D4-407E-9FD0-14E9815C038C}" destId="{E0367E8A-925B-49C4-B766-59514FC263B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C18F2-EBF7-4F6F-876A-9D1C41597BA7}">
      <dsp:nvSpPr>
        <dsp:cNvPr id="0" name=""/>
        <dsp:cNvSpPr/>
      </dsp:nvSpPr>
      <dsp:spPr>
        <a:xfrm>
          <a:off x="2819731" y="219610"/>
          <a:ext cx="2478780" cy="147687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Work</a:t>
          </a:r>
          <a:endParaRPr lang="en-US" sz="2900" b="1" kern="1200" dirty="0"/>
        </a:p>
      </dsp:txBody>
      <dsp:txXfrm>
        <a:off x="2862987" y="262866"/>
        <a:ext cx="2392268" cy="1390364"/>
      </dsp:txXfrm>
    </dsp:sp>
    <dsp:sp modelId="{6EF8F0A0-C305-46AA-8931-48B0C35DCAE8}">
      <dsp:nvSpPr>
        <dsp:cNvPr id="0" name=""/>
        <dsp:cNvSpPr/>
      </dsp:nvSpPr>
      <dsp:spPr>
        <a:xfrm rot="2536812">
          <a:off x="5326446" y="1224441"/>
          <a:ext cx="1273038" cy="668543"/>
        </a:xfrm>
        <a:prstGeom prst="lef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527009" y="1358150"/>
        <a:ext cx="871912" cy="401125"/>
      </dsp:txXfrm>
    </dsp:sp>
    <dsp:sp modelId="{DCEED3D4-2E08-4236-8DDB-141FA7E0B7D7}">
      <dsp:nvSpPr>
        <dsp:cNvPr id="0" name=""/>
        <dsp:cNvSpPr/>
      </dsp:nvSpPr>
      <dsp:spPr>
        <a:xfrm rot="2164794">
          <a:off x="4852283" y="2393177"/>
          <a:ext cx="2396609" cy="1473633"/>
        </a:xfrm>
        <a:prstGeom prst="roundRect">
          <a:avLst>
            <a:gd name="adj" fmla="val 10000"/>
          </a:avLst>
        </a:prstGeom>
        <a:solidFill>
          <a:srgbClr val="FF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bg2"/>
              </a:solidFill>
            </a:rPr>
            <a:t>Lifestyle</a:t>
          </a:r>
          <a:endParaRPr lang="en-US" sz="2900" b="1" kern="1200" dirty="0">
            <a:solidFill>
              <a:schemeClr val="bg2"/>
            </a:solidFill>
          </a:endParaRPr>
        </a:p>
      </dsp:txBody>
      <dsp:txXfrm>
        <a:off x="4895444" y="2436338"/>
        <a:ext cx="2310287" cy="1387311"/>
      </dsp:txXfrm>
    </dsp:sp>
    <dsp:sp modelId="{23AF366E-63F1-4D6E-9067-F4811B541415}">
      <dsp:nvSpPr>
        <dsp:cNvPr id="0" name=""/>
        <dsp:cNvSpPr/>
      </dsp:nvSpPr>
      <dsp:spPr>
        <a:xfrm rot="10800000">
          <a:off x="3048001" y="3442294"/>
          <a:ext cx="2057405" cy="738504"/>
        </a:xfrm>
        <a:prstGeom prst="leftRightArrow">
          <a:avLst>
            <a:gd name="adj1" fmla="val 60000"/>
            <a:gd name="adj2" fmla="val 50000"/>
          </a:avLst>
        </a:prstGeom>
        <a:solidFill>
          <a:srgbClr val="FF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rot="10800000">
        <a:off x="3269552" y="3589995"/>
        <a:ext cx="1614303" cy="443102"/>
      </dsp:txXfrm>
    </dsp:sp>
    <dsp:sp modelId="{72046D86-68B2-4860-AAE1-B16BF7D055BD}">
      <dsp:nvSpPr>
        <dsp:cNvPr id="0" name=""/>
        <dsp:cNvSpPr/>
      </dsp:nvSpPr>
      <dsp:spPr>
        <a:xfrm rot="20492353">
          <a:off x="566510" y="2583871"/>
          <a:ext cx="2132817" cy="150113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smtClean="0"/>
            <a:t>Personality</a:t>
          </a:r>
          <a:endParaRPr lang="en-US" sz="2900" b="1" kern="1200" dirty="0"/>
        </a:p>
      </dsp:txBody>
      <dsp:txXfrm>
        <a:off x="610477" y="2627838"/>
        <a:ext cx="2044883" cy="1413196"/>
      </dsp:txXfrm>
    </dsp:sp>
    <dsp:sp modelId="{D0732A95-18D6-4402-AFFA-397C12C56A2F}">
      <dsp:nvSpPr>
        <dsp:cNvPr id="0" name=""/>
        <dsp:cNvSpPr/>
      </dsp:nvSpPr>
      <dsp:spPr>
        <a:xfrm rot="18820456">
          <a:off x="1334648" y="1284828"/>
          <a:ext cx="1360921" cy="691883"/>
        </a:xfrm>
        <a:prstGeom prst="lef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1542213" y="1423205"/>
        <a:ext cx="945791" cy="415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381CB-514F-4DFD-BCB9-038BAB504ABD}">
      <dsp:nvSpPr>
        <dsp:cNvPr id="0" name=""/>
        <dsp:cNvSpPr/>
      </dsp:nvSpPr>
      <dsp:spPr>
        <a:xfrm>
          <a:off x="71182" y="0"/>
          <a:ext cx="6334635" cy="81549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0" kern="1200" dirty="0" smtClean="0">
              <a:solidFill>
                <a:schemeClr val="bg1"/>
              </a:solidFill>
              <a:latin typeface="Arial Rounded MT Bold" pitchFamily="34" charset="0"/>
            </a:rPr>
            <a:t>WORK-RELATED FACTORS</a:t>
          </a:r>
          <a:endParaRPr lang="en-US" sz="3400" b="0" kern="1200" dirty="0">
            <a:solidFill>
              <a:schemeClr val="bg1"/>
            </a:solidFill>
            <a:latin typeface="Arial Rounded MT Bold" pitchFamily="34" charset="0"/>
          </a:endParaRPr>
        </a:p>
      </dsp:txBody>
      <dsp:txXfrm>
        <a:off x="110991" y="39809"/>
        <a:ext cx="6255017" cy="735872"/>
      </dsp:txXfrm>
    </dsp:sp>
    <dsp:sp modelId="{EB6B5E4F-93BD-4100-87AE-0AF2FB366E0B}">
      <dsp:nvSpPr>
        <dsp:cNvPr id="0" name=""/>
        <dsp:cNvSpPr/>
      </dsp:nvSpPr>
      <dsp:spPr>
        <a:xfrm>
          <a:off x="0" y="1742063"/>
          <a:ext cx="6477000" cy="81549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Feeling like you have little or no control over your work</a:t>
          </a:r>
          <a:endParaRPr lang="en-US" sz="1700" kern="1200" dirty="0">
            <a:solidFill>
              <a:schemeClr val="bg1"/>
            </a:solidFill>
          </a:endParaRPr>
        </a:p>
      </dsp:txBody>
      <dsp:txXfrm>
        <a:off x="39809" y="1781872"/>
        <a:ext cx="6397382" cy="735872"/>
      </dsp:txXfrm>
    </dsp:sp>
    <dsp:sp modelId="{2A0F0984-B833-44A9-A361-8A31A1290C9E}">
      <dsp:nvSpPr>
        <dsp:cNvPr id="0" name=""/>
        <dsp:cNvSpPr/>
      </dsp:nvSpPr>
      <dsp:spPr>
        <a:xfrm>
          <a:off x="0" y="2616708"/>
          <a:ext cx="6477000" cy="81549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Lack of recognition or rewards for good work</a:t>
          </a:r>
          <a:endParaRPr lang="en-US" sz="1700" kern="1200" dirty="0">
            <a:solidFill>
              <a:schemeClr val="bg1"/>
            </a:solidFill>
          </a:endParaRPr>
        </a:p>
      </dsp:txBody>
      <dsp:txXfrm>
        <a:off x="39809" y="2656517"/>
        <a:ext cx="6397382" cy="735872"/>
      </dsp:txXfrm>
    </dsp:sp>
    <dsp:sp modelId="{C723A5A2-7510-4A22-A03B-1AE57405CC1F}">
      <dsp:nvSpPr>
        <dsp:cNvPr id="0" name=""/>
        <dsp:cNvSpPr/>
      </dsp:nvSpPr>
      <dsp:spPr>
        <a:xfrm>
          <a:off x="0" y="901221"/>
          <a:ext cx="6477000" cy="81549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Unclear or overly demanding job expectations</a:t>
          </a:r>
          <a:endParaRPr lang="en-US" sz="1700" kern="1200" dirty="0">
            <a:solidFill>
              <a:schemeClr val="bg1"/>
            </a:solidFill>
          </a:endParaRPr>
        </a:p>
      </dsp:txBody>
      <dsp:txXfrm>
        <a:off x="39809" y="941030"/>
        <a:ext cx="6397382" cy="735872"/>
      </dsp:txXfrm>
    </dsp:sp>
    <dsp:sp modelId="{821416F7-5859-41B0-9DE6-2F7BEB4A7870}">
      <dsp:nvSpPr>
        <dsp:cNvPr id="0" name=""/>
        <dsp:cNvSpPr/>
      </dsp:nvSpPr>
      <dsp:spPr>
        <a:xfrm>
          <a:off x="0" y="3479730"/>
          <a:ext cx="6477000" cy="81549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Doing work that’s monotonous or unchallenging</a:t>
          </a:r>
          <a:endParaRPr lang="en-US" sz="1700" kern="1200" dirty="0">
            <a:solidFill>
              <a:schemeClr val="bg1"/>
            </a:solidFill>
          </a:endParaRPr>
        </a:p>
      </dsp:txBody>
      <dsp:txXfrm>
        <a:off x="39809" y="3519539"/>
        <a:ext cx="6397382" cy="735872"/>
      </dsp:txXfrm>
    </dsp:sp>
    <dsp:sp modelId="{67F30B9F-FE2E-41A8-8555-DBD8280B47DF}">
      <dsp:nvSpPr>
        <dsp:cNvPr id="0" name=""/>
        <dsp:cNvSpPr/>
      </dsp:nvSpPr>
      <dsp:spPr>
        <a:xfrm>
          <a:off x="0" y="4344180"/>
          <a:ext cx="6477000" cy="81549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Working in a chaotic or high-pressure environment</a:t>
          </a:r>
          <a:endParaRPr lang="en-US" sz="1700" kern="1200" dirty="0">
            <a:solidFill>
              <a:schemeClr val="bg1"/>
            </a:solidFill>
          </a:endParaRPr>
        </a:p>
      </dsp:txBody>
      <dsp:txXfrm>
        <a:off x="39809" y="4383989"/>
        <a:ext cx="6397382" cy="73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92053-95BF-415B-9B94-334B7895CFEC}">
      <dsp:nvSpPr>
        <dsp:cNvPr id="0" name=""/>
        <dsp:cNvSpPr/>
      </dsp:nvSpPr>
      <dsp:spPr>
        <a:xfrm>
          <a:off x="0" y="43963"/>
          <a:ext cx="7543800" cy="859013"/>
        </a:xfrm>
        <a:prstGeom prst="roundRect">
          <a:avLst/>
        </a:prstGeom>
        <a:solidFill>
          <a:srgbClr val="FF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bg1"/>
              </a:solidFill>
            </a:rPr>
            <a:t>Work &amp; life are out of balance</a:t>
          </a:r>
          <a:endParaRPr lang="en-US" sz="2800" kern="1200" dirty="0">
            <a:solidFill>
              <a:schemeClr val="bg1"/>
            </a:solidFill>
          </a:endParaRPr>
        </a:p>
      </dsp:txBody>
      <dsp:txXfrm>
        <a:off x="41934" y="85897"/>
        <a:ext cx="7459932" cy="775145"/>
      </dsp:txXfrm>
    </dsp:sp>
    <dsp:sp modelId="{AE562DE3-1BFE-46C7-81DB-DBAD7BEEE89C}">
      <dsp:nvSpPr>
        <dsp:cNvPr id="0" name=""/>
        <dsp:cNvSpPr/>
      </dsp:nvSpPr>
      <dsp:spPr>
        <a:xfrm>
          <a:off x="0" y="1036150"/>
          <a:ext cx="7543800" cy="804960"/>
        </a:xfrm>
        <a:prstGeom prst="roundRect">
          <a:avLst/>
        </a:prstGeom>
        <a:solidFill>
          <a:srgbClr val="FF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bg1"/>
              </a:solidFill>
            </a:rPr>
            <a:t>High demands on the </a:t>
          </a:r>
          <a:r>
            <a:rPr lang="en-US" sz="2800" kern="1200" dirty="0" err="1" smtClean="0">
              <a:solidFill>
                <a:schemeClr val="bg1"/>
              </a:solidFill>
            </a:rPr>
            <a:t>homefront</a:t>
          </a:r>
          <a:endParaRPr lang="en-US" sz="2800" kern="1200" dirty="0">
            <a:solidFill>
              <a:schemeClr val="bg1"/>
            </a:solidFill>
          </a:endParaRPr>
        </a:p>
      </dsp:txBody>
      <dsp:txXfrm>
        <a:off x="39295" y="1075445"/>
        <a:ext cx="7465210" cy="726370"/>
      </dsp:txXfrm>
    </dsp:sp>
    <dsp:sp modelId="{799E46AA-81AA-4091-AC17-890B3C905CC1}">
      <dsp:nvSpPr>
        <dsp:cNvPr id="0" name=""/>
        <dsp:cNvSpPr/>
      </dsp:nvSpPr>
      <dsp:spPr>
        <a:xfrm>
          <a:off x="0" y="1950549"/>
          <a:ext cx="7543800" cy="804960"/>
        </a:xfrm>
        <a:prstGeom prst="roundRect">
          <a:avLst/>
        </a:prstGeom>
        <a:solidFill>
          <a:srgbClr val="FF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bg1"/>
              </a:solidFill>
            </a:rPr>
            <a:t>Unbalanced sleep or nutritional habits</a:t>
          </a:r>
          <a:endParaRPr lang="en-US" sz="2800" kern="1200" dirty="0">
            <a:solidFill>
              <a:schemeClr val="bg1"/>
            </a:solidFill>
          </a:endParaRPr>
        </a:p>
      </dsp:txBody>
      <dsp:txXfrm>
        <a:off x="39295" y="1989844"/>
        <a:ext cx="7465210" cy="726370"/>
      </dsp:txXfrm>
    </dsp:sp>
    <dsp:sp modelId="{5A20CFFE-0F21-4C4A-9E47-9441EA769B49}">
      <dsp:nvSpPr>
        <dsp:cNvPr id="0" name=""/>
        <dsp:cNvSpPr/>
      </dsp:nvSpPr>
      <dsp:spPr>
        <a:xfrm>
          <a:off x="0" y="2864949"/>
          <a:ext cx="7543800" cy="804960"/>
        </a:xfrm>
        <a:prstGeom prst="roundRect">
          <a:avLst/>
        </a:prstGeom>
        <a:solidFill>
          <a:srgbClr val="FF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bg1"/>
              </a:solidFill>
            </a:rPr>
            <a:t>Lack of close, supportive relationships</a:t>
          </a:r>
          <a:endParaRPr lang="en-US" sz="2800" kern="1200" dirty="0">
            <a:solidFill>
              <a:schemeClr val="bg1"/>
            </a:solidFill>
          </a:endParaRPr>
        </a:p>
      </dsp:txBody>
      <dsp:txXfrm>
        <a:off x="39295" y="2904244"/>
        <a:ext cx="7465210" cy="726370"/>
      </dsp:txXfrm>
    </dsp:sp>
    <dsp:sp modelId="{3F35E900-F937-4B49-B44F-62F1328B4EF7}">
      <dsp:nvSpPr>
        <dsp:cNvPr id="0" name=""/>
        <dsp:cNvSpPr/>
      </dsp:nvSpPr>
      <dsp:spPr>
        <a:xfrm>
          <a:off x="0" y="3806246"/>
          <a:ext cx="7543800" cy="804960"/>
        </a:xfrm>
        <a:prstGeom prst="roundRect">
          <a:avLst/>
        </a:prstGeom>
        <a:solidFill>
          <a:srgbClr val="FF99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bg1"/>
              </a:solidFill>
            </a:rPr>
            <a:t>Poor time management habits</a:t>
          </a:r>
          <a:endParaRPr lang="en-US" sz="2800" kern="1200" dirty="0">
            <a:solidFill>
              <a:schemeClr val="bg1"/>
            </a:solidFill>
          </a:endParaRPr>
        </a:p>
      </dsp:txBody>
      <dsp:txXfrm>
        <a:off x="39295" y="3845541"/>
        <a:ext cx="7465210" cy="72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0E52C-A8A3-4EB9-AEFB-74E56BD0B429}">
      <dsp:nvSpPr>
        <dsp:cNvPr id="0" name=""/>
        <dsp:cNvSpPr/>
      </dsp:nvSpPr>
      <dsp:spPr>
        <a:xfrm>
          <a:off x="0" y="1418491"/>
          <a:ext cx="7103660" cy="11606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Pessimistic view of yourself and the world</a:t>
          </a:r>
          <a:endParaRPr lang="en-US" sz="2600" kern="1200" dirty="0"/>
        </a:p>
      </dsp:txBody>
      <dsp:txXfrm>
        <a:off x="56658" y="1475149"/>
        <a:ext cx="6990344" cy="1047324"/>
      </dsp:txXfrm>
    </dsp:sp>
    <dsp:sp modelId="{E209132C-D04E-4AA1-8602-447E57F8BA83}">
      <dsp:nvSpPr>
        <dsp:cNvPr id="0" name=""/>
        <dsp:cNvSpPr/>
      </dsp:nvSpPr>
      <dsp:spPr>
        <a:xfrm>
          <a:off x="0" y="199293"/>
          <a:ext cx="7103660" cy="115203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Perfectionism or reluctance to delegate to others</a:t>
          </a:r>
          <a:endParaRPr lang="en-US" sz="2600" kern="1200" dirty="0"/>
        </a:p>
      </dsp:txBody>
      <dsp:txXfrm>
        <a:off x="56238" y="255531"/>
        <a:ext cx="6991184" cy="1039563"/>
      </dsp:txXfrm>
    </dsp:sp>
    <dsp:sp modelId="{D13CB4B0-5F50-43FD-BAD9-6BB6DF17ED0A}">
      <dsp:nvSpPr>
        <dsp:cNvPr id="0" name=""/>
        <dsp:cNvSpPr/>
      </dsp:nvSpPr>
      <dsp:spPr>
        <a:xfrm>
          <a:off x="0" y="2637692"/>
          <a:ext cx="7103660" cy="101829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High-achieving, Type A personality</a:t>
          </a:r>
          <a:endParaRPr lang="en-US" sz="2600" kern="1200" dirty="0"/>
        </a:p>
      </dsp:txBody>
      <dsp:txXfrm>
        <a:off x="49709" y="2687401"/>
        <a:ext cx="7004242" cy="918881"/>
      </dsp:txXfrm>
    </dsp:sp>
    <dsp:sp modelId="{E0367E8A-925B-49C4-B766-59514FC263BA}">
      <dsp:nvSpPr>
        <dsp:cNvPr id="0" name=""/>
        <dsp:cNvSpPr/>
      </dsp:nvSpPr>
      <dsp:spPr>
        <a:xfrm>
          <a:off x="0" y="3704498"/>
          <a:ext cx="7103660" cy="11606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Can’t say “No.”</a:t>
          </a:r>
          <a:endParaRPr lang="en-US" sz="2600" kern="1200" dirty="0"/>
        </a:p>
      </dsp:txBody>
      <dsp:txXfrm>
        <a:off x="56658" y="3761156"/>
        <a:ext cx="6990344" cy="104732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23937" y="1"/>
            <a:ext cx="5029200" cy="692149"/>
          </a:xfrm>
          <a:prstGeom prst="rect">
            <a:avLst/>
          </a:prstGeom>
        </p:spPr>
        <p:txBody>
          <a:bodyPr vert="horz" lIns="89026" tIns="44513" rIns="89026" bIns="44513" rtlCol="0" anchor="ctr"/>
          <a:lstStyle>
            <a:lvl1pPr algn="l">
              <a:defRPr sz="1200"/>
            </a:lvl1pPr>
          </a:lstStyle>
          <a:p>
            <a:pPr algn="ctr"/>
            <a:r>
              <a:rPr lang="en-US" dirty="0" smtClean="0"/>
              <a:t>Burnout or Bounce Back? Building Resilience</a:t>
            </a:r>
            <a:endParaRPr lang="en-US" dirty="0"/>
          </a:p>
        </p:txBody>
      </p:sp>
      <p:sp>
        <p:nvSpPr>
          <p:cNvPr id="3" name="Date Placeholder 2"/>
          <p:cNvSpPr>
            <a:spLocks noGrp="1"/>
          </p:cNvSpPr>
          <p:nvPr>
            <p:ph type="dt" sz="quarter" idx="1"/>
          </p:nvPr>
        </p:nvSpPr>
        <p:spPr>
          <a:xfrm>
            <a:off x="6053137" y="1"/>
            <a:ext cx="1022353" cy="450215"/>
          </a:xfrm>
          <a:prstGeom prst="rect">
            <a:avLst/>
          </a:prstGeom>
        </p:spPr>
        <p:txBody>
          <a:bodyPr vert="horz" lIns="89026" tIns="44513" rIns="89026" bIns="44513" rtlCol="0"/>
          <a:lstStyle>
            <a:lvl1pPr algn="r">
              <a:defRPr sz="1200"/>
            </a:lvl1pPr>
          </a:lstStyle>
          <a:p>
            <a:r>
              <a:rPr lang="en-US" dirty="0" smtClean="0"/>
              <a:t>1/19/2017</a:t>
            </a:r>
            <a:endParaRPr lang="en-US" dirty="0"/>
          </a:p>
        </p:txBody>
      </p:sp>
      <p:sp>
        <p:nvSpPr>
          <p:cNvPr id="4" name="Footer Placeholder 3"/>
          <p:cNvSpPr>
            <a:spLocks noGrp="1"/>
          </p:cNvSpPr>
          <p:nvPr>
            <p:ph type="ftr" sz="quarter" idx="2"/>
          </p:nvPr>
        </p:nvSpPr>
        <p:spPr>
          <a:xfrm>
            <a:off x="1023937" y="8312151"/>
            <a:ext cx="5029200" cy="690634"/>
          </a:xfrm>
          <a:prstGeom prst="rect">
            <a:avLst/>
          </a:prstGeom>
        </p:spPr>
        <p:txBody>
          <a:bodyPr vert="horz" lIns="89026" tIns="44513" rIns="89026" bIns="44513" rtlCol="0" anchor="ctr"/>
          <a:lstStyle>
            <a:lvl1pPr algn="l">
              <a:defRPr sz="1200"/>
            </a:lvl1pPr>
          </a:lstStyle>
          <a:p>
            <a:pPr algn="just"/>
            <a:r>
              <a:rPr lang="en-US" sz="900" dirty="0" err="1"/>
              <a:t>Infopeople</a:t>
            </a:r>
            <a:r>
              <a:rPr lang="en-US" sz="900" dirty="0"/>
              <a:t>, a grant project of the </a:t>
            </a:r>
            <a:r>
              <a:rPr lang="en-US" sz="900" dirty="0" err="1"/>
              <a:t>Califa</a:t>
            </a:r>
            <a:r>
              <a:rPr lang="en-US" sz="900" dirty="0"/>
              <a:t> Group, is supported in part by the U.S. </a:t>
            </a:r>
            <a:r>
              <a:rPr lang="en-US" sz="900" dirty="0" smtClean="0"/>
              <a:t>Institute </a:t>
            </a:r>
            <a:r>
              <a:rPr lang="en-US" sz="900" dirty="0"/>
              <a:t>of </a:t>
            </a:r>
            <a:r>
              <a:rPr lang="en-US" sz="900" dirty="0" smtClean="0"/>
              <a:t>Museum and </a:t>
            </a:r>
            <a:r>
              <a:rPr lang="en-US" sz="900" dirty="0"/>
              <a:t>Library Services under the provisions of the Library Services and Technology Act, administered </a:t>
            </a:r>
            <a:r>
              <a:rPr lang="en-US" sz="900" dirty="0" smtClean="0"/>
              <a:t>in California </a:t>
            </a:r>
            <a:r>
              <a:rPr lang="en-US" sz="900" dirty="0"/>
              <a:t>by the State Librarian.</a:t>
            </a:r>
            <a:endParaRPr lang="en-US" sz="900" dirty="0"/>
          </a:p>
        </p:txBody>
      </p:sp>
      <p:sp>
        <p:nvSpPr>
          <p:cNvPr id="5" name="Slide Number Placeholder 4"/>
          <p:cNvSpPr>
            <a:spLocks noGrp="1"/>
          </p:cNvSpPr>
          <p:nvPr>
            <p:ph type="sldNum" sz="quarter" idx="3"/>
          </p:nvPr>
        </p:nvSpPr>
        <p:spPr>
          <a:xfrm>
            <a:off x="6053136" y="8552569"/>
            <a:ext cx="1022353" cy="450215"/>
          </a:xfrm>
          <a:prstGeom prst="rect">
            <a:avLst/>
          </a:prstGeom>
        </p:spPr>
        <p:txBody>
          <a:bodyPr vert="horz" lIns="89026" tIns="44513" rIns="89026" bIns="44513" rtlCol="0" anchor="b"/>
          <a:lstStyle>
            <a:lvl1pPr algn="r">
              <a:defRPr sz="1200"/>
            </a:lvl1pPr>
          </a:lstStyle>
          <a:p>
            <a:fld id="{68010FD5-33CA-4F4A-8A38-27807E63E6DA}" type="slidenum">
              <a:rPr lang="en-US" smtClean="0"/>
              <a:pPr/>
              <a:t>‹#›</a:t>
            </a:fld>
            <a:endParaRPr lang="en-US"/>
          </a:p>
        </p:txBody>
      </p:sp>
    </p:spTree>
    <p:extLst>
      <p:ext uri="{BB962C8B-B14F-4D97-AF65-F5344CB8AC3E}">
        <p14:creationId xmlns:p14="http://schemas.microsoft.com/office/powerpoint/2010/main" val="27031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50215"/>
          </a:xfrm>
          <a:prstGeom prst="rect">
            <a:avLst/>
          </a:prstGeom>
        </p:spPr>
        <p:txBody>
          <a:bodyPr vert="horz" lIns="91884" tIns="45942" rIns="91884" bIns="45942" rtlCol="0"/>
          <a:lstStyle>
            <a:lvl1pPr algn="l">
              <a:defRPr sz="1200"/>
            </a:lvl1pPr>
          </a:lstStyle>
          <a:p>
            <a:endParaRPr lang="en-US" dirty="0"/>
          </a:p>
        </p:txBody>
      </p:sp>
      <p:sp>
        <p:nvSpPr>
          <p:cNvPr id="3" name="Date Placeholder 2"/>
          <p:cNvSpPr>
            <a:spLocks noGrp="1"/>
          </p:cNvSpPr>
          <p:nvPr>
            <p:ph type="dt" idx="1"/>
          </p:nvPr>
        </p:nvSpPr>
        <p:spPr>
          <a:xfrm>
            <a:off x="4008704" y="1"/>
            <a:ext cx="3066733" cy="450215"/>
          </a:xfrm>
          <a:prstGeom prst="rect">
            <a:avLst/>
          </a:prstGeom>
        </p:spPr>
        <p:txBody>
          <a:bodyPr vert="horz" lIns="91884" tIns="45942" rIns="91884" bIns="45942" rtlCol="0"/>
          <a:lstStyle>
            <a:lvl1pPr algn="r">
              <a:defRPr sz="1200"/>
            </a:lvl1pPr>
          </a:lstStyle>
          <a:p>
            <a:fld id="{E194AFCE-70F9-4423-B011-D06DD9FA1E9F}" type="datetimeFigureOut">
              <a:rPr lang="en-US" smtClean="0"/>
              <a:pPr/>
              <a:t>1/18/17</a:t>
            </a:fld>
            <a:endParaRPr lang="en-US" dirty="0"/>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884" tIns="45942" rIns="91884" bIns="45942" rtlCol="0" anchor="ctr"/>
          <a:lstStyle/>
          <a:p>
            <a:endParaRPr lang="en-US" dirty="0"/>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884" tIns="45942" rIns="91884" bIns="459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552523"/>
            <a:ext cx="3066733" cy="450215"/>
          </a:xfrm>
          <a:prstGeom prst="rect">
            <a:avLst/>
          </a:prstGeom>
        </p:spPr>
        <p:txBody>
          <a:bodyPr vert="horz" lIns="91884" tIns="45942" rIns="91884" bIns="459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552523"/>
            <a:ext cx="3066733" cy="450215"/>
          </a:xfrm>
          <a:prstGeom prst="rect">
            <a:avLst/>
          </a:prstGeom>
        </p:spPr>
        <p:txBody>
          <a:bodyPr vert="horz" lIns="91884" tIns="45942" rIns="91884" bIns="45942" rtlCol="0" anchor="b"/>
          <a:lstStyle>
            <a:lvl1pPr algn="r">
              <a:defRPr sz="1200"/>
            </a:lvl1pPr>
          </a:lstStyle>
          <a:p>
            <a:fld id="{53E555C0-F9D1-40F0-9467-3028A665919A}" type="slidenum">
              <a:rPr lang="en-US" smtClean="0"/>
              <a:pPr/>
              <a:t>‹#›</a:t>
            </a:fld>
            <a:endParaRPr lang="en-US" dirty="0"/>
          </a:p>
        </p:txBody>
      </p:sp>
    </p:spTree>
    <p:extLst>
      <p:ext uri="{BB962C8B-B14F-4D97-AF65-F5344CB8AC3E}">
        <p14:creationId xmlns:p14="http://schemas.microsoft.com/office/powerpoint/2010/main" val="222400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kcls.bibliocommons.com/search?&amp;t=smart&amp;search_category=keyword&amp;q=edward%20hallowell%20shin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goodreads.com/author/show/141493.Scott_E_Spradlin"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work in times of:</a:t>
            </a:r>
          </a:p>
          <a:p>
            <a:pPr>
              <a:spcAft>
                <a:spcPts val="584"/>
              </a:spcAft>
            </a:pPr>
            <a:r>
              <a:rPr lang="en-US" dirty="0"/>
              <a:t>Changing roles for libraries</a:t>
            </a:r>
          </a:p>
          <a:p>
            <a:pPr>
              <a:spcAft>
                <a:spcPts val="584"/>
              </a:spcAft>
            </a:pPr>
            <a:r>
              <a:rPr lang="en-US" dirty="0"/>
              <a:t>Changing technological landscape</a:t>
            </a:r>
          </a:p>
          <a:p>
            <a:pPr>
              <a:spcAft>
                <a:spcPts val="584"/>
              </a:spcAft>
            </a:pPr>
            <a:r>
              <a:rPr lang="en-US" dirty="0"/>
              <a:t>Pressure to do more with less</a:t>
            </a:r>
          </a:p>
          <a:p>
            <a:pPr>
              <a:spcAft>
                <a:spcPts val="584"/>
              </a:spcAft>
            </a:pPr>
            <a:r>
              <a:rPr lang="en-US" dirty="0"/>
              <a:t>Committed staff who want to do it all yet may lack time or resources</a:t>
            </a:r>
          </a:p>
          <a:p>
            <a:pPr>
              <a:spcAft>
                <a:spcPts val="584"/>
              </a:spcAft>
            </a:pPr>
            <a:r>
              <a:rPr lang="en-US" dirty="0"/>
              <a:t>Long-term staff who have been in this field for a long time.</a:t>
            </a:r>
          </a:p>
          <a:p>
            <a:pPr>
              <a:spcAft>
                <a:spcPts val="584"/>
              </a:spcAft>
            </a:pPr>
            <a:r>
              <a:rPr lang="en-US" dirty="0"/>
              <a:t>A devaluation of public employees</a:t>
            </a:r>
          </a:p>
          <a:p>
            <a:pPr>
              <a:spcAft>
                <a:spcPts val="584"/>
              </a:spcAft>
            </a:pPr>
            <a:r>
              <a:rPr lang="en-US" dirty="0"/>
              <a:t>Uncertainty &amp; pressures at home</a:t>
            </a:r>
          </a:p>
          <a:p>
            <a:pPr>
              <a:spcAft>
                <a:spcPts val="584"/>
              </a:spcAft>
            </a:pPr>
            <a:endParaRPr lang="en-US" dirty="0"/>
          </a:p>
          <a:p>
            <a:pPr>
              <a:spcAft>
                <a:spcPts val="584"/>
              </a:spcAft>
            </a:pPr>
            <a:r>
              <a:rPr lang="en-US" dirty="0"/>
              <a:t>All of these things can contribute to the gradual grinding down, loss of joy, fading enthusiasm or passion that we call burn out.</a:t>
            </a:r>
          </a:p>
        </p:txBody>
      </p:sp>
      <p:sp>
        <p:nvSpPr>
          <p:cNvPr id="4" name="Slide Number Placeholder 3"/>
          <p:cNvSpPr>
            <a:spLocks noGrp="1"/>
          </p:cNvSpPr>
          <p:nvPr>
            <p:ph type="sldNum" sz="quarter" idx="10"/>
          </p:nvPr>
        </p:nvSpPr>
        <p:spPr/>
        <p:txBody>
          <a:bodyPr/>
          <a:lstStyle/>
          <a:p>
            <a:fld id="{53E555C0-F9D1-40F0-9467-3028A665919A}" type="slidenum">
              <a:rPr lang="en-US" smtClean="0"/>
              <a:pPr/>
              <a:t>2</a:t>
            </a:fld>
            <a:endParaRPr lang="en-US" dirty="0"/>
          </a:p>
        </p:txBody>
      </p:sp>
    </p:spTree>
    <p:extLst>
      <p:ext uri="{BB962C8B-B14F-4D97-AF65-F5344CB8AC3E}">
        <p14:creationId xmlns:p14="http://schemas.microsoft.com/office/powerpoint/2010/main" val="394909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think?  </a:t>
            </a:r>
          </a:p>
          <a:p>
            <a:endParaRPr lang="en-US" b="1" dirty="0" smtClean="0"/>
          </a:p>
          <a:p>
            <a:r>
              <a:rPr lang="en-US" sz="1600" b="1" dirty="0" smtClean="0"/>
              <a:t>DISCUSS</a:t>
            </a:r>
            <a:endParaRPr lang="en-US" sz="1600" b="1"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11</a:t>
            </a:fld>
            <a:endParaRPr lang="en-US" dirty="0"/>
          </a:p>
        </p:txBody>
      </p:sp>
    </p:spTree>
    <p:extLst>
      <p:ext uri="{BB962C8B-B14F-4D97-AF65-F5344CB8AC3E}">
        <p14:creationId xmlns:p14="http://schemas.microsoft.com/office/powerpoint/2010/main" val="2056948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53E555C0-F9D1-40F0-9467-3028A665919A}" type="slidenum">
              <a:rPr lang="en-US" smtClean="0"/>
              <a:pPr/>
              <a:t>12</a:t>
            </a:fld>
            <a:endParaRPr lang="en-US" dirty="0"/>
          </a:p>
        </p:txBody>
      </p:sp>
    </p:spTree>
    <p:extLst>
      <p:ext uri="{BB962C8B-B14F-4D97-AF65-F5344CB8AC3E}">
        <p14:creationId xmlns:p14="http://schemas.microsoft.com/office/powerpoint/2010/main" val="76426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DISCUSS</a:t>
            </a:r>
          </a:p>
          <a:p>
            <a:endParaRPr lang="en-US" dirty="0" smtClean="0"/>
          </a:p>
          <a:p>
            <a:endParaRPr lang="en-US" dirty="0" smtClean="0"/>
          </a:p>
          <a:p>
            <a:endParaRPr lang="en-US" dirty="0" smtClean="0"/>
          </a:p>
          <a:p>
            <a:r>
              <a:rPr lang="en-US" dirty="0" smtClean="0"/>
              <a:t>As an employee – </a:t>
            </a:r>
          </a:p>
          <a:p>
            <a:pPr marL="171450" indent="-171450">
              <a:buFont typeface="Arial" panose="020B0604020202020204" pitchFamily="34" charset="0"/>
              <a:buChar char="•"/>
            </a:pPr>
            <a:r>
              <a:rPr lang="en-US" dirty="0" smtClean="0"/>
              <a:t>Unclear job expectations</a:t>
            </a:r>
            <a:r>
              <a:rPr lang="en-US" baseline="0" dirty="0" smtClean="0"/>
              <a:t> – can you get clarification? Who can provide that?</a:t>
            </a:r>
          </a:p>
          <a:p>
            <a:pPr marL="171450" indent="-171450">
              <a:buFont typeface="Arial" panose="020B0604020202020204" pitchFamily="34" charset="0"/>
              <a:buChar char="•"/>
            </a:pPr>
            <a:r>
              <a:rPr lang="en-US" baseline="0" dirty="0" smtClean="0"/>
              <a:t>Increased control over your work or lack of recognition – perhaps less so because those come from others unless it’s peer recognition. You could ask for it.</a:t>
            </a:r>
          </a:p>
          <a:p>
            <a:pPr marL="171450" indent="-171450">
              <a:buFont typeface="Arial" panose="020B0604020202020204" pitchFamily="34" charset="0"/>
              <a:buChar char="•"/>
            </a:pPr>
            <a:r>
              <a:rPr lang="en-US" baseline="0" dirty="0" smtClean="0"/>
              <a:t>Change in chaos level – probably happens at a higher level. But can you control/mollify things within your own work team? Do any of your own behaviors contribute to the chaos?</a:t>
            </a:r>
          </a:p>
          <a:p>
            <a:endParaRPr lang="en-US" baseline="0" dirty="0" smtClean="0"/>
          </a:p>
          <a:p>
            <a:r>
              <a:rPr lang="en-US" baseline="0" dirty="0" smtClean="0"/>
              <a:t>As a manager, you </a:t>
            </a:r>
            <a:r>
              <a:rPr lang="en-US" b="1" baseline="0" dirty="0" smtClean="0"/>
              <a:t>can</a:t>
            </a:r>
            <a:r>
              <a:rPr lang="en-US" baseline="0" dirty="0" smtClean="0"/>
              <a:t> influence most of these.</a:t>
            </a:r>
          </a:p>
          <a:p>
            <a:pPr marL="171450" indent="-171450">
              <a:buFont typeface="Arial" panose="020B0604020202020204" pitchFamily="34" charset="0"/>
              <a:buChar char="•"/>
            </a:pPr>
            <a:r>
              <a:rPr lang="en-US" baseline="0" dirty="0" smtClean="0"/>
              <a:t>Clarify expectations, </a:t>
            </a:r>
          </a:p>
          <a:p>
            <a:pPr marL="171450" indent="-171450">
              <a:buFont typeface="Arial" panose="020B0604020202020204" pitchFamily="34" charset="0"/>
              <a:buChar char="•"/>
            </a:pPr>
            <a:r>
              <a:rPr lang="en-US" baseline="0" dirty="0" smtClean="0"/>
              <a:t>Provide recognition</a:t>
            </a:r>
          </a:p>
          <a:p>
            <a:pPr marL="171450" indent="-171450">
              <a:buFont typeface="Arial" panose="020B0604020202020204" pitchFamily="34" charset="0"/>
              <a:buChar char="•"/>
            </a:pPr>
            <a:r>
              <a:rPr lang="en-US" baseline="0" dirty="0" smtClean="0"/>
              <a:t>Provide variety in tasks</a:t>
            </a:r>
          </a:p>
          <a:p>
            <a:pPr marL="171450" indent="-171450">
              <a:buFont typeface="Arial" panose="020B0604020202020204" pitchFamily="34" charset="0"/>
              <a:buChar char="•"/>
            </a:pPr>
            <a:r>
              <a:rPr lang="en-US" baseline="0" dirty="0" smtClean="0"/>
              <a:t>Reduce chaos.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From </a:t>
            </a:r>
            <a:r>
              <a:rPr lang="en-US" sz="1200" u="sng" kern="1200" dirty="0" smtClean="0">
                <a:solidFill>
                  <a:schemeClr val="tx1"/>
                </a:solidFill>
                <a:effectLst/>
                <a:latin typeface="+mn-lt"/>
                <a:ea typeface="+mn-ea"/>
                <a:cs typeface="+mn-cs"/>
                <a:hlinkClick r:id="rId3"/>
              </a:rPr>
              <a:t>Shine: Using Brain Science to Get the Best from Your People</a:t>
            </a:r>
            <a:r>
              <a:rPr lang="en-US" sz="1200" kern="1200" dirty="0" smtClean="0">
                <a:solidFill>
                  <a:schemeClr val="tx1"/>
                </a:solidFill>
                <a:effectLst/>
                <a:latin typeface="+mn-lt"/>
                <a:ea typeface="+mn-ea"/>
                <a:cs typeface="+mn-cs"/>
              </a:rPr>
              <a:t> by Dr. Edward Hallowell.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should come as no surprise that people perform better when they are happy. While we must be prepared to suffer necessary pain in order to achieve our best, it is hugely counterproductive to suffer unnecessary pain. Yet even the best, most enlightened modern workplace continues to set traps that create unnecessary pain. Examples: the trap of social isolation, the trap of free-floating fear and insecurity, the trap of information overload, and the trap of a boundary-less, interruption-infested work environment. Managers need a plan to tap into what’s best in their people while minimizing the damage from these common traps. Unless managers realize how crucial it is to create an emotionally stable, connected environment in the midst of the maelstrom of modern business life, they will –and do– sacrifice performance in the name of speed, cost cutting, efficiency, and what they perceive to be necessity. In such a context, deep thought disappears, only to be replaced by decisions based on fear. Frazzled becomes the order of the day.”</a:t>
            </a:r>
          </a:p>
          <a:p>
            <a:pPr marL="171450" indent="-171450">
              <a:buFont typeface="Arial" panose="020B0604020202020204" pitchFamily="34" charset="0"/>
              <a:buChar cha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3E555C0-F9D1-40F0-9467-3028A665919A}" type="slidenum">
              <a:rPr lang="en-US" smtClean="0"/>
              <a:pPr/>
              <a:t>13</a:t>
            </a:fld>
            <a:endParaRPr lang="en-US" dirty="0"/>
          </a:p>
        </p:txBody>
      </p:sp>
    </p:spTree>
    <p:extLst>
      <p:ext uri="{BB962C8B-B14F-4D97-AF65-F5344CB8AC3E}">
        <p14:creationId xmlns:p14="http://schemas.microsoft.com/office/powerpoint/2010/main" val="259391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DISCUSS</a:t>
            </a:r>
          </a:p>
          <a:p>
            <a:endParaRPr lang="en-US" dirty="0" smtClean="0"/>
          </a:p>
          <a:p>
            <a:r>
              <a:rPr lang="en-US" dirty="0" smtClean="0"/>
              <a:t>What do</a:t>
            </a:r>
            <a:r>
              <a:rPr lang="en-US" baseline="0" dirty="0" smtClean="0"/>
              <a:t> you think?</a:t>
            </a:r>
          </a:p>
          <a:p>
            <a:r>
              <a:rPr lang="en-US" baseline="0" dirty="0" smtClean="0"/>
              <a:t>What aspects of how one conducts ones life might contribute to burnout? </a:t>
            </a:r>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14</a:t>
            </a:fld>
            <a:endParaRPr lang="en-US" dirty="0"/>
          </a:p>
        </p:txBody>
      </p:sp>
    </p:spTree>
    <p:extLst>
      <p:ext uri="{BB962C8B-B14F-4D97-AF65-F5344CB8AC3E}">
        <p14:creationId xmlns:p14="http://schemas.microsoft.com/office/powerpoint/2010/main" val="3692474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a:t>
            </a:r>
          </a:p>
          <a:p>
            <a:r>
              <a:rPr lang="en-US" dirty="0" smtClean="0"/>
              <a:t>Chaotic home life,</a:t>
            </a:r>
            <a:r>
              <a:rPr lang="en-US" baseline="0" dirty="0" smtClean="0"/>
              <a:t> </a:t>
            </a:r>
          </a:p>
          <a:p>
            <a:r>
              <a:rPr lang="en-US" baseline="0" dirty="0" smtClean="0"/>
              <a:t>Strong external demands from family circumstances (illness, aging parents, personal challenges, etc.)</a:t>
            </a:r>
          </a:p>
          <a:p>
            <a:endParaRPr lang="en-US" baseline="0" dirty="0" smtClean="0"/>
          </a:p>
          <a:p>
            <a:r>
              <a:rPr lang="en-US" baseline="0" dirty="0" smtClean="0"/>
              <a:t>What else?</a:t>
            </a:r>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15</a:t>
            </a:fld>
            <a:endParaRPr lang="en-US" dirty="0"/>
          </a:p>
        </p:txBody>
      </p:sp>
    </p:spTree>
    <p:extLst>
      <p:ext uri="{BB962C8B-B14F-4D97-AF65-F5344CB8AC3E}">
        <p14:creationId xmlns:p14="http://schemas.microsoft.com/office/powerpoint/2010/main" val="303136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DISCUSS</a:t>
            </a:r>
          </a:p>
          <a:p>
            <a:endParaRPr lang="en-US" dirty="0" smtClean="0"/>
          </a:p>
          <a:p>
            <a:endParaRPr lang="en-US" dirty="0" smtClean="0"/>
          </a:p>
          <a:p>
            <a:r>
              <a:rPr lang="en-US" dirty="0" smtClean="0"/>
              <a:t>From the employee perspective – </a:t>
            </a:r>
            <a:r>
              <a:rPr lang="en-US" b="1" dirty="0" smtClean="0"/>
              <a:t>most of these are</a:t>
            </a:r>
            <a:r>
              <a:rPr lang="en-US" b="1" baseline="0" dirty="0" smtClean="0"/>
              <a:t> within </a:t>
            </a:r>
            <a:r>
              <a:rPr lang="en-US" b="1" u="sng" baseline="0" dirty="0" smtClean="0"/>
              <a:t>your</a:t>
            </a:r>
            <a:r>
              <a:rPr lang="en-US" b="1" baseline="0" dirty="0" smtClean="0"/>
              <a:t> realm. </a:t>
            </a:r>
          </a:p>
          <a:p>
            <a:endParaRPr lang="en-US" b="1" baseline="0" dirty="0" smtClean="0"/>
          </a:p>
          <a:p>
            <a:r>
              <a:rPr lang="en-US" baseline="0" dirty="0" smtClean="0"/>
              <a:t>You control your time management skills, your willingness or unwillingness to ask for help or delegate, your eating or sleep habits.</a:t>
            </a:r>
          </a:p>
          <a:p>
            <a:endParaRPr lang="en-US" baseline="0" dirty="0" smtClean="0"/>
          </a:p>
          <a:p>
            <a:r>
              <a:rPr lang="en-US" baseline="0" dirty="0" smtClean="0"/>
              <a:t>Managers can generally only respond to </a:t>
            </a:r>
            <a:r>
              <a:rPr lang="en-US" u="sng" baseline="0" dirty="0" smtClean="0"/>
              <a:t>how these qualities manifest themselves in the workplace</a:t>
            </a:r>
            <a:r>
              <a:rPr lang="en-US" baseline="0" dirty="0" smtClean="0"/>
              <a:t>. i.e. poor sleep habits mean the employee falls asleep at work, then can address it as a performance issue or as an opportunity to refer to an EAP.</a:t>
            </a:r>
          </a:p>
          <a:p>
            <a:endParaRPr lang="en-US" baseline="0" dirty="0" smtClean="0"/>
          </a:p>
          <a:p>
            <a:r>
              <a:rPr lang="en-US" baseline="0" dirty="0" smtClean="0"/>
              <a:t>Much of what’s going on at home, employers never know about.</a:t>
            </a:r>
          </a:p>
          <a:p>
            <a:endParaRPr lang="en-US" baseline="0" dirty="0" smtClean="0"/>
          </a:p>
          <a:p>
            <a:r>
              <a:rPr lang="en-US" baseline="0" dirty="0" smtClean="0"/>
              <a:t>As supervisors or managers, we tend to notice when something changes. </a:t>
            </a:r>
          </a:p>
          <a:p>
            <a:r>
              <a:rPr lang="en-US" baseline="0" dirty="0" smtClean="0"/>
              <a:t>Consider those “disturbances in the field” can be an </a:t>
            </a:r>
            <a:r>
              <a:rPr lang="en-US" u="sng" baseline="0" dirty="0" smtClean="0"/>
              <a:t>early warning system</a:t>
            </a:r>
            <a:r>
              <a:rPr lang="en-US" baseline="0" dirty="0" smtClean="0"/>
              <a:t>, opportunities for early intervention.</a:t>
            </a:r>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16</a:t>
            </a:fld>
            <a:endParaRPr lang="en-US" dirty="0"/>
          </a:p>
        </p:txBody>
      </p:sp>
    </p:spTree>
    <p:extLst>
      <p:ext uri="{BB962C8B-B14F-4D97-AF65-F5344CB8AC3E}">
        <p14:creationId xmlns:p14="http://schemas.microsoft.com/office/powerpoint/2010/main" val="366930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think?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DISCUSS</a:t>
            </a:r>
          </a:p>
          <a:p>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17</a:t>
            </a:fld>
            <a:endParaRPr lang="en-US" dirty="0"/>
          </a:p>
        </p:txBody>
      </p:sp>
    </p:spTree>
    <p:extLst>
      <p:ext uri="{BB962C8B-B14F-4D97-AF65-F5344CB8AC3E}">
        <p14:creationId xmlns:p14="http://schemas.microsoft.com/office/powerpoint/2010/main" val="759744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0260">
              <a:defRPr/>
            </a:pPr>
            <a:endParaRPr lang="en-US" baseline="0" dirty="0" smtClean="0"/>
          </a:p>
          <a:p>
            <a:pPr defTabSz="890260">
              <a:defRPr/>
            </a:pPr>
            <a:r>
              <a:rPr lang="en-US" baseline="0" dirty="0" smtClean="0"/>
              <a:t>Perfectionism + high need for control</a:t>
            </a:r>
          </a:p>
        </p:txBody>
      </p:sp>
      <p:sp>
        <p:nvSpPr>
          <p:cNvPr id="4" name="Slide Number Placeholder 3"/>
          <p:cNvSpPr>
            <a:spLocks noGrp="1"/>
          </p:cNvSpPr>
          <p:nvPr>
            <p:ph type="sldNum" sz="quarter" idx="10"/>
          </p:nvPr>
        </p:nvSpPr>
        <p:spPr/>
        <p:txBody>
          <a:bodyPr/>
          <a:lstStyle/>
          <a:p>
            <a:fld id="{53E555C0-F9D1-40F0-9467-3028A665919A}" type="slidenum">
              <a:rPr lang="en-US" smtClean="0"/>
              <a:pPr/>
              <a:t>18</a:t>
            </a:fld>
            <a:endParaRPr lang="en-US" dirty="0"/>
          </a:p>
        </p:txBody>
      </p:sp>
    </p:spTree>
    <p:extLst>
      <p:ext uri="{BB962C8B-B14F-4D97-AF65-F5344CB8AC3E}">
        <p14:creationId xmlns:p14="http://schemas.microsoft.com/office/powerpoint/2010/main" val="183056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890260" rtl="0" eaLnBrk="1" fontAlgn="auto" latinLnBrk="0" hangingPunct="1">
              <a:lnSpc>
                <a:spcPct val="100000"/>
              </a:lnSpc>
              <a:spcBef>
                <a:spcPts val="0"/>
              </a:spcBef>
              <a:spcAft>
                <a:spcPts val="0"/>
              </a:spcAft>
              <a:buClrTx/>
              <a:buSzTx/>
              <a:buFontTx/>
              <a:buNone/>
              <a:tabLst/>
              <a:defRPr/>
            </a:pPr>
            <a:r>
              <a:rPr lang="en-US" b="1" dirty="0" smtClean="0"/>
              <a:t>DISCUSS</a:t>
            </a:r>
          </a:p>
          <a:p>
            <a:pPr defTabSz="890260">
              <a:defRPr/>
            </a:pPr>
            <a:endParaRPr lang="en-US" baseline="0" dirty="0" smtClean="0"/>
          </a:p>
          <a:p>
            <a:pPr defTabSz="890260">
              <a:defRPr/>
            </a:pPr>
            <a:endParaRPr lang="en-US" baseline="0" dirty="0" smtClean="0"/>
          </a:p>
          <a:p>
            <a:pPr defTabSz="890260">
              <a:defRPr/>
            </a:pPr>
            <a:r>
              <a:rPr lang="en-US" baseline="0" dirty="0" smtClean="0"/>
              <a:t>As an </a:t>
            </a:r>
            <a:r>
              <a:rPr lang="en-US" b="1" baseline="0" dirty="0" smtClean="0"/>
              <a:t>employee</a:t>
            </a:r>
            <a:r>
              <a:rPr lang="en-US" baseline="0" dirty="0" smtClean="0"/>
              <a:t>, control of most of these factors lies within me. </a:t>
            </a:r>
          </a:p>
          <a:p>
            <a:pPr defTabSz="890260">
              <a:defRPr/>
            </a:pPr>
            <a:r>
              <a:rPr lang="en-US" baseline="0" dirty="0" smtClean="0"/>
              <a:t>May not be the kind of thing I can easily change except with intense work and self evaluation. </a:t>
            </a:r>
          </a:p>
          <a:p>
            <a:pPr defTabSz="890260">
              <a:defRPr/>
            </a:pPr>
            <a:r>
              <a:rPr lang="en-US" baseline="0" dirty="0" smtClean="0"/>
              <a:t>Some may simply require that I cut myself (&amp; others) some slack.</a:t>
            </a:r>
          </a:p>
          <a:p>
            <a:pPr defTabSz="890260">
              <a:defRPr/>
            </a:pPr>
            <a:r>
              <a:rPr lang="en-US" baseline="0" dirty="0" smtClean="0"/>
              <a:t>Or learn to say no.</a:t>
            </a:r>
          </a:p>
          <a:p>
            <a:pPr defTabSz="890260">
              <a:defRPr/>
            </a:pPr>
            <a:endParaRPr lang="en-US" baseline="0" dirty="0" smtClean="0"/>
          </a:p>
          <a:p>
            <a:pPr defTabSz="890260">
              <a:defRPr/>
            </a:pPr>
            <a:r>
              <a:rPr lang="en-US" baseline="0" dirty="0" smtClean="0"/>
              <a:t>As a </a:t>
            </a:r>
            <a:r>
              <a:rPr lang="en-US" b="1" baseline="0" dirty="0" smtClean="0"/>
              <a:t>manager,</a:t>
            </a:r>
            <a:r>
              <a:rPr lang="en-US" baseline="0" dirty="0" smtClean="0"/>
              <a:t> I can respond to how these factors manifest themselves in the workplace. </a:t>
            </a:r>
          </a:p>
          <a:p>
            <a:pPr defTabSz="890260">
              <a:defRPr/>
            </a:pPr>
            <a:r>
              <a:rPr lang="en-US" baseline="0" dirty="0" smtClean="0"/>
              <a:t>Coach about chronic negativity or perfectionism if a person spends too much time on tasks. </a:t>
            </a:r>
          </a:p>
          <a:p>
            <a:pPr defTabSz="890260">
              <a:defRPr/>
            </a:pPr>
            <a:r>
              <a:rPr lang="en-US" baseline="0" dirty="0" smtClean="0"/>
              <a:t>Can advocate for the need to delegate. </a:t>
            </a:r>
          </a:p>
          <a:p>
            <a:pPr defTabSz="890260">
              <a:defRPr/>
            </a:pPr>
            <a:endParaRPr lang="en-US" baseline="0" dirty="0" smtClean="0"/>
          </a:p>
          <a:p>
            <a:pPr defTabSz="890260">
              <a:defRPr/>
            </a:pPr>
            <a:r>
              <a:rPr lang="en-US" b="1" baseline="0" dirty="0" smtClean="0"/>
              <a:t>SUPERVISORS CAN MODEL THE DESIRED BEHAVIORS &amp; CHECK THE MESSAGES THEY SEND.</a:t>
            </a:r>
          </a:p>
          <a:p>
            <a:pPr defTabSz="890260">
              <a:defRPr/>
            </a:pPr>
            <a:r>
              <a:rPr lang="en-US" baseline="0" dirty="0" smtClean="0"/>
              <a:t>Do you send the message that you value work-life balance?</a:t>
            </a:r>
          </a:p>
          <a:p>
            <a:pPr defTabSz="890260">
              <a:defRPr/>
            </a:pPr>
            <a:r>
              <a:rPr lang="en-US" baseline="0" dirty="0" smtClean="0"/>
              <a:t>Do you expect people to check their e-mail from home?  Do you do it yourself?</a:t>
            </a:r>
          </a:p>
          <a:p>
            <a:pPr defTabSz="890260">
              <a:defRPr/>
            </a:pPr>
            <a:r>
              <a:rPr lang="en-US" baseline="0" dirty="0" smtClean="0"/>
              <a:t>Do you secretly enable that behavior in others?</a:t>
            </a:r>
          </a:p>
          <a:p>
            <a:pPr defTabSz="890260">
              <a:defRPr/>
            </a:pPr>
            <a:r>
              <a:rPr lang="en-US" baseline="0" dirty="0" smtClean="0"/>
              <a:t>If one of your direct reports regularly skips their break or works through lunch, do you reward that behavior?</a:t>
            </a:r>
          </a:p>
          <a:p>
            <a:pPr defTabSz="890260">
              <a:defRPr/>
            </a:pPr>
            <a:endParaRPr lang="en-US" baseline="0" dirty="0" smtClean="0"/>
          </a:p>
          <a:p>
            <a:pPr defTabSz="890260">
              <a:defRPr/>
            </a:pPr>
            <a:endParaRPr lang="en-US" baseline="0" dirty="0" smtClean="0"/>
          </a:p>
          <a:p>
            <a:pPr defTabSz="890260">
              <a:defRPr/>
            </a:pPr>
            <a:r>
              <a:rPr lang="en-US" b="1" baseline="0" dirty="0" smtClean="0"/>
              <a:t>____________HALF WAY POINT ______________</a:t>
            </a:r>
            <a:endParaRPr lang="en-US" b="1" dirty="0" smtClean="0"/>
          </a:p>
          <a:p>
            <a:pPr defTabSz="890260">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19</a:t>
            </a:fld>
            <a:endParaRPr lang="en-US" dirty="0"/>
          </a:p>
        </p:txBody>
      </p:sp>
    </p:spTree>
    <p:extLst>
      <p:ext uri="{BB962C8B-B14F-4D97-AF65-F5344CB8AC3E}">
        <p14:creationId xmlns:p14="http://schemas.microsoft.com/office/powerpoint/2010/main" val="639446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it based</a:t>
            </a:r>
            <a:r>
              <a:rPr lang="en-US" baseline="0" dirty="0" smtClean="0"/>
              <a:t> on how you’re wired or can you adjust how you respond to your environment?</a:t>
            </a:r>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20</a:t>
            </a:fld>
            <a:endParaRPr lang="en-US" dirty="0"/>
          </a:p>
        </p:txBody>
      </p:sp>
    </p:spTree>
    <p:extLst>
      <p:ext uri="{BB962C8B-B14F-4D97-AF65-F5344CB8AC3E}">
        <p14:creationId xmlns:p14="http://schemas.microsoft.com/office/powerpoint/2010/main" val="242491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err="1" smtClean="0"/>
              <a:t>Karoshi</a:t>
            </a:r>
            <a:r>
              <a:rPr lang="en-US" sz="1400" dirty="0" smtClean="0"/>
              <a:t> – a Japanese term meaning “overwork death”</a:t>
            </a:r>
            <a:r>
              <a:rPr lang="en-US" sz="1400" baseline="0" dirty="0" smtClean="0"/>
              <a:t>, coined in 1969</a:t>
            </a:r>
            <a:endParaRPr lang="en-US" sz="1400" dirty="0" smtClean="0"/>
          </a:p>
          <a:p>
            <a:endParaRPr lang="en-US" sz="1400" dirty="0" smtClean="0"/>
          </a:p>
          <a:p>
            <a:r>
              <a:rPr lang="en-US" sz="1400" dirty="0" smtClean="0"/>
              <a:t>“</a:t>
            </a:r>
            <a:r>
              <a:rPr lang="en-US" sz="1400" dirty="0"/>
              <a:t>A syndrome of </a:t>
            </a:r>
            <a:r>
              <a:rPr lang="en-US" sz="1400" b="1" dirty="0"/>
              <a:t>emotional exhaustion</a:t>
            </a:r>
            <a:r>
              <a:rPr lang="en-US" sz="1400" dirty="0"/>
              <a:t> and </a:t>
            </a:r>
            <a:r>
              <a:rPr lang="en-US" sz="1400" b="1" dirty="0"/>
              <a:t>cynicism</a:t>
            </a:r>
            <a:r>
              <a:rPr lang="en-US" sz="1400" dirty="0"/>
              <a:t> that occurs frequently among </a:t>
            </a:r>
            <a:r>
              <a:rPr lang="en-US" sz="1400" b="1" dirty="0"/>
              <a:t>individuals who do ‘people-work’ of some kind</a:t>
            </a:r>
            <a:r>
              <a:rPr lang="en-US" sz="1400" dirty="0"/>
              <a:t>…”</a:t>
            </a:r>
          </a:p>
          <a:p>
            <a:pPr algn="l"/>
            <a:endParaRPr lang="en-US" sz="900" dirty="0"/>
          </a:p>
          <a:p>
            <a:pPr algn="l"/>
            <a:r>
              <a:rPr lang="en-US" sz="900" dirty="0"/>
              <a:t>Christina </a:t>
            </a:r>
            <a:r>
              <a:rPr lang="en-US" sz="900" dirty="0" err="1"/>
              <a:t>Maslach</a:t>
            </a:r>
            <a:r>
              <a:rPr lang="en-US" sz="900" dirty="0"/>
              <a:t> &amp; Susan Jackson </a:t>
            </a:r>
          </a:p>
          <a:p>
            <a:pPr algn="l"/>
            <a:r>
              <a:rPr lang="en-US" sz="900" dirty="0"/>
              <a:t>The Measurement of Experienced Burnout</a:t>
            </a:r>
          </a:p>
          <a:p>
            <a:pPr algn="l"/>
            <a:r>
              <a:rPr lang="en-US" sz="900" i="1" dirty="0"/>
              <a:t>Journal of Occupational Behavior</a:t>
            </a:r>
            <a:r>
              <a:rPr lang="en-US" sz="900" dirty="0"/>
              <a:t>, p. 99-113</a:t>
            </a:r>
          </a:p>
          <a:p>
            <a:pPr algn="l"/>
            <a:r>
              <a:rPr lang="en-US" sz="900" dirty="0"/>
              <a:t>1981</a:t>
            </a:r>
          </a:p>
          <a:p>
            <a:endParaRPr lang="en-US" dirty="0" smtClean="0"/>
          </a:p>
          <a:p>
            <a:r>
              <a:rPr lang="en-US" dirty="0" smtClean="0"/>
              <a:t>Burnout is observed in priests,</a:t>
            </a:r>
            <a:r>
              <a:rPr lang="en-US" baseline="0" dirty="0" smtClean="0"/>
              <a:t> nurses, physicians, social workers, law enforcement personnel, lawyers, teachers., library staff.</a:t>
            </a:r>
          </a:p>
          <a:p>
            <a:r>
              <a:rPr lang="en-US" baseline="0" dirty="0" smtClean="0"/>
              <a:t>Not just American.</a:t>
            </a:r>
          </a:p>
          <a:p>
            <a:pPr defTabSz="890260">
              <a:defRPr/>
            </a:pPr>
            <a:endParaRPr lang="en-US" dirty="0" smtClean="0"/>
          </a:p>
          <a:p>
            <a:pPr defTabSz="890260">
              <a:defRPr/>
            </a:pPr>
            <a:r>
              <a:rPr lang="en-US" dirty="0" smtClean="0"/>
              <a:t>Most vulnerable? </a:t>
            </a:r>
            <a:r>
              <a:rPr lang="en-US" baseline="0" dirty="0" smtClean="0"/>
              <a:t> </a:t>
            </a:r>
          </a:p>
          <a:p>
            <a:pPr defTabSz="890260">
              <a:defRPr/>
            </a:pPr>
            <a:r>
              <a:rPr lang="en-US" baseline="0" dirty="0" smtClean="0"/>
              <a:t>Highly people oriented, high expectations for themselves especially.</a:t>
            </a:r>
          </a:p>
          <a:p>
            <a:pPr defTabSz="890260">
              <a:defRPr/>
            </a:pPr>
            <a:r>
              <a:rPr lang="en-US" baseline="0" dirty="0" smtClean="0"/>
              <a:t>Fo</a:t>
            </a:r>
            <a:r>
              <a:rPr lang="en-US" dirty="0" smtClean="0"/>
              <a:t>r these individuals, </a:t>
            </a:r>
            <a:r>
              <a:rPr lang="en-US" b="1" dirty="0" smtClean="0"/>
              <a:t>work is</a:t>
            </a:r>
            <a:r>
              <a:rPr lang="en-US" b="1" baseline="0" dirty="0" smtClean="0"/>
              <a:t> a major</a:t>
            </a:r>
            <a:r>
              <a:rPr lang="en-US" b="1" dirty="0" smtClean="0"/>
              <a:t> source of </a:t>
            </a:r>
            <a:r>
              <a:rPr lang="en-US" b="1" baseline="0" dirty="0" smtClean="0"/>
              <a:t> satisfaction, </a:t>
            </a:r>
            <a:r>
              <a:rPr lang="en-US" dirty="0" smtClean="0"/>
              <a:t>one of the ways they derive meaning in life.</a:t>
            </a:r>
          </a:p>
          <a:p>
            <a:pPr defTabSz="890260">
              <a:defRPr/>
            </a:pPr>
            <a:endParaRPr lang="en-US" dirty="0" smtClean="0"/>
          </a:p>
          <a:p>
            <a:pPr defTabSz="890260">
              <a:defRPr/>
            </a:pPr>
            <a:endParaRPr lang="en-US" baseline="0" dirty="0" smtClean="0"/>
          </a:p>
          <a:p>
            <a:pPr defTabSz="890260">
              <a:defRPr/>
            </a:pPr>
            <a:r>
              <a:rPr lang="en-US" baseline="0" dirty="0" smtClean="0"/>
              <a:t>Some perceive a certain stigma to the term “burnout” perhaps most likely those folks most susceptible to it.  “I should be able to do this” or “I don’t want to admit that I’m struggling” frame of mind. </a:t>
            </a:r>
          </a:p>
          <a:p>
            <a:pPr defTabSz="890260">
              <a:defRPr/>
            </a:pPr>
            <a:endParaRPr lang="en-US" baseline="0" dirty="0" smtClean="0"/>
          </a:p>
          <a:p>
            <a:r>
              <a:rPr lang="en-US" sz="1200" dirty="0" smtClean="0"/>
              <a:t>“When emotions turn and stay sour, when thoughts become cynical and judgmental, good and compassionate treatment is on the line. </a:t>
            </a:r>
          </a:p>
          <a:p>
            <a:r>
              <a:rPr lang="en-US" sz="1200" dirty="0" smtClean="0"/>
              <a:t>Helpers who become sour and cynical tend to begrudge their high need clients for their neediness. There is a risk that helpers become too well-practiced at taking a bleak view of those they have avowed to assist. </a:t>
            </a:r>
          </a:p>
          <a:p>
            <a:r>
              <a:rPr lang="en-US" sz="1200" dirty="0" smtClean="0"/>
              <a:t>There is a temptation to begin to blame clients for their failure to improve. If treatment ends pre-maturely, with either a client never returning to treatment or a helper 'firing' them out of frustration, there is a tendency for the client to take the fall. </a:t>
            </a:r>
          </a:p>
          <a:p>
            <a:r>
              <a:rPr lang="en-US" sz="1200" dirty="0" smtClean="0"/>
              <a:t>Of course what we are talking about here are signs of burnout.” </a:t>
            </a:r>
          </a:p>
          <a:p>
            <a:r>
              <a:rPr lang="en-US" sz="1200" dirty="0" smtClean="0"/>
              <a:t/>
            </a:r>
            <a:br>
              <a:rPr lang="en-US" sz="1200" dirty="0" smtClean="0"/>
            </a:br>
            <a:r>
              <a:rPr lang="en-US" sz="1200" dirty="0" smtClean="0"/>
              <a:t>― </a:t>
            </a:r>
            <a:r>
              <a:rPr lang="en-US" sz="1200" b="1" dirty="0" smtClean="0">
                <a:hlinkClick r:id="rId3"/>
              </a:rPr>
              <a:t>Scott E. </a:t>
            </a:r>
            <a:r>
              <a:rPr lang="en-US" sz="1200" b="1" dirty="0" err="1" smtClean="0">
                <a:hlinkClick r:id="rId3"/>
              </a:rPr>
              <a:t>Spradlin</a:t>
            </a:r>
            <a:r>
              <a:rPr lang="en-US" sz="1200" b="1" dirty="0" smtClean="0"/>
              <a:t>, therapist</a:t>
            </a:r>
            <a:endParaRPr lang="en-US" sz="1200" dirty="0" smtClean="0"/>
          </a:p>
          <a:p>
            <a:pPr defTabSz="890260">
              <a:defRPr/>
            </a:pPr>
            <a:endParaRPr lang="en-US" baseline="0" dirty="0" smtClean="0"/>
          </a:p>
          <a:p>
            <a:pPr defTabSz="890260">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3E555C0-F9D1-40F0-9467-3028A665919A}" type="slidenum">
              <a:rPr lang="en-US" smtClean="0"/>
              <a:pPr/>
              <a:t>3</a:t>
            </a:fld>
            <a:endParaRPr lang="en-US" dirty="0"/>
          </a:p>
        </p:txBody>
      </p:sp>
    </p:spTree>
    <p:extLst>
      <p:ext uri="{BB962C8B-B14F-4D97-AF65-F5344CB8AC3E}">
        <p14:creationId xmlns:p14="http://schemas.microsoft.com/office/powerpoint/2010/main" val="236380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challenge then is to </a:t>
            </a:r>
            <a:r>
              <a:rPr lang="en-US" b="1" dirty="0" smtClean="0"/>
              <a:t>develop</a:t>
            </a:r>
            <a:r>
              <a:rPr lang="en-US" b="1" baseline="0" dirty="0" smtClean="0"/>
              <a:t> or restore resilience.</a:t>
            </a:r>
          </a:p>
          <a:p>
            <a:endParaRPr lang="en-US" b="1" baseline="0" dirty="0" smtClean="0"/>
          </a:p>
        </p:txBody>
      </p:sp>
      <p:sp>
        <p:nvSpPr>
          <p:cNvPr id="4" name="Slide Number Placeholder 3"/>
          <p:cNvSpPr>
            <a:spLocks noGrp="1"/>
          </p:cNvSpPr>
          <p:nvPr>
            <p:ph type="sldNum" sz="quarter" idx="10"/>
          </p:nvPr>
        </p:nvSpPr>
        <p:spPr/>
        <p:txBody>
          <a:bodyPr/>
          <a:lstStyle/>
          <a:p>
            <a:fld id="{53E555C0-F9D1-40F0-9467-3028A665919A}" type="slidenum">
              <a:rPr lang="en-US" smtClean="0"/>
              <a:pPr/>
              <a:t>21</a:t>
            </a:fld>
            <a:endParaRPr lang="en-US" dirty="0"/>
          </a:p>
        </p:txBody>
      </p:sp>
    </p:spTree>
    <p:extLst>
      <p:ext uri="{BB962C8B-B14F-4D97-AF65-F5344CB8AC3E}">
        <p14:creationId xmlns:p14="http://schemas.microsoft.com/office/powerpoint/2010/main" val="2985169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challenge then is to </a:t>
            </a:r>
            <a:r>
              <a:rPr lang="en-US" b="1" dirty="0" smtClean="0"/>
              <a:t>develop</a:t>
            </a:r>
            <a:r>
              <a:rPr lang="en-US" b="1" baseline="0" dirty="0" smtClean="0"/>
              <a:t> or restore resilience.</a:t>
            </a:r>
          </a:p>
          <a:p>
            <a:endParaRPr lang="en-US" b="1" baseline="0" dirty="0" smtClean="0"/>
          </a:p>
        </p:txBody>
      </p:sp>
      <p:sp>
        <p:nvSpPr>
          <p:cNvPr id="4" name="Slide Number Placeholder 3"/>
          <p:cNvSpPr>
            <a:spLocks noGrp="1"/>
          </p:cNvSpPr>
          <p:nvPr>
            <p:ph type="sldNum" sz="quarter" idx="10"/>
          </p:nvPr>
        </p:nvSpPr>
        <p:spPr/>
        <p:txBody>
          <a:bodyPr/>
          <a:lstStyle/>
          <a:p>
            <a:fld id="{53E555C0-F9D1-40F0-9467-3028A665919A}" type="slidenum">
              <a:rPr lang="en-US" smtClean="0"/>
              <a:pPr/>
              <a:t>22</a:t>
            </a:fld>
            <a:endParaRPr lang="en-US" dirty="0"/>
          </a:p>
        </p:txBody>
      </p:sp>
    </p:spTree>
    <p:extLst>
      <p:ext uri="{BB962C8B-B14F-4D97-AF65-F5344CB8AC3E}">
        <p14:creationId xmlns:p14="http://schemas.microsoft.com/office/powerpoint/2010/main" val="2058451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What does</a:t>
            </a:r>
            <a:r>
              <a:rPr lang="en-US" sz="800" baseline="0" dirty="0" smtClean="0"/>
              <a:t> “Taking Care of Yourself” mean?</a:t>
            </a:r>
            <a:endParaRPr lang="en-US" sz="800" dirty="0"/>
          </a:p>
        </p:txBody>
      </p:sp>
      <p:sp>
        <p:nvSpPr>
          <p:cNvPr id="4" name="Slide Number Placeholder 3"/>
          <p:cNvSpPr>
            <a:spLocks noGrp="1"/>
          </p:cNvSpPr>
          <p:nvPr>
            <p:ph type="sldNum" sz="quarter" idx="10"/>
          </p:nvPr>
        </p:nvSpPr>
        <p:spPr/>
        <p:txBody>
          <a:bodyPr/>
          <a:lstStyle/>
          <a:p>
            <a:fld id="{656D5006-E101-499E-B81E-6656AA2B215E}" type="slidenum">
              <a:rPr lang="en-US" smtClean="0"/>
              <a:pPr/>
              <a:t>23</a:t>
            </a:fld>
            <a:endParaRPr lang="en-US" dirty="0"/>
          </a:p>
        </p:txBody>
      </p:sp>
    </p:spTree>
    <p:extLst>
      <p:ext uri="{BB962C8B-B14F-4D97-AF65-F5344CB8AC3E}">
        <p14:creationId xmlns:p14="http://schemas.microsoft.com/office/powerpoint/2010/main" val="985326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a:p>
            <a:r>
              <a:rPr lang="en-US" dirty="0" smtClean="0"/>
              <a:t>Boring</a:t>
            </a:r>
            <a:r>
              <a:rPr lang="en-US" baseline="0" dirty="0" smtClean="0"/>
              <a:t> but true:</a:t>
            </a:r>
          </a:p>
          <a:p>
            <a:endParaRPr lang="en-US" baseline="0" dirty="0" smtClean="0"/>
          </a:p>
          <a:p>
            <a:pPr marL="171450" indent="-171450">
              <a:buFont typeface="Arial" panose="020B0604020202020204" pitchFamily="34" charset="0"/>
              <a:buChar char="•"/>
            </a:pPr>
            <a:r>
              <a:rPr lang="en-US" dirty="0" smtClean="0"/>
              <a:t>Eating</a:t>
            </a:r>
            <a:r>
              <a:rPr lang="en-US" baseline="0" dirty="0" smtClean="0"/>
              <a:t> balanced meals appropriate to your dietary needs. “Eat your veggies/balanced meals/breakfast”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Avoid self medication thru alcohol &amp; drugs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Getting adequate sleep. “Adequate” varies with the individual but for most people, it’s 6-8 </a:t>
            </a:r>
            <a:r>
              <a:rPr lang="en-US" baseline="0" dirty="0" err="1" smtClean="0"/>
              <a:t>hrs</a:t>
            </a:r>
            <a:r>
              <a:rPr lang="en-US" baseline="0" dirty="0" smtClean="0"/>
              <a:t>/night.</a:t>
            </a:r>
          </a:p>
          <a:p>
            <a:pPr marL="171450" indent="-171450">
              <a:buFont typeface="Arial" panose="020B0604020202020204" pitchFamily="34" charset="0"/>
              <a:buChar char="•"/>
            </a:pPr>
            <a:endParaRPr lang="en-US" baseline="0" dirty="0" smtClean="0"/>
          </a:p>
          <a:p>
            <a:pPr marL="171450" indent="-171450" defTabSz="890260">
              <a:buFont typeface="Arial" panose="020B0604020202020204" pitchFamily="34" charset="0"/>
              <a:buChar char="•"/>
            </a:pPr>
            <a:r>
              <a:rPr lang="en-US" baseline="0" dirty="0" smtClean="0"/>
              <a:t>Step away from stressors, take vacations, turn off your phone.</a:t>
            </a:r>
            <a:endParaRPr lang="en-US"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Exercise – get some fresh air, move your joints &amp; major muscle groups, generate endorphins</a:t>
            </a:r>
          </a:p>
          <a:p>
            <a:endParaRPr lang="en-US" baseline="0" dirty="0" smtClean="0"/>
          </a:p>
        </p:txBody>
      </p:sp>
      <p:sp>
        <p:nvSpPr>
          <p:cNvPr id="4" name="Slide Number Placeholder 3"/>
          <p:cNvSpPr>
            <a:spLocks noGrp="1"/>
          </p:cNvSpPr>
          <p:nvPr>
            <p:ph type="sldNum" sz="quarter" idx="10"/>
          </p:nvPr>
        </p:nvSpPr>
        <p:spPr/>
        <p:txBody>
          <a:bodyPr/>
          <a:lstStyle/>
          <a:p>
            <a:fld id="{656D5006-E101-499E-B81E-6656AA2B215E}" type="slidenum">
              <a:rPr lang="en-US" smtClean="0"/>
              <a:pPr/>
              <a:t>24</a:t>
            </a:fld>
            <a:endParaRPr lang="en-US" dirty="0"/>
          </a:p>
        </p:txBody>
      </p:sp>
    </p:spTree>
    <p:extLst>
      <p:ext uri="{BB962C8B-B14F-4D97-AF65-F5344CB8AC3E}">
        <p14:creationId xmlns:p14="http://schemas.microsoft.com/office/powerpoint/2010/main" val="2972829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800" dirty="0"/>
          </a:p>
          <a:p>
            <a:r>
              <a:rPr lang="en-US" dirty="0" smtClean="0"/>
              <a:t>Boundaries</a:t>
            </a:r>
            <a:r>
              <a:rPr lang="en-US" baseline="0" dirty="0" smtClean="0"/>
              <a:t> are a “personal property line” that marks the things for which we, not others, are responsible.</a:t>
            </a:r>
          </a:p>
          <a:p>
            <a:endParaRPr lang="en-US" baseline="0" dirty="0" smtClean="0"/>
          </a:p>
          <a:p>
            <a:endParaRPr lang="en-US" baseline="0" dirty="0" smtClean="0"/>
          </a:p>
          <a:p>
            <a:r>
              <a:rPr lang="en-US" baseline="0" dirty="0" smtClean="0"/>
              <a:t>Focus on the things you can control</a:t>
            </a:r>
          </a:p>
          <a:p>
            <a:endParaRPr lang="en-US" baseline="0" dirty="0" smtClean="0"/>
          </a:p>
          <a:p>
            <a:r>
              <a:rPr lang="en-US" baseline="0" dirty="0" smtClean="0"/>
              <a:t>Increase your exposure to negative experiences/minimize your exposure to negative</a:t>
            </a:r>
          </a:p>
          <a:p>
            <a:endParaRPr lang="en-US" baseline="0" dirty="0" smtClean="0"/>
          </a:p>
          <a:p>
            <a:r>
              <a:rPr lang="en-US" baseline="0" dirty="0" smtClean="0"/>
              <a:t>Use your sense of humor</a:t>
            </a:r>
          </a:p>
          <a:p>
            <a:endParaRPr lang="en-US" baseline="0" dirty="0" smtClean="0"/>
          </a:p>
          <a:p>
            <a:r>
              <a:rPr lang="en-US" baseline="0" dirty="0" smtClean="0"/>
              <a:t>Give yourself credit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pleasure where you can</a:t>
            </a:r>
          </a:p>
          <a:p>
            <a:endParaRPr lang="en-US" baseline="0" dirty="0" smtClean="0"/>
          </a:p>
          <a:p>
            <a:endParaRPr lang="en-US" baseline="0" dirty="0" smtClean="0"/>
          </a:p>
          <a:p>
            <a:r>
              <a:rPr lang="en-US" baseline="0" dirty="0" smtClean="0"/>
              <a:t>What gets in the way?</a:t>
            </a:r>
          </a:p>
          <a:p>
            <a:r>
              <a:rPr lang="en-US" baseline="0" dirty="0" smtClean="0"/>
              <a:t>Working for the approval of overly critical or perfectionist coworkers.</a:t>
            </a:r>
          </a:p>
          <a:p>
            <a:r>
              <a:rPr lang="en-US" baseline="0" dirty="0" smtClean="0"/>
              <a:t>Projecting your feelings onto others.</a:t>
            </a:r>
          </a:p>
          <a:p>
            <a:r>
              <a:rPr lang="en-US" baseline="0" dirty="0" smtClean="0"/>
              <a:t>Yielding to others expectations.</a:t>
            </a:r>
          </a:p>
          <a:p>
            <a:r>
              <a:rPr lang="en-US" baseline="0" dirty="0" smtClean="0"/>
              <a:t>Allowing others to dump their  work or responsibilities on you.</a:t>
            </a:r>
          </a:p>
          <a:p>
            <a:r>
              <a:rPr lang="en-US" baseline="0" dirty="0" smtClean="0"/>
              <a:t>Taking it on yourself to change others who are not yours to change.</a:t>
            </a:r>
          </a:p>
          <a:p>
            <a:r>
              <a:rPr lang="en-US" baseline="0" dirty="0" smtClean="0"/>
              <a:t>Owning others’ “stuff”</a:t>
            </a:r>
          </a:p>
          <a:p>
            <a:r>
              <a:rPr lang="en-US" baseline="0" dirty="0" smtClean="0"/>
              <a:t>Carrying grudges</a:t>
            </a:r>
          </a:p>
          <a:p>
            <a:endParaRPr lang="en-US" baseline="0" dirty="0" smtClean="0"/>
          </a:p>
          <a:p>
            <a:endParaRPr lang="en-US" baseline="0" dirty="0" smtClean="0"/>
          </a:p>
          <a:p>
            <a:pPr defTabSz="890260">
              <a:defRPr/>
            </a:pPr>
            <a:endParaRPr lang="en-US" baseline="0" dirty="0" smtClean="0"/>
          </a:p>
          <a:p>
            <a:pPr defTabSz="890260">
              <a:defRPr/>
            </a:pPr>
            <a:r>
              <a:rPr lang="en-US" baseline="0" dirty="0" smtClean="0"/>
              <a:t>“She made me….”</a:t>
            </a:r>
          </a:p>
          <a:p>
            <a:endParaRPr lang="en-US" dirty="0"/>
          </a:p>
        </p:txBody>
      </p:sp>
      <p:sp>
        <p:nvSpPr>
          <p:cNvPr id="4" name="Slide Number Placeholder 3"/>
          <p:cNvSpPr>
            <a:spLocks noGrp="1"/>
          </p:cNvSpPr>
          <p:nvPr>
            <p:ph type="sldNum" sz="quarter" idx="10"/>
          </p:nvPr>
        </p:nvSpPr>
        <p:spPr/>
        <p:txBody>
          <a:bodyPr/>
          <a:lstStyle/>
          <a:p>
            <a:fld id="{656D5006-E101-499E-B81E-6656AA2B215E}" type="slidenum">
              <a:rPr lang="en-US" smtClean="0"/>
              <a:pPr/>
              <a:t>25</a:t>
            </a:fld>
            <a:endParaRPr lang="en-US" dirty="0"/>
          </a:p>
        </p:txBody>
      </p:sp>
    </p:spTree>
    <p:extLst>
      <p:ext uri="{BB962C8B-B14F-4D97-AF65-F5344CB8AC3E}">
        <p14:creationId xmlns:p14="http://schemas.microsoft.com/office/powerpoint/2010/main" val="2384606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a:t>Applies to both introverts or extroverts</a:t>
            </a:r>
          </a:p>
          <a:p>
            <a:endParaRPr lang="en-US" sz="800" dirty="0"/>
          </a:p>
          <a:p>
            <a:r>
              <a:rPr lang="en-US" sz="800" dirty="0"/>
              <a:t>You need time to recharge, either by yourself or with </a:t>
            </a:r>
            <a:r>
              <a:rPr lang="en-US" sz="800" dirty="0" smtClean="0"/>
              <a:t>friends</a:t>
            </a:r>
          </a:p>
          <a:p>
            <a:endParaRPr lang="en-US" sz="800" dirty="0"/>
          </a:p>
          <a:p>
            <a:r>
              <a:rPr lang="en-US" sz="800" dirty="0"/>
              <a:t>Refill the tank</a:t>
            </a:r>
          </a:p>
          <a:p>
            <a:endParaRPr lang="en-US" sz="800" dirty="0"/>
          </a:p>
          <a:p>
            <a:r>
              <a:rPr lang="en-US" sz="800" dirty="0"/>
              <a:t>Let work stay at </a:t>
            </a:r>
            <a:r>
              <a:rPr lang="en-US" sz="800" dirty="0" smtClean="0"/>
              <a:t>work (this may be hard, depending</a:t>
            </a:r>
            <a:r>
              <a:rPr lang="en-US" sz="800" baseline="0" dirty="0" smtClean="0"/>
              <a:t> on the culture of your workplace and your own tendencies)</a:t>
            </a:r>
            <a:endParaRPr lang="en-US" sz="800" dirty="0"/>
          </a:p>
          <a:p>
            <a:endParaRPr lang="en-US" sz="800" dirty="0"/>
          </a:p>
          <a:p>
            <a:r>
              <a:rPr lang="en-US" sz="800" dirty="0"/>
              <a:t>Ask others for guidance @ work, through church, EAPs, professional services</a:t>
            </a:r>
            <a:r>
              <a:rPr lang="en-US" sz="800" dirty="0" smtClean="0"/>
              <a:t>. It’s okay to ask for help</a:t>
            </a:r>
            <a:endParaRPr lang="en-US" sz="800" dirty="0"/>
          </a:p>
          <a:p>
            <a:endParaRPr lang="en-US" sz="800" dirty="0"/>
          </a:p>
          <a:p>
            <a:r>
              <a:rPr lang="en-US" sz="800" dirty="0"/>
              <a:t>Lighten up.</a:t>
            </a:r>
          </a:p>
          <a:p>
            <a:endParaRPr lang="en-US" sz="800" dirty="0"/>
          </a:p>
          <a:p>
            <a:r>
              <a:rPr lang="en-US" sz="800" dirty="0"/>
              <a:t>Take vacation. Don’t check your e-mail from home. </a:t>
            </a:r>
          </a:p>
        </p:txBody>
      </p:sp>
      <p:sp>
        <p:nvSpPr>
          <p:cNvPr id="4" name="Slide Number Placeholder 3"/>
          <p:cNvSpPr>
            <a:spLocks noGrp="1"/>
          </p:cNvSpPr>
          <p:nvPr>
            <p:ph type="sldNum" sz="quarter" idx="10"/>
          </p:nvPr>
        </p:nvSpPr>
        <p:spPr/>
        <p:txBody>
          <a:bodyPr/>
          <a:lstStyle/>
          <a:p>
            <a:fld id="{656D5006-E101-499E-B81E-6656AA2B215E}" type="slidenum">
              <a:rPr lang="en-US" smtClean="0"/>
              <a:pPr/>
              <a:t>26</a:t>
            </a:fld>
            <a:endParaRPr lang="en-US" dirty="0"/>
          </a:p>
        </p:txBody>
      </p:sp>
    </p:spTree>
    <p:extLst>
      <p:ext uri="{BB962C8B-B14F-4D97-AF65-F5344CB8AC3E}">
        <p14:creationId xmlns:p14="http://schemas.microsoft.com/office/powerpoint/2010/main" val="370623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a:p>
            <a:r>
              <a:rPr lang="en-US" dirty="0" smtClean="0"/>
              <a:t>Copies</a:t>
            </a:r>
            <a:r>
              <a:rPr lang="en-US" baseline="0" dirty="0" smtClean="0"/>
              <a:t> included in worksheet packet</a:t>
            </a:r>
            <a:endParaRPr lang="en-US" dirty="0" smtClean="0"/>
          </a:p>
          <a:p>
            <a:endParaRPr lang="en-US" dirty="0" smtClean="0"/>
          </a:p>
          <a:p>
            <a:r>
              <a:rPr lang="en-US" dirty="0" smtClean="0"/>
              <a:t>Do everything you can but at some point,</a:t>
            </a:r>
            <a:r>
              <a:rPr lang="en-US" baseline="0" dirty="0" smtClean="0"/>
              <a:t> know when it’s time to stop.</a:t>
            </a:r>
          </a:p>
          <a:p>
            <a:r>
              <a:rPr lang="en-US" dirty="0" smtClean="0"/>
              <a:t>Let</a:t>
            </a:r>
            <a:r>
              <a:rPr lang="en-US" baseline="0" dirty="0" smtClean="0"/>
              <a:t> responsibility (or the consequences) rest with those who are responsible.</a:t>
            </a:r>
          </a:p>
          <a:p>
            <a:r>
              <a:rPr lang="en-US" baseline="0" dirty="0" smtClean="0"/>
              <a:t>You don’t have to save anyone.</a:t>
            </a:r>
          </a:p>
          <a:p>
            <a:r>
              <a:rPr lang="en-US" baseline="0" dirty="0" smtClean="0"/>
              <a:t>Am I helping or am I beating my head against a wall? If the latter, who am I hurting?</a:t>
            </a:r>
          </a:p>
          <a:p>
            <a:endParaRPr lang="en-US" baseline="0" dirty="0" smtClean="0"/>
          </a:p>
          <a:p>
            <a:pPr algn="l"/>
            <a:endParaRPr lang="en-US" sz="1400" b="1" dirty="0" smtClean="0"/>
          </a:p>
          <a:p>
            <a:pPr algn="l"/>
            <a:r>
              <a:rPr lang="en-US" sz="1400" b="1" dirty="0" smtClean="0"/>
              <a:t>KEYS:</a:t>
            </a:r>
          </a:p>
          <a:p>
            <a:pPr algn="l"/>
            <a:r>
              <a:rPr lang="en-US" sz="1400" b="1" dirty="0" smtClean="0"/>
              <a:t>Assess</a:t>
            </a:r>
          </a:p>
          <a:p>
            <a:pPr algn="l"/>
            <a:r>
              <a:rPr lang="en-US" sz="1400" b="1" dirty="0" smtClean="0"/>
              <a:t>Options</a:t>
            </a:r>
          </a:p>
          <a:p>
            <a:pPr algn="l"/>
            <a:r>
              <a:rPr lang="en-US" sz="1400" b="1" dirty="0" smtClean="0"/>
              <a:t>Attempt</a:t>
            </a:r>
          </a:p>
          <a:p>
            <a:pPr algn="l"/>
            <a:r>
              <a:rPr lang="en-US" sz="1400" b="1" dirty="0" smtClean="0"/>
              <a:t>Evaluate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6D5006-E101-499E-B81E-6656AA2B215E}" type="slidenum">
              <a:rPr lang="en-US" smtClean="0"/>
              <a:pPr/>
              <a:t>27</a:t>
            </a:fld>
            <a:endParaRPr lang="en-US" dirty="0"/>
          </a:p>
        </p:txBody>
      </p:sp>
    </p:spTree>
    <p:extLst>
      <p:ext uri="{BB962C8B-B14F-4D97-AF65-F5344CB8AC3E}">
        <p14:creationId xmlns:p14="http://schemas.microsoft.com/office/powerpoint/2010/main" val="1888636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looked at contributing factors</a:t>
            </a:r>
            <a:r>
              <a:rPr lang="en-US" baseline="0" dirty="0" smtClean="0"/>
              <a:t> to help with self awareness</a:t>
            </a:r>
          </a:p>
          <a:p>
            <a:r>
              <a:rPr lang="en-US" baseline="0" dirty="0" smtClean="0"/>
              <a:t>Methods of nurturing or restoring resilience</a:t>
            </a:r>
          </a:p>
          <a:p>
            <a:r>
              <a:rPr lang="en-US" baseline="0" dirty="0" smtClean="0"/>
              <a:t>Tools to help with understanding or developing new practices</a:t>
            </a:r>
          </a:p>
          <a:p>
            <a:r>
              <a:rPr lang="en-US" baseline="0" dirty="0" smtClean="0"/>
              <a:t>But now you need a plan</a:t>
            </a:r>
          </a:p>
          <a:p>
            <a:r>
              <a:rPr lang="en-US" baseline="0" dirty="0" smtClean="0"/>
              <a:t>How will you/can you incorporate those things into your daily life?</a:t>
            </a:r>
          </a:p>
          <a:p>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28</a:t>
            </a:fld>
            <a:endParaRPr lang="en-US" dirty="0"/>
          </a:p>
        </p:txBody>
      </p:sp>
    </p:spTree>
    <p:extLst>
      <p:ext uri="{BB962C8B-B14F-4D97-AF65-F5344CB8AC3E}">
        <p14:creationId xmlns:p14="http://schemas.microsoft.com/office/powerpoint/2010/main" val="643878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29</a:t>
            </a:fld>
            <a:endParaRPr lang="en-US" dirty="0"/>
          </a:p>
        </p:txBody>
      </p:sp>
    </p:spTree>
    <p:extLst>
      <p:ext uri="{BB962C8B-B14F-4D97-AF65-F5344CB8AC3E}">
        <p14:creationId xmlns:p14="http://schemas.microsoft.com/office/powerpoint/2010/main" val="144377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30</a:t>
            </a:fld>
            <a:endParaRPr lang="en-US" dirty="0"/>
          </a:p>
        </p:txBody>
      </p:sp>
    </p:spTree>
    <p:extLst>
      <p:ext uri="{BB962C8B-B14F-4D97-AF65-F5344CB8AC3E}">
        <p14:creationId xmlns:p14="http://schemas.microsoft.com/office/powerpoint/2010/main" val="354881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29 years in public libraries</a:t>
            </a:r>
          </a:p>
          <a:p>
            <a:r>
              <a:rPr lang="en-US" dirty="0" smtClean="0"/>
              <a:t>11 in library management</a:t>
            </a:r>
          </a:p>
          <a:p>
            <a:r>
              <a:rPr lang="en-US" dirty="0" smtClean="0"/>
              <a:t>55 years</a:t>
            </a:r>
            <a:r>
              <a:rPr lang="en-US" baseline="0" dirty="0" smtClean="0"/>
              <a:t> a patron</a:t>
            </a:r>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4</a:t>
            </a:fld>
            <a:endParaRPr lang="en-US" dirty="0"/>
          </a:p>
        </p:txBody>
      </p:sp>
    </p:spTree>
    <p:extLst>
      <p:ext uri="{BB962C8B-B14F-4D97-AF65-F5344CB8AC3E}">
        <p14:creationId xmlns:p14="http://schemas.microsoft.com/office/powerpoint/2010/main" val="1497790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Japanese proverb: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effectLst/>
                <a:latin typeface="+mn-lt"/>
                <a:ea typeface="+mn-ea"/>
                <a:cs typeface="+mn-cs"/>
              </a:rPr>
              <a:t>“</a:t>
            </a:r>
            <a:r>
              <a:rPr lang="en-US" sz="1400" b="0" i="0" kern="1200" dirty="0" err="1" smtClean="0">
                <a:solidFill>
                  <a:schemeClr val="tx1"/>
                </a:solidFill>
                <a:effectLst/>
                <a:latin typeface="+mn-lt"/>
                <a:ea typeface="+mn-ea"/>
                <a:cs typeface="+mn-cs"/>
              </a:rPr>
              <a:t>Nanakorobi</a:t>
            </a:r>
            <a:r>
              <a:rPr lang="en-US" sz="1400" b="0" i="0" kern="1200" dirty="0" smtClean="0">
                <a:solidFill>
                  <a:schemeClr val="tx1"/>
                </a:solidFill>
                <a:effectLst/>
                <a:latin typeface="+mn-lt"/>
                <a:ea typeface="+mn-ea"/>
                <a:cs typeface="+mn-cs"/>
              </a:rPr>
              <a:t> </a:t>
            </a:r>
            <a:r>
              <a:rPr lang="en-US" sz="1400" b="0" i="0" kern="1200" dirty="0" err="1" smtClean="0">
                <a:solidFill>
                  <a:schemeClr val="tx1"/>
                </a:solidFill>
                <a:effectLst/>
                <a:latin typeface="+mn-lt"/>
                <a:ea typeface="+mn-ea"/>
                <a:cs typeface="+mn-cs"/>
              </a:rPr>
              <a:t>yaoki</a:t>
            </a:r>
            <a:r>
              <a:rPr lang="en-US" sz="1400" b="0" i="0" kern="1200" dirty="0" smtClean="0">
                <a:solidFill>
                  <a:schemeClr val="tx1"/>
                </a:solidFill>
                <a:effectLst/>
                <a:latin typeface="+mn-lt"/>
                <a:ea typeface="+mn-ea"/>
                <a:cs typeface="+mn-cs"/>
              </a:rPr>
              <a:t>” which translates as per the slide</a:t>
            </a:r>
          </a:p>
          <a:p>
            <a:endParaRPr lang="en-US" dirty="0" smtClean="0"/>
          </a:p>
          <a:p>
            <a:endParaRPr lang="en-US" dirty="0" smtClean="0"/>
          </a:p>
          <a:p>
            <a:r>
              <a:rPr lang="en-US" dirty="0" smtClean="0"/>
              <a:t>Thanks for being</a:t>
            </a:r>
            <a:r>
              <a:rPr lang="en-US" baseline="0" dirty="0" smtClean="0"/>
              <a:t> here today.</a:t>
            </a:r>
          </a:p>
          <a:p>
            <a:endParaRPr lang="en-US" baseline="0" dirty="0" smtClean="0"/>
          </a:p>
        </p:txBody>
      </p:sp>
      <p:sp>
        <p:nvSpPr>
          <p:cNvPr id="4" name="Slide Number Placeholder 3"/>
          <p:cNvSpPr>
            <a:spLocks noGrp="1"/>
          </p:cNvSpPr>
          <p:nvPr>
            <p:ph type="sldNum" sz="quarter" idx="10"/>
          </p:nvPr>
        </p:nvSpPr>
        <p:spPr/>
        <p:txBody>
          <a:bodyPr/>
          <a:lstStyle/>
          <a:p>
            <a:fld id="{53E555C0-F9D1-40F0-9467-3028A665919A}" type="slidenum">
              <a:rPr lang="en-US" smtClean="0"/>
              <a:pPr/>
              <a:t>31</a:t>
            </a:fld>
            <a:endParaRPr lang="en-US" dirty="0"/>
          </a:p>
        </p:txBody>
      </p:sp>
    </p:spTree>
    <p:extLst>
      <p:ext uri="{BB962C8B-B14F-4D97-AF65-F5344CB8AC3E}">
        <p14:creationId xmlns:p14="http://schemas.microsoft.com/office/powerpoint/2010/main" val="419897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E555C0-F9D1-40F0-9467-3028A665919A}" type="slidenum">
              <a:rPr lang="en-US" smtClean="0"/>
              <a:pPr/>
              <a:t>5</a:t>
            </a:fld>
            <a:endParaRPr lang="en-US" dirty="0"/>
          </a:p>
        </p:txBody>
      </p:sp>
    </p:spTree>
    <p:extLst>
      <p:ext uri="{BB962C8B-B14F-4D97-AF65-F5344CB8AC3E}">
        <p14:creationId xmlns:p14="http://schemas.microsoft.com/office/powerpoint/2010/main" val="121625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0260"/>
            <a:r>
              <a:rPr lang="en-US" sz="1100" dirty="0"/>
              <a:t>STRESS – 				</a:t>
            </a:r>
            <a:r>
              <a:rPr lang="en-US" sz="1100" b="1" cap="all" dirty="0" smtClean="0"/>
              <a:t>Burnout</a:t>
            </a:r>
            <a:r>
              <a:rPr lang="en-US" sz="1100" dirty="0"/>
              <a:t>	</a:t>
            </a:r>
          </a:p>
          <a:p>
            <a:r>
              <a:rPr lang="en-US" sz="1100" dirty="0"/>
              <a:t>Characterized by </a:t>
            </a:r>
            <a:r>
              <a:rPr lang="en-US" sz="1100" b="1" dirty="0" err="1"/>
              <a:t>OVER</a:t>
            </a:r>
            <a:r>
              <a:rPr lang="en-US" sz="1100" dirty="0" err="1"/>
              <a:t>engagement</a:t>
            </a:r>
            <a:r>
              <a:rPr lang="en-US" sz="1100" dirty="0"/>
              <a:t>		</a:t>
            </a:r>
            <a:r>
              <a:rPr lang="en-US" sz="1100" dirty="0" smtClean="0"/>
              <a:t>Characterized </a:t>
            </a:r>
            <a:r>
              <a:rPr lang="en-US" sz="1100" dirty="0"/>
              <a:t>by </a:t>
            </a:r>
            <a:r>
              <a:rPr lang="en-US" sz="1100" b="1" dirty="0" err="1"/>
              <a:t>DIS</a:t>
            </a:r>
            <a:r>
              <a:rPr lang="en-US" sz="1100" dirty="0" err="1"/>
              <a:t>engagement</a:t>
            </a:r>
            <a:endParaRPr lang="en-US" sz="1100" dirty="0"/>
          </a:p>
          <a:p>
            <a:r>
              <a:rPr lang="en-US" sz="1100" dirty="0"/>
              <a:t>Emotions may be </a:t>
            </a:r>
            <a:r>
              <a:rPr lang="en-US" sz="1100" b="1" dirty="0"/>
              <a:t>over-reactive		</a:t>
            </a:r>
            <a:r>
              <a:rPr lang="en-US" sz="1100" dirty="0" smtClean="0"/>
              <a:t>Emotions </a:t>
            </a:r>
            <a:r>
              <a:rPr lang="en-US" sz="1100" dirty="0"/>
              <a:t>may be </a:t>
            </a:r>
            <a:r>
              <a:rPr lang="en-US" sz="1100" b="1" dirty="0"/>
              <a:t>blunted</a:t>
            </a:r>
          </a:p>
          <a:p>
            <a:r>
              <a:rPr lang="en-US" sz="1100" dirty="0"/>
              <a:t>Sense of </a:t>
            </a:r>
            <a:r>
              <a:rPr lang="en-US" sz="1100" b="1" dirty="0"/>
              <a:t>urgency &amp; hyperactivity		</a:t>
            </a:r>
            <a:r>
              <a:rPr lang="en-US" sz="1100" dirty="0" smtClean="0"/>
              <a:t>Sense </a:t>
            </a:r>
            <a:r>
              <a:rPr lang="en-US" sz="1100" dirty="0"/>
              <a:t>of </a:t>
            </a:r>
            <a:r>
              <a:rPr lang="en-US" sz="1100" b="1" dirty="0"/>
              <a:t>helplessness or hopelessness</a:t>
            </a:r>
          </a:p>
          <a:p>
            <a:pPr>
              <a:buNone/>
            </a:pPr>
            <a:r>
              <a:rPr lang="en-US" sz="1100" dirty="0"/>
              <a:t>Primary damage is </a:t>
            </a:r>
            <a:r>
              <a:rPr lang="en-US" sz="1100" b="1" dirty="0"/>
              <a:t>physical  			</a:t>
            </a:r>
            <a:r>
              <a:rPr lang="en-US" sz="1100" dirty="0" smtClean="0"/>
              <a:t>Primary </a:t>
            </a:r>
            <a:r>
              <a:rPr lang="en-US" sz="1100" dirty="0"/>
              <a:t>damage is </a:t>
            </a:r>
            <a:r>
              <a:rPr lang="en-US" sz="1100" b="1" dirty="0"/>
              <a:t>emotional/mental</a:t>
            </a:r>
          </a:p>
          <a:p>
            <a:endParaRPr lang="en-US" sz="1100" baseline="0" dirty="0" smtClean="0"/>
          </a:p>
          <a:p>
            <a:r>
              <a:rPr lang="en-US" sz="1100" baseline="0" dirty="0" smtClean="0"/>
              <a:t>Stress is all about too much. Too much to do, to say, 	Burnout is about not enough. Not enough energy, not enough gas in the tank, </a:t>
            </a:r>
          </a:p>
          <a:p>
            <a:pPr defTabSz="890260"/>
            <a:r>
              <a:rPr lang="en-US" sz="1100" baseline="0" dirty="0" smtClean="0"/>
              <a:t>too much pressure, too much adrenaline. 		not enough emotional or psychic resources left.</a:t>
            </a:r>
          </a:p>
          <a:p>
            <a:endParaRPr lang="en-US" sz="1100" baseline="0" dirty="0" smtClean="0"/>
          </a:p>
          <a:p>
            <a:endParaRPr lang="en-US" sz="1100" baseline="0" dirty="0" smtClean="0"/>
          </a:p>
          <a:p>
            <a:r>
              <a:rPr lang="en-US" sz="1100" baseline="0" dirty="0" smtClean="0"/>
              <a:t>One researcher said that </a:t>
            </a:r>
            <a:r>
              <a:rPr lang="en-US" sz="1100" b="1" baseline="0" dirty="0" smtClean="0"/>
              <a:t>“If stress is like drowning in responsibilities, burnout is like being dried out.” </a:t>
            </a:r>
          </a:p>
          <a:p>
            <a:endParaRPr lang="en-US" b="1" dirty="0"/>
          </a:p>
          <a:p>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6</a:t>
            </a:fld>
            <a:endParaRPr lang="en-US" dirty="0"/>
          </a:p>
        </p:txBody>
      </p:sp>
    </p:spTree>
    <p:extLst>
      <p:ext uri="{BB962C8B-B14F-4D97-AF65-F5344CB8AC3E}">
        <p14:creationId xmlns:p14="http://schemas.microsoft.com/office/powerpoint/2010/main" val="26746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Feeling</a:t>
            </a:r>
            <a:r>
              <a:rPr lang="en-US" b="1" baseline="0" dirty="0" smtClean="0"/>
              <a:t> exhausted all the time is the #1 most frequent described symptom of burnout.</a:t>
            </a:r>
            <a:endParaRPr lang="en-US" b="1" dirty="0" smtClean="0"/>
          </a:p>
          <a:p>
            <a:endParaRPr lang="en-US" dirty="0" smtClean="0"/>
          </a:p>
          <a:p>
            <a:r>
              <a:rPr lang="en-US" dirty="0" smtClean="0"/>
              <a:t>May</a:t>
            </a:r>
            <a:r>
              <a:rPr lang="en-US" baseline="0" dirty="0" smtClean="0"/>
              <a:t> be observable in ones posture – slumped, shoulders down, eyes down. Slowed responses.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7</a:t>
            </a:fld>
            <a:endParaRPr lang="en-US" dirty="0"/>
          </a:p>
        </p:txBody>
      </p:sp>
    </p:spTree>
    <p:extLst>
      <p:ext uri="{BB962C8B-B14F-4D97-AF65-F5344CB8AC3E}">
        <p14:creationId xmlns:p14="http://schemas.microsoft.com/office/powerpoint/2010/main" val="347881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Detached, blunted</a:t>
            </a:r>
            <a:r>
              <a:rPr lang="en-US" baseline="0" dirty="0" smtClean="0"/>
              <a:t> emotions – the #1 description of the emotional side of burnout.</a:t>
            </a:r>
          </a:p>
          <a:p>
            <a:r>
              <a:rPr lang="en-US" baseline="0" dirty="0" smtClean="0"/>
              <a:t>	“I just don’t care anymore.”</a:t>
            </a:r>
          </a:p>
          <a:p>
            <a:r>
              <a:rPr lang="en-US" baseline="0" dirty="0" smtClean="0"/>
              <a:t>	“I just can’t get excited about work anymore.”</a:t>
            </a:r>
          </a:p>
          <a:p>
            <a:endParaRPr lang="en-US" b="1" baseline="0" dirty="0" smtClean="0"/>
          </a:p>
          <a:p>
            <a:r>
              <a:rPr lang="en-US" baseline="0" dirty="0" smtClean="0"/>
              <a:t>Note the “I just….” phrasing.</a:t>
            </a:r>
            <a:endParaRPr lang="en-US" dirty="0" smtClean="0"/>
          </a:p>
          <a:p>
            <a:endParaRPr lang="en-US" dirty="0" smtClean="0"/>
          </a:p>
          <a:p>
            <a:r>
              <a:rPr lang="en-US" dirty="0" smtClean="0"/>
              <a:t>May cycle into self blame – “If I only tried harder, came</a:t>
            </a:r>
            <a:r>
              <a:rPr lang="en-US" baseline="0" dirty="0" smtClean="0"/>
              <a:t> in earlier, did a better job …..”</a:t>
            </a:r>
          </a:p>
          <a:p>
            <a:r>
              <a:rPr lang="en-US" baseline="0" dirty="0" smtClean="0"/>
              <a:t>Yet when that trying harder doesn’t produce the desired result, it creates a cycle of defeat, leading to loss of motivation, inner emptiness.</a:t>
            </a:r>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8</a:t>
            </a:fld>
            <a:endParaRPr lang="en-US" dirty="0"/>
          </a:p>
        </p:txBody>
      </p:sp>
    </p:spTree>
    <p:extLst>
      <p:ext uri="{BB962C8B-B14F-4D97-AF65-F5344CB8AC3E}">
        <p14:creationId xmlns:p14="http://schemas.microsoft.com/office/powerpoint/2010/main" val="20256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Caveat – there are other</a:t>
            </a:r>
            <a:r>
              <a:rPr lang="en-US" baseline="0" dirty="0" smtClean="0"/>
              <a:t> reasons for all these behaviors.  But a pattern and in combination with physical and emotional signs, may be a red flag.</a:t>
            </a:r>
          </a:p>
          <a:p>
            <a:endParaRPr lang="en-US" baseline="0" dirty="0" smtClean="0"/>
          </a:p>
          <a:p>
            <a:r>
              <a:rPr lang="en-US" cap="all" baseline="0" dirty="0" smtClean="0"/>
              <a:t>The key is the </a:t>
            </a:r>
            <a:r>
              <a:rPr lang="en-US" b="1" cap="all" baseline="0" dirty="0" smtClean="0"/>
              <a:t>change in the behavior</a:t>
            </a:r>
            <a:r>
              <a:rPr lang="en-US" cap="all" baseline="0" dirty="0" smtClean="0"/>
              <a:t>. This is a person who </a:t>
            </a:r>
            <a:r>
              <a:rPr lang="en-US" b="1" cap="all" baseline="0" dirty="0" smtClean="0"/>
              <a:t>didn’t used to do this and now they do.</a:t>
            </a:r>
          </a:p>
          <a:p>
            <a:endParaRPr lang="en-US" baseline="0" dirty="0" smtClean="0"/>
          </a:p>
          <a:p>
            <a:r>
              <a:rPr lang="en-US" baseline="0" dirty="0" smtClean="0"/>
              <a:t>The change in pattern is an opportunity for a conversation, </a:t>
            </a:r>
            <a:r>
              <a:rPr lang="en-US" b="1" baseline="0" dirty="0" smtClean="0"/>
              <a:t>to begin exploration</a:t>
            </a:r>
            <a:r>
              <a:rPr lang="en-US" baseline="0" dirty="0" smtClean="0"/>
              <a:t>.</a:t>
            </a:r>
          </a:p>
          <a:p>
            <a:endParaRPr lang="en-US" baseline="0" dirty="0" smtClean="0"/>
          </a:p>
          <a:p>
            <a:r>
              <a:rPr lang="en-US" baseline="0" dirty="0" smtClean="0"/>
              <a:t>Withdrawal – no longer part of the gang or, in a group, expresses persistent negativity.</a:t>
            </a:r>
          </a:p>
          <a:p>
            <a:endParaRPr lang="en-US" baseline="0" dirty="0" smtClean="0"/>
          </a:p>
          <a:p>
            <a:r>
              <a:rPr lang="en-US" baseline="0" dirty="0" smtClean="0"/>
              <a:t>Example: Previous top performer, now missing deadlines, not following up.</a:t>
            </a:r>
          </a:p>
          <a:p>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9</a:t>
            </a:fld>
            <a:endParaRPr lang="en-US" dirty="0"/>
          </a:p>
        </p:txBody>
      </p:sp>
    </p:spTree>
    <p:extLst>
      <p:ext uri="{BB962C8B-B14F-4D97-AF65-F5344CB8AC3E}">
        <p14:creationId xmlns:p14="http://schemas.microsoft.com/office/powerpoint/2010/main" val="3372101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some people burn out and others don’t?</a:t>
            </a:r>
          </a:p>
          <a:p>
            <a:endParaRPr lang="en-US" dirty="0" smtClean="0"/>
          </a:p>
          <a:p>
            <a:r>
              <a:rPr lang="en-US" dirty="0" smtClean="0"/>
              <a:t>Each</a:t>
            </a:r>
            <a:r>
              <a:rPr lang="en-US" baseline="0" dirty="0" smtClean="0"/>
              <a:t> person has their own way of moving through life, their own perspectives and attitudes. </a:t>
            </a:r>
          </a:p>
          <a:p>
            <a:endParaRPr lang="en-US" baseline="0" dirty="0" smtClean="0"/>
          </a:p>
          <a:p>
            <a:r>
              <a:rPr lang="en-US" baseline="0" dirty="0" smtClean="0"/>
              <a:t>Some attributes keep the person buoyed up and allow them to rebound from disappointment or setbacks. </a:t>
            </a:r>
          </a:p>
          <a:p>
            <a:r>
              <a:rPr lang="en-US" baseline="0" dirty="0" smtClean="0"/>
              <a:t>Others leave people more vulnerable to the persistent disappointments that can lead to feeling burned out.</a:t>
            </a:r>
          </a:p>
          <a:p>
            <a:r>
              <a:rPr lang="en-US" baseline="0" dirty="0" smtClean="0"/>
              <a:t>Knowing these factors can help create safeguards. </a:t>
            </a:r>
          </a:p>
          <a:p>
            <a:endParaRPr lang="en-US" baseline="0" dirty="0" smtClean="0"/>
          </a:p>
          <a:p>
            <a:r>
              <a:rPr lang="en-US" baseline="0" dirty="0" smtClean="0"/>
              <a:t>Some may be within your realm of influence as an employer. Some are not (ex: poor dietary habits, hard partying)  but you may be able to address them if they begin to affect performance in the workplace (i.e. your party animal shows up </a:t>
            </a:r>
            <a:r>
              <a:rPr lang="en-US" baseline="0" dirty="0" err="1" smtClean="0"/>
              <a:t>hungover</a:t>
            </a:r>
            <a:r>
              <a:rPr lang="en-US" baseline="0" dirty="0" smtClean="0"/>
              <a:t> at work or is frequently late)</a:t>
            </a:r>
            <a:endParaRPr lang="en-US" dirty="0" smtClean="0"/>
          </a:p>
          <a:p>
            <a:endParaRPr lang="en-US" dirty="0" smtClean="0"/>
          </a:p>
          <a:p>
            <a:r>
              <a:rPr lang="en-US" dirty="0" smtClean="0"/>
              <a:t>Will work through the chart, starting at the top and moving clockwise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E555C0-F9D1-40F0-9467-3028A665919A}" type="slidenum">
              <a:rPr lang="en-US" smtClean="0"/>
              <a:pPr/>
              <a:t>10</a:t>
            </a:fld>
            <a:endParaRPr lang="en-US" dirty="0"/>
          </a:p>
        </p:txBody>
      </p:sp>
    </p:spTree>
    <p:extLst>
      <p:ext uri="{BB962C8B-B14F-4D97-AF65-F5344CB8AC3E}">
        <p14:creationId xmlns:p14="http://schemas.microsoft.com/office/powerpoint/2010/main" val="398743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2769764137"/>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290029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72537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7528A3-E9E8-4C3B-B00E-AA02CE184672}"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37858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197548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282651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5904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4032299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2889468426"/>
      </p:ext>
    </p:extLst>
  </p:cSld>
  <p:clrMapOvr>
    <a:masterClrMapping/>
  </p:clrMapOvr>
  <p:extLst>
    <p:ext uri="{DCECCB84-F9BA-43D5-87BE-67443E8EF086}">
      <p15:sldGuideLst xmlns=""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181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860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2860483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007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0342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0583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047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0899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3524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7835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9556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24DE-39BD-2E49-BE4C-CF70B78A2F36}" type="datetimeFigureOut">
              <a:rPr lang="en-US" smtClean="0">
                <a:solidFill>
                  <a:prstClr val="black">
                    <a:tint val="75000"/>
                  </a:prstClr>
                </a:solidFill>
                <a:latin typeface="Calibri"/>
              </a:rPr>
              <a:pPr/>
              <a:t>1/18/17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CE14414-785D-F743-B34C-A246B0A6F94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926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3301404842"/>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182318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379401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41888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340513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214320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0546B-D425-4D5C-A2C2-66DE0C33831A}" type="datetimeFigureOut">
              <a:rPr lang="en-US" smtClean="0"/>
              <a:pPr/>
              <a:t>1/18/17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20834832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890546B-D425-4D5C-A2C2-66DE0C33831A}" type="datetimeFigureOut">
              <a:rPr lang="en-US" smtClean="0"/>
              <a:pPr/>
              <a:t>1/18/17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37528A3-E9E8-4C3B-B00E-AA02CE184672}" type="slidenum">
              <a:rPr lang="en-US" smtClean="0"/>
              <a:pPr/>
              <a:t>‹#›</a:t>
            </a:fld>
            <a:endParaRPr lang="en-US" dirty="0"/>
          </a:p>
        </p:txBody>
      </p:sp>
    </p:spTree>
    <p:extLst>
      <p:ext uri="{BB962C8B-B14F-4D97-AF65-F5344CB8AC3E}">
        <p14:creationId xmlns:p14="http://schemas.microsoft.com/office/powerpoint/2010/main" val="708918319"/>
      </p:ext>
    </p:extLst>
  </p:cSld>
  <p:clrMap bg1="dk1" tx1="lt1" bg2="dk2" tx2="lt2" accent1="accent1" accent2="accent2" accent3="accent3" accent4="accent4" accent5="accent5" accent6="accent6" hlink="hlink" folHlink="folHlink"/>
  <p:sldLayoutIdLst>
    <p:sldLayoutId id="2147486105" r:id="rId1"/>
    <p:sldLayoutId id="2147486106" r:id="rId2"/>
    <p:sldLayoutId id="2147486107" r:id="rId3"/>
    <p:sldLayoutId id="2147486108" r:id="rId4"/>
    <p:sldLayoutId id="2147486109" r:id="rId5"/>
    <p:sldLayoutId id="2147486110" r:id="rId6"/>
    <p:sldLayoutId id="2147486111" r:id="rId7"/>
    <p:sldLayoutId id="2147486112" r:id="rId8"/>
    <p:sldLayoutId id="2147486113" r:id="rId9"/>
    <p:sldLayoutId id="2147486114" r:id="rId10"/>
    <p:sldLayoutId id="2147486115" r:id="rId11"/>
    <p:sldLayoutId id="2147486116" r:id="rId12"/>
    <p:sldLayoutId id="2147486117" r:id="rId13"/>
    <p:sldLayoutId id="2147486118" r:id="rId14"/>
    <p:sldLayoutId id="2147486119" r:id="rId15"/>
    <p:sldLayoutId id="2147486120" r:id="rId16"/>
    <p:sldLayoutId id="2147486121"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A3E24DE-39BD-2E49-BE4C-CF70B78A2F36}" type="datetimeFigureOut">
              <a:rPr lang="en-US" smtClean="0">
                <a:solidFill>
                  <a:prstClr val="black">
                    <a:tint val="75000"/>
                  </a:prstClr>
                </a:solidFill>
                <a:latin typeface="Calibri"/>
              </a:rPr>
              <a:pPr defTabSz="457200"/>
              <a:t>1/18/17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CE14414-785D-F743-B34C-A246B0A6F949}"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4129949763"/>
      </p:ext>
    </p:extLst>
  </p:cSld>
  <p:clrMap bg1="lt1" tx1="dk1" bg2="lt2" tx2="dk2" accent1="accent1" accent2="accent2" accent3="accent3" accent4="accent4" accent5="accent5" accent6="accent6" hlink="hlink" folHlink="folHlink"/>
  <p:sldLayoutIdLst>
    <p:sldLayoutId id="2147486123" r:id="rId1"/>
    <p:sldLayoutId id="2147486124" r:id="rId2"/>
    <p:sldLayoutId id="2147486125" r:id="rId3"/>
    <p:sldLayoutId id="2147486126" r:id="rId4"/>
    <p:sldLayoutId id="2147486127" r:id="rId5"/>
    <p:sldLayoutId id="2147486128" r:id="rId6"/>
    <p:sldLayoutId id="2147486129" r:id="rId7"/>
    <p:sldLayoutId id="2147486130" r:id="rId8"/>
    <p:sldLayoutId id="2147486131" r:id="rId9"/>
    <p:sldLayoutId id="2147486132" r:id="rId10"/>
    <p:sldLayoutId id="21474861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jpg"/><Relationship Id="rId3"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fplogo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908" y="460955"/>
            <a:ext cx="5266807" cy="1419704"/>
          </a:xfrm>
          <a:prstGeom prst="rect">
            <a:avLst/>
          </a:prstGeom>
        </p:spPr>
      </p:pic>
      <p:sp>
        <p:nvSpPr>
          <p:cNvPr id="6" name="TextBox 5"/>
          <p:cNvSpPr txBox="1"/>
          <p:nvPr/>
        </p:nvSpPr>
        <p:spPr>
          <a:xfrm>
            <a:off x="642323" y="2861454"/>
            <a:ext cx="7999861" cy="2759260"/>
          </a:xfrm>
          <a:prstGeom prst="rect">
            <a:avLst/>
          </a:prstGeom>
          <a:noFill/>
          <a:ln w="6350" cmpd="sng">
            <a:noFill/>
          </a:ln>
        </p:spPr>
        <p:txBody>
          <a:bodyPr wrap="square" rtlCol="0">
            <a:noAutofit/>
          </a:bodyPr>
          <a:lstStyle/>
          <a:p>
            <a:pPr defTabSz="457200"/>
            <a:endParaRPr lang="en-US" dirty="0" smtClean="0">
              <a:solidFill>
                <a:prstClr val="black"/>
              </a:solidFill>
              <a:latin typeface="Calibri"/>
            </a:endParaRPr>
          </a:p>
          <a:p>
            <a:pPr defTabSz="457200"/>
            <a:r>
              <a:rPr lang="en-US" sz="2000" dirty="0" smtClean="0">
                <a:solidFill>
                  <a:prstClr val="black"/>
                </a:solidFill>
                <a:latin typeface="Calibri"/>
              </a:rPr>
              <a:t>Infopeople </a:t>
            </a:r>
            <a:r>
              <a:rPr lang="en-US" sz="2000" dirty="0">
                <a:solidFill>
                  <a:prstClr val="black"/>
                </a:solidFill>
                <a:latin typeface="Calibri"/>
              </a:rPr>
              <a:t>is dedicated to bringing you the best in practical library training and improving information access for the public by improving the skills of library workers. Infopeople, a grant project of the </a:t>
            </a:r>
            <a:r>
              <a:rPr lang="en-US" sz="2000" dirty="0" err="1">
                <a:solidFill>
                  <a:prstClr val="black"/>
                </a:solidFill>
                <a:latin typeface="Calibri"/>
              </a:rPr>
              <a:t>Califa</a:t>
            </a:r>
            <a:r>
              <a:rPr lang="en-US" sz="2000" dirty="0">
                <a:solidFill>
                  <a:prstClr val="black"/>
                </a:solidFill>
                <a:latin typeface="Calibri"/>
              </a:rPr>
              <a:t> Group, is supported in part by the Institute of Museum and Library Services under the provisions of the Library Services and Technology Act administered in California by the State Librarian. </a:t>
            </a:r>
            <a:r>
              <a:rPr lang="en-US" sz="2000" dirty="0" smtClean="0">
                <a:solidFill>
                  <a:prstClr val="black"/>
                </a:solidFill>
                <a:latin typeface="Calibri"/>
              </a:rPr>
              <a:t>This </a:t>
            </a:r>
            <a:r>
              <a:rPr lang="en-US" sz="2000" dirty="0">
                <a:solidFill>
                  <a:prstClr val="black"/>
                </a:solidFill>
                <a:latin typeface="Calibri"/>
              </a:rPr>
              <a:t>material is covered by </a:t>
            </a:r>
            <a:r>
              <a:rPr lang="en-US" sz="2000" dirty="0" smtClean="0">
                <a:solidFill>
                  <a:prstClr val="black"/>
                </a:solidFill>
                <a:latin typeface="Calibri"/>
                <a:hlinkClick r:id="rId3"/>
              </a:rPr>
              <a:t>Creative Commons 4.0</a:t>
            </a:r>
            <a:r>
              <a:rPr lang="en-US" sz="2000" dirty="0" smtClean="0">
                <a:solidFill>
                  <a:prstClr val="black"/>
                </a:solidFill>
                <a:latin typeface="Calibri"/>
              </a:rPr>
              <a:t> Non-commercial Share Alike </a:t>
            </a:r>
            <a:r>
              <a:rPr lang="en-US" sz="2000" dirty="0">
                <a:solidFill>
                  <a:prstClr val="black"/>
                </a:solidFill>
                <a:latin typeface="Calibri"/>
              </a:rPr>
              <a:t>license.  Any use of this material should credit the funding source.</a:t>
            </a:r>
          </a:p>
        </p:txBody>
      </p:sp>
      <p:sp>
        <p:nvSpPr>
          <p:cNvPr id="7" name="TextBox 6"/>
          <p:cNvSpPr txBox="1"/>
          <p:nvPr/>
        </p:nvSpPr>
        <p:spPr>
          <a:xfrm>
            <a:off x="817504" y="2394278"/>
            <a:ext cx="4484596" cy="400110"/>
          </a:xfrm>
          <a:prstGeom prst="rect">
            <a:avLst/>
          </a:prstGeom>
          <a:noFill/>
        </p:spPr>
        <p:txBody>
          <a:bodyPr wrap="none" rtlCol="0">
            <a:spAutoFit/>
          </a:bodyPr>
          <a:lstStyle/>
          <a:p>
            <a:pPr defTabSz="457200"/>
            <a:r>
              <a:rPr lang="en-US" sz="2000" dirty="0" smtClean="0">
                <a:solidFill>
                  <a:prstClr val="black"/>
                </a:solidFill>
                <a:latin typeface="Calibri"/>
              </a:rPr>
              <a:t>Welcome to today’s Infopeople Webinar!</a:t>
            </a:r>
            <a:endParaRPr lang="en-US" sz="2000" dirty="0">
              <a:solidFill>
                <a:prstClr val="black"/>
              </a:solidFill>
              <a:latin typeface="Calibri"/>
            </a:endParaRPr>
          </a:p>
        </p:txBody>
      </p:sp>
    </p:spTree>
    <p:extLst>
      <p:ext uri="{BB962C8B-B14F-4D97-AF65-F5344CB8AC3E}">
        <p14:creationId xmlns:p14="http://schemas.microsoft.com/office/powerpoint/2010/main" val="12693269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23875"/>
            <a:ext cx="8229600" cy="1295400"/>
          </a:xfrm>
        </p:spPr>
        <p:txBody>
          <a:bodyPr>
            <a:normAutofit fontScale="90000"/>
          </a:bodyPr>
          <a:lstStyle/>
          <a:p>
            <a:pPr algn="ctr"/>
            <a:r>
              <a:rPr lang="en-US" dirty="0" smtClean="0"/>
              <a:t/>
            </a:r>
            <a:br>
              <a:rPr lang="en-US" dirty="0" smtClean="0"/>
            </a:b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426054151"/>
              </p:ext>
            </p:extLst>
          </p:nvPr>
        </p:nvGraphicFramePr>
        <p:xfrm>
          <a:off x="380999" y="1600200"/>
          <a:ext cx="7836877"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04800" y="524470"/>
            <a:ext cx="8305800" cy="923330"/>
          </a:xfrm>
          <a:prstGeom prst="rect">
            <a:avLst/>
          </a:prstGeom>
        </p:spPr>
        <p:txBody>
          <a:bodyPr wrap="square">
            <a:spAutoFit/>
          </a:bodyPr>
          <a:lstStyle/>
          <a:p>
            <a:r>
              <a:rPr lang="en-US" sz="3600" dirty="0"/>
              <a:t>What  Factors  </a:t>
            </a:r>
            <a:r>
              <a:rPr lang="en-US" sz="3600" dirty="0" smtClean="0"/>
              <a:t>Contribute to Burnout? </a:t>
            </a:r>
            <a:r>
              <a:rPr lang="en-US" dirty="0"/>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200"/>
            <a:ext cx="8229600" cy="1399955"/>
          </a:xfrm>
        </p:spPr>
        <p:txBody>
          <a:bodyPr>
            <a:normAutofit/>
          </a:bodyPr>
          <a:lstStyle/>
          <a:p>
            <a:pPr algn="ctr"/>
            <a:r>
              <a:rPr lang="en-US" sz="3400" dirty="0" smtClean="0">
                <a:ln w="0"/>
                <a:solidFill>
                  <a:schemeClr val="tx1"/>
                </a:solidFill>
                <a:effectLst>
                  <a:outerShdw blurRad="38100" dist="19050" dir="2700000" algn="tl" rotWithShape="0">
                    <a:schemeClr val="dk1">
                      <a:alpha val="40000"/>
                    </a:schemeClr>
                  </a:outerShdw>
                </a:effectLst>
                <a:latin typeface="+mn-lt"/>
              </a:rPr>
              <a:t>What  </a:t>
            </a:r>
            <a:r>
              <a:rPr lang="en-US" sz="3400" b="1" cap="all" dirty="0" smtClean="0">
                <a:ln w="0"/>
                <a:solidFill>
                  <a:schemeClr val="tx1"/>
                </a:solidFill>
                <a:effectLst>
                  <a:outerShdw blurRad="38100" dist="19050" dir="2700000" algn="tl" rotWithShape="0">
                    <a:schemeClr val="dk1">
                      <a:alpha val="40000"/>
                    </a:schemeClr>
                  </a:outerShdw>
                </a:effectLst>
                <a:latin typeface="+mn-lt"/>
              </a:rPr>
              <a:t>work-related factors </a:t>
            </a:r>
            <a:r>
              <a:rPr lang="en-US" sz="3400" dirty="0" smtClean="0">
                <a:ln w="0"/>
                <a:solidFill>
                  <a:schemeClr val="tx1"/>
                </a:solidFill>
                <a:effectLst>
                  <a:outerShdw blurRad="38100" dist="19050" dir="2700000" algn="tl" rotWithShape="0">
                    <a:schemeClr val="dk1">
                      <a:alpha val="40000"/>
                    </a:schemeClr>
                  </a:outerShdw>
                </a:effectLst>
                <a:latin typeface="+mn-lt"/>
              </a:rPr>
              <a:t>might contribute to burnout?</a:t>
            </a:r>
            <a:endParaRPr lang="en-US" sz="3400" dirty="0">
              <a:ln w="0"/>
              <a:solidFill>
                <a:schemeClr val="tx1"/>
              </a:solidFill>
              <a:effectLst>
                <a:outerShdw blurRad="38100" dist="19050" dir="2700000" algn="tl" rotWithShape="0">
                  <a:schemeClr val="dk1">
                    <a:alpha val="40000"/>
                  </a:schemeClr>
                </a:outerShdw>
              </a:effectLst>
              <a:latin typeface="+mn-lt"/>
            </a:endParaRPr>
          </a:p>
        </p:txBody>
      </p:sp>
      <p:sp>
        <p:nvSpPr>
          <p:cNvPr id="3" name="TextBox 2"/>
          <p:cNvSpPr txBox="1"/>
          <p:nvPr/>
        </p:nvSpPr>
        <p:spPr>
          <a:xfrm rot="804098">
            <a:off x="2537091" y="2922297"/>
            <a:ext cx="3825395" cy="2616101"/>
          </a:xfrm>
          <a:prstGeom prst="rect">
            <a:avLst/>
          </a:prstGeom>
          <a:solidFill>
            <a:schemeClr val="accent2"/>
          </a:solidFill>
          <a:effectLst>
            <a:glow rad="139700">
              <a:schemeClr val="accent2">
                <a:satMod val="175000"/>
                <a:alpha val="40000"/>
              </a:schemeClr>
            </a:glow>
          </a:effectLst>
          <a:scene3d>
            <a:camera prst="orthographicFront"/>
            <a:lightRig rig="threePt" dir="t"/>
          </a:scene3d>
          <a:sp3d>
            <a:bevelT prst="angle"/>
          </a:sp3d>
        </p:spPr>
        <p:txBody>
          <a:bodyPr wrap="square" rtlCol="0">
            <a:spAutoFit/>
          </a:bodyPr>
          <a:lstStyle/>
          <a:p>
            <a:endParaRPr lang="en-US" dirty="0" smtClean="0"/>
          </a:p>
          <a:p>
            <a:endParaRPr lang="en-US" dirty="0"/>
          </a:p>
          <a:p>
            <a:pPr algn="ctr"/>
            <a:r>
              <a:rPr lang="en-US" dirty="0" smtClean="0"/>
              <a:t> </a:t>
            </a:r>
          </a:p>
          <a:p>
            <a:pPr algn="ctr"/>
            <a:r>
              <a:rPr lang="en-US" sz="3800" b="1" dirty="0" smtClean="0"/>
              <a:t>Work</a:t>
            </a:r>
          </a:p>
          <a:p>
            <a:endParaRPr lang="en-US" dirty="0"/>
          </a:p>
          <a:p>
            <a:endParaRPr lang="en-US" dirty="0" smtClean="0"/>
          </a:p>
          <a:p>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09620686"/>
              </p:ext>
            </p:extLst>
          </p:nvPr>
        </p:nvGraphicFramePr>
        <p:xfrm>
          <a:off x="1295400" y="762000"/>
          <a:ext cx="6477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sz="half" idx="4294967295"/>
          </p:nvPr>
        </p:nvPicPr>
        <p:blipFill>
          <a:blip r:embed="rId3" cstate="print">
            <a:duotone>
              <a:schemeClr val="accent2">
                <a:shade val="45000"/>
                <a:satMod val="135000"/>
              </a:schemeClr>
              <a:prstClr val="white"/>
            </a:duotone>
          </a:blip>
          <a:srcRect l="26563" t="22917" r="15625" b="18750"/>
          <a:stretch>
            <a:fillRect/>
          </a:stretch>
        </p:blipFill>
        <p:spPr bwMode="auto">
          <a:xfrm>
            <a:off x="0" y="0"/>
            <a:ext cx="9299575" cy="7037388"/>
          </a:xfrm>
          <a:prstGeom prst="rect">
            <a:avLst/>
          </a:prstGeom>
          <a:noFill/>
          <a:ln w="9525">
            <a:noFill/>
            <a:miter lim="800000"/>
            <a:headEnd/>
            <a:tailEnd/>
          </a:ln>
        </p:spPr>
      </p:pic>
      <p:sp>
        <p:nvSpPr>
          <p:cNvPr id="5" name="Content Placeholder 4"/>
          <p:cNvSpPr>
            <a:spLocks noGrp="1"/>
          </p:cNvSpPr>
          <p:nvPr>
            <p:ph sz="half" idx="4294967295"/>
          </p:nvPr>
        </p:nvSpPr>
        <p:spPr>
          <a:xfrm rot="20802121">
            <a:off x="1146031" y="1004101"/>
            <a:ext cx="7408862" cy="5711826"/>
          </a:xfrm>
        </p:spPr>
        <p:txBody>
          <a:bodyPr/>
          <a:lstStyle/>
          <a:p>
            <a:pPr>
              <a:buNone/>
            </a:pPr>
            <a:r>
              <a:rPr lang="en-US" b="1" dirty="0" smtClean="0"/>
              <a:t> </a:t>
            </a:r>
          </a:p>
          <a:p>
            <a:pPr>
              <a:buNone/>
            </a:pPr>
            <a:endParaRPr lang="en-US" b="1" dirty="0" smtClean="0"/>
          </a:p>
          <a:p>
            <a:pPr>
              <a:buNone/>
            </a:pPr>
            <a:endParaRPr lang="en-US" b="1" dirty="0" smtClean="0"/>
          </a:p>
          <a:p>
            <a:pPr>
              <a:buClr>
                <a:srgbClr val="232573"/>
              </a:buClr>
              <a:buNone/>
            </a:pPr>
            <a:r>
              <a:rPr lang="en-US" sz="4000" b="1" dirty="0" smtClean="0">
                <a:solidFill>
                  <a:schemeClr val="bg2">
                    <a:lumMod val="75000"/>
                  </a:schemeClr>
                </a:solidFill>
              </a:rPr>
              <a:t>Which of these factors can you influence?</a:t>
            </a:r>
          </a:p>
          <a:p>
            <a:pPr>
              <a:buClr>
                <a:srgbClr val="232573"/>
              </a:buClr>
            </a:pPr>
            <a:r>
              <a:rPr lang="en-US" sz="4000" b="1" dirty="0" smtClean="0">
                <a:solidFill>
                  <a:schemeClr val="bg2">
                    <a:lumMod val="75000"/>
                  </a:schemeClr>
                </a:solidFill>
              </a:rPr>
              <a:t>		As an employee?</a:t>
            </a:r>
          </a:p>
          <a:p>
            <a:pPr>
              <a:buClr>
                <a:srgbClr val="232573"/>
              </a:buClr>
            </a:pPr>
            <a:r>
              <a:rPr lang="en-US" sz="4000" b="1" dirty="0" smtClean="0">
                <a:solidFill>
                  <a:schemeClr val="bg2">
                    <a:lumMod val="75000"/>
                  </a:schemeClr>
                </a:solidFill>
              </a:rPr>
              <a:t>		As a manager?</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1143000"/>
          </a:xfrm>
        </p:spPr>
        <p:txBody>
          <a:bodyPr>
            <a:noAutofit/>
          </a:bodyPr>
          <a:lstStyle/>
          <a:p>
            <a:pPr algn="ctr"/>
            <a:r>
              <a:rPr lang="en-US" sz="3400" b="1" dirty="0" smtClean="0">
                <a:solidFill>
                  <a:schemeClr val="tx1"/>
                </a:solidFill>
                <a:latin typeface="+mn-lt"/>
              </a:rPr>
              <a:t>What LIFESTYLE  FACTORS might contribute to burnout?</a:t>
            </a:r>
            <a:endParaRPr lang="en-US" sz="3400" b="1" dirty="0">
              <a:solidFill>
                <a:schemeClr val="tx1"/>
              </a:solidFill>
              <a:latin typeface="+mn-lt"/>
            </a:endParaRPr>
          </a:p>
        </p:txBody>
      </p:sp>
      <p:sp>
        <p:nvSpPr>
          <p:cNvPr id="5" name="TextBox 4"/>
          <p:cNvSpPr txBox="1"/>
          <p:nvPr/>
        </p:nvSpPr>
        <p:spPr>
          <a:xfrm rot="1488504">
            <a:off x="2584588" y="2789062"/>
            <a:ext cx="3780860" cy="2585323"/>
          </a:xfrm>
          <a:prstGeom prst="rect">
            <a:avLst/>
          </a:prstGeom>
          <a:solidFill>
            <a:srgbClr val="FF9900"/>
          </a:solidFill>
          <a:ln>
            <a:solidFill>
              <a:schemeClr val="accent3">
                <a:lumMod val="50000"/>
              </a:schemeClr>
            </a:solidFill>
          </a:ln>
          <a:effectLst>
            <a:glow rad="228600">
              <a:schemeClr val="accent4">
                <a:satMod val="175000"/>
                <a:alpha val="40000"/>
              </a:schemeClr>
            </a:glow>
            <a:softEdge rad="12700"/>
          </a:effectLst>
          <a:scene3d>
            <a:camera prst="orthographicFront"/>
            <a:lightRig rig="threePt" dir="t"/>
          </a:scene3d>
          <a:sp3d>
            <a:bevelT prst="angle"/>
          </a:sp3d>
        </p:spPr>
        <p:txBody>
          <a:bodyPr wrap="square" rtlCol="0">
            <a:spAutoFit/>
          </a:bodyPr>
          <a:lstStyle/>
          <a:p>
            <a:endParaRPr lang="en-US" dirty="0" smtClean="0"/>
          </a:p>
          <a:p>
            <a:endParaRPr lang="en-US" dirty="0"/>
          </a:p>
          <a:p>
            <a:pPr algn="ctr"/>
            <a:r>
              <a:rPr lang="en-US" dirty="0" smtClean="0"/>
              <a:t> </a:t>
            </a:r>
          </a:p>
          <a:p>
            <a:pPr algn="ctr"/>
            <a:r>
              <a:rPr lang="en-US" sz="3600" b="1" dirty="0" smtClean="0">
                <a:solidFill>
                  <a:schemeClr val="bg1"/>
                </a:solidFill>
              </a:rPr>
              <a:t>Lifestyle</a:t>
            </a:r>
          </a:p>
          <a:p>
            <a:endParaRPr lang="en-US" dirty="0"/>
          </a:p>
          <a:p>
            <a:endParaRPr lang="en-US" dirty="0" smtClean="0"/>
          </a:p>
          <a:p>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915400" cy="1179513"/>
          </a:xfrm>
        </p:spPr>
        <p:txBody>
          <a:bodyPr>
            <a:noAutofit/>
          </a:bodyPr>
          <a:lstStyle/>
          <a:p>
            <a:pPr algn="ctr"/>
            <a:r>
              <a:rPr lang="en-US" sz="3400" dirty="0" smtClean="0">
                <a:solidFill>
                  <a:schemeClr val="tx1"/>
                </a:solidFill>
                <a:latin typeface="Arial Rounded MT Bold" panose="020F0704030504030204" pitchFamily="34" charset="0"/>
              </a:rPr>
              <a:t>LIFESTYLE–RELATED FACTORS</a:t>
            </a:r>
            <a:br>
              <a:rPr lang="en-US" sz="3400" dirty="0" smtClean="0">
                <a:solidFill>
                  <a:schemeClr val="tx1"/>
                </a:solidFill>
                <a:latin typeface="Arial Rounded MT Bold" panose="020F0704030504030204" pitchFamily="34" charset="0"/>
              </a:rPr>
            </a:br>
            <a:endParaRPr lang="en-US" sz="3400" dirty="0">
              <a:solidFill>
                <a:schemeClr val="tx1"/>
              </a:solidFill>
              <a:latin typeface="Arial Rounded MT Bold" panose="020F0704030504030204" pitchFamily="34" charset="0"/>
            </a:endParaRPr>
          </a:p>
        </p:txBody>
      </p:sp>
      <p:graphicFrame>
        <p:nvGraphicFramePr>
          <p:cNvPr id="5" name="Diagram 4"/>
          <p:cNvGraphicFramePr/>
          <p:nvPr>
            <p:extLst>
              <p:ext uri="{D42A27DB-BD31-4B8C-83A1-F6EECF244321}">
                <p14:modId xmlns:p14="http://schemas.microsoft.com/office/powerpoint/2010/main" val="1256598041"/>
              </p:ext>
            </p:extLst>
          </p:nvPr>
        </p:nvGraphicFramePr>
        <p:xfrm>
          <a:off x="914400" y="1402251"/>
          <a:ext cx="7543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clrChange>
              <a:clrFrom>
                <a:srgbClr val="1B6070"/>
              </a:clrFrom>
              <a:clrTo>
                <a:srgbClr val="1B6070">
                  <a:alpha val="0"/>
                </a:srgbClr>
              </a:clrTo>
            </a:clrChange>
            <a:duotone>
              <a:schemeClr val="accent6">
                <a:shade val="45000"/>
                <a:satMod val="135000"/>
              </a:schemeClr>
              <a:prstClr val="white"/>
            </a:duotone>
          </a:blip>
          <a:srcRect l="31410" t="16809" r="36057" b="37607"/>
          <a:stretch/>
        </p:blipFill>
        <p:spPr bwMode="auto">
          <a:xfrm>
            <a:off x="0" y="1"/>
            <a:ext cx="9144000" cy="6858000"/>
          </a:xfrm>
          <a:prstGeom prst="rect">
            <a:avLst/>
          </a:prstGeom>
          <a:ln>
            <a:noFill/>
          </a:ln>
          <a:extLst>
            <a:ext uri="{53640926-AAD7-44d8-BBD7-CCE9431645EC}">
              <a14:shadowObscured xmlns:a14="http://schemas.microsoft.com/office/drawing/2010/main"/>
            </a:ext>
          </a:extLst>
        </p:spPr>
      </p:pic>
      <p:sp>
        <p:nvSpPr>
          <p:cNvPr id="5" name="Content Placeholder 4"/>
          <p:cNvSpPr>
            <a:spLocks noGrp="1"/>
          </p:cNvSpPr>
          <p:nvPr>
            <p:ph sz="half" idx="4294967295"/>
          </p:nvPr>
        </p:nvSpPr>
        <p:spPr>
          <a:xfrm rot="20802121">
            <a:off x="895322" y="991026"/>
            <a:ext cx="7920854" cy="5395408"/>
          </a:xfrm>
        </p:spPr>
        <p:txBody>
          <a:bodyPr>
            <a:normAutofit/>
          </a:bodyPr>
          <a:lstStyle/>
          <a:p>
            <a:pPr>
              <a:buNone/>
            </a:pPr>
            <a:r>
              <a:rPr lang="en-US" b="1" dirty="0" smtClean="0"/>
              <a:t> </a:t>
            </a:r>
          </a:p>
          <a:p>
            <a:pPr>
              <a:buNone/>
            </a:pPr>
            <a:endParaRPr lang="en-US" b="1" dirty="0" smtClean="0"/>
          </a:p>
          <a:p>
            <a:pPr>
              <a:buNone/>
            </a:pPr>
            <a:endParaRPr lang="en-US" b="1" dirty="0" smtClean="0"/>
          </a:p>
          <a:p>
            <a:pPr>
              <a:buClr>
                <a:srgbClr val="232573"/>
              </a:buClr>
              <a:buNone/>
            </a:pPr>
            <a:r>
              <a:rPr lang="en-US" sz="4200" b="1" dirty="0" smtClean="0">
                <a:solidFill>
                  <a:schemeClr val="bg2"/>
                </a:solidFill>
              </a:rPr>
              <a:t>Which of these factors can you influence?</a:t>
            </a:r>
          </a:p>
          <a:p>
            <a:pPr>
              <a:buClr>
                <a:srgbClr val="232573"/>
              </a:buClr>
            </a:pPr>
            <a:r>
              <a:rPr lang="en-US" sz="4200" b="1" dirty="0" smtClean="0">
                <a:solidFill>
                  <a:schemeClr val="bg2"/>
                </a:solidFill>
              </a:rPr>
              <a:t>		As an employee?</a:t>
            </a:r>
          </a:p>
          <a:p>
            <a:pPr>
              <a:buClr>
                <a:srgbClr val="232573"/>
              </a:buClr>
            </a:pPr>
            <a:r>
              <a:rPr lang="en-US" sz="4200" b="1" dirty="0" smtClean="0">
                <a:solidFill>
                  <a:schemeClr val="bg2"/>
                </a:solidFill>
              </a:rPr>
              <a:t>		As a manager?</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5310"/>
            <a:ext cx="8458200" cy="1828800"/>
          </a:xfrm>
        </p:spPr>
        <p:txBody>
          <a:bodyPr>
            <a:normAutofit fontScale="90000"/>
          </a:bodyPr>
          <a:lstStyle/>
          <a:p>
            <a:pPr algn="ctr"/>
            <a:r>
              <a:rPr lang="en-US" b="1" dirty="0" smtClean="0">
                <a:solidFill>
                  <a:schemeClr val="tx1"/>
                </a:solidFill>
                <a:latin typeface="+mn-lt"/>
              </a:rPr>
              <a:t>What PERSONALITY TRAITS might make one more vulnerable to burnout?</a:t>
            </a:r>
            <a:endParaRPr lang="en-US" b="1" dirty="0">
              <a:solidFill>
                <a:schemeClr val="tx1"/>
              </a:solidFill>
              <a:latin typeface="+mn-lt"/>
            </a:endParaRPr>
          </a:p>
        </p:txBody>
      </p:sp>
      <p:sp>
        <p:nvSpPr>
          <p:cNvPr id="4" name="TextBox 3"/>
          <p:cNvSpPr txBox="1"/>
          <p:nvPr/>
        </p:nvSpPr>
        <p:spPr>
          <a:xfrm rot="19842963">
            <a:off x="2431636" y="2956123"/>
            <a:ext cx="4038600" cy="2585323"/>
          </a:xfrm>
          <a:prstGeom prst="rect">
            <a:avLst/>
          </a:prstGeom>
          <a:solidFill>
            <a:schemeClr val="accent3">
              <a:lumMod val="50000"/>
            </a:schemeClr>
          </a:solidFill>
          <a:ln>
            <a:solidFill>
              <a:srgbClr val="92D050"/>
            </a:solidFill>
          </a:ln>
          <a:effectLst>
            <a:glow rad="139700">
              <a:schemeClr val="accent5">
                <a:satMod val="175000"/>
                <a:alpha val="40000"/>
              </a:schemeClr>
            </a:glow>
          </a:effectLst>
          <a:scene3d>
            <a:camera prst="orthographicFront"/>
            <a:lightRig rig="threePt" dir="t"/>
          </a:scene3d>
          <a:sp3d>
            <a:bevelT prst="angle"/>
          </a:sp3d>
        </p:spPr>
        <p:txBody>
          <a:bodyPr wrap="square" rtlCol="0">
            <a:spAutoFit/>
          </a:bodyPr>
          <a:lstStyle/>
          <a:p>
            <a:endParaRPr lang="en-US" dirty="0" smtClean="0"/>
          </a:p>
          <a:p>
            <a:endParaRPr lang="en-US" dirty="0"/>
          </a:p>
          <a:p>
            <a:pPr algn="ctr"/>
            <a:r>
              <a:rPr lang="en-US" dirty="0" smtClean="0"/>
              <a:t> </a:t>
            </a:r>
          </a:p>
          <a:p>
            <a:pPr algn="ctr"/>
            <a:r>
              <a:rPr lang="en-US" sz="3600" b="1" dirty="0" smtClean="0"/>
              <a:t>Personality</a:t>
            </a:r>
          </a:p>
          <a:p>
            <a:endParaRPr lang="en-US" dirty="0"/>
          </a:p>
          <a:p>
            <a:endParaRPr lang="en-US" dirty="0" smtClean="0"/>
          </a:p>
          <a:p>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315200" cy="914400"/>
          </a:xfrm>
        </p:spPr>
        <p:txBody>
          <a:bodyPr>
            <a:normAutofit fontScale="90000"/>
          </a:bodyPr>
          <a:lstStyle/>
          <a:p>
            <a:r>
              <a:rPr lang="en-US" b="1" dirty="0" smtClean="0"/>
              <a:t/>
            </a:r>
            <a:br>
              <a:rPr lang="en-US" b="1" dirty="0" smtClean="0"/>
            </a:br>
            <a:endParaRPr lang="en-US" dirty="0"/>
          </a:p>
        </p:txBody>
      </p:sp>
      <p:graphicFrame>
        <p:nvGraphicFramePr>
          <p:cNvPr id="5" name="Diagram 4"/>
          <p:cNvGraphicFramePr/>
          <p:nvPr>
            <p:extLst>
              <p:ext uri="{D42A27DB-BD31-4B8C-83A1-F6EECF244321}">
                <p14:modId xmlns:p14="http://schemas.microsoft.com/office/powerpoint/2010/main" val="1366620317"/>
              </p:ext>
            </p:extLst>
          </p:nvPr>
        </p:nvGraphicFramePr>
        <p:xfrm>
          <a:off x="1066800" y="1172308"/>
          <a:ext cx="7103660" cy="5076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57200" y="304801"/>
            <a:ext cx="7848600" cy="615553"/>
          </a:xfrm>
          <a:prstGeom prst="rect">
            <a:avLst/>
          </a:prstGeom>
        </p:spPr>
        <p:txBody>
          <a:bodyPr wrap="square">
            <a:spAutoFit/>
          </a:bodyPr>
          <a:lstStyle/>
          <a:p>
            <a:pPr algn="ctr"/>
            <a:r>
              <a:rPr lang="en-US" sz="3400" b="1" dirty="0" smtClean="0"/>
              <a:t>PERSONALITY-RELATED FACTORS</a:t>
            </a:r>
            <a:endParaRPr lang="en-US" sz="3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duotone>
              <a:prstClr val="black"/>
              <a:schemeClr val="accent4">
                <a:lumMod val="40000"/>
                <a:lumOff val="60000"/>
                <a:tint val="45000"/>
                <a:satMod val="400000"/>
              </a:schemeClr>
            </a:duotone>
          </a:blip>
          <a:srcRect l="32813" t="22917" r="18750" b="29167"/>
          <a:stretch>
            <a:fillRect/>
          </a:stretch>
        </p:blipFill>
        <p:spPr bwMode="auto">
          <a:xfrm>
            <a:off x="-76200" y="-32657"/>
            <a:ext cx="9375913" cy="6956322"/>
          </a:xfrm>
          <a:prstGeom prst="rect">
            <a:avLst/>
          </a:prstGeom>
          <a:noFill/>
          <a:ln w="9525">
            <a:noFill/>
            <a:miter lim="800000"/>
            <a:headEnd/>
            <a:tailEnd/>
          </a:ln>
        </p:spPr>
      </p:pic>
      <p:sp>
        <p:nvSpPr>
          <p:cNvPr id="5" name="Content Placeholder 4"/>
          <p:cNvSpPr>
            <a:spLocks noGrp="1"/>
          </p:cNvSpPr>
          <p:nvPr>
            <p:ph sz="half" idx="4294967295"/>
          </p:nvPr>
        </p:nvSpPr>
        <p:spPr>
          <a:xfrm rot="20802121">
            <a:off x="1136718" y="780574"/>
            <a:ext cx="7467600" cy="5837238"/>
          </a:xfrm>
        </p:spPr>
        <p:txBody>
          <a:bodyPr>
            <a:normAutofit/>
          </a:bodyPr>
          <a:lstStyle/>
          <a:p>
            <a:pPr>
              <a:buNone/>
            </a:pPr>
            <a:r>
              <a:rPr lang="en-US" b="1" dirty="0" smtClean="0"/>
              <a:t> </a:t>
            </a:r>
          </a:p>
          <a:p>
            <a:pPr>
              <a:buNone/>
            </a:pPr>
            <a:endParaRPr lang="en-US" b="1" dirty="0" smtClean="0"/>
          </a:p>
          <a:p>
            <a:pPr>
              <a:buNone/>
            </a:pPr>
            <a:endParaRPr lang="en-US" b="1" dirty="0" smtClean="0"/>
          </a:p>
          <a:p>
            <a:pPr>
              <a:buClr>
                <a:srgbClr val="232573"/>
              </a:buClr>
              <a:buNone/>
            </a:pPr>
            <a:r>
              <a:rPr lang="en-US" sz="4000" b="1" dirty="0" smtClean="0">
                <a:solidFill>
                  <a:schemeClr val="bg1"/>
                </a:solidFill>
              </a:rPr>
              <a:t>Which of these factors can you influence?</a:t>
            </a:r>
          </a:p>
          <a:p>
            <a:pPr>
              <a:buClr>
                <a:srgbClr val="232573"/>
              </a:buClr>
            </a:pPr>
            <a:r>
              <a:rPr lang="en-US" sz="4000" b="1" dirty="0" smtClean="0">
                <a:solidFill>
                  <a:schemeClr val="bg1"/>
                </a:solidFill>
              </a:rPr>
              <a:t>		As an employee?</a:t>
            </a:r>
          </a:p>
          <a:p>
            <a:pPr>
              <a:buClr>
                <a:srgbClr val="232573"/>
              </a:buClr>
            </a:pPr>
            <a:r>
              <a:rPr lang="en-US" sz="4000" b="1" dirty="0" smtClean="0">
                <a:solidFill>
                  <a:schemeClr val="bg1"/>
                </a:solidFill>
              </a:rPr>
              <a:t>		As a manager?</a:t>
            </a:r>
          </a:p>
          <a:p>
            <a:pPr>
              <a:buClr>
                <a:schemeClr val="accent6">
                  <a:lumMod val="50000"/>
                </a:schemeClr>
              </a:buClr>
              <a:buNone/>
            </a:pPr>
            <a:endParaRPr lang="en-US" sz="4000" b="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worldisjumping.com/images/20090523220424_3425787893_995511e8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333" y="1447800"/>
            <a:ext cx="5511267" cy="3659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0352" y="618027"/>
            <a:ext cx="7772400" cy="1142999"/>
          </a:xfrm>
        </p:spPr>
        <p:txBody>
          <a:bodyPr>
            <a:normAutofit fontScale="90000"/>
          </a:bodyPr>
          <a:lstStyle/>
          <a:p>
            <a:pPr algn="ctr"/>
            <a:r>
              <a:rPr lang="en-US" sz="4400" b="1" dirty="0" smtClean="0">
                <a:ln w="0"/>
                <a:solidFill>
                  <a:schemeClr val="tx1"/>
                </a:solidFill>
                <a:effectLst>
                  <a:outerShdw blurRad="38100" dist="19050" dir="2700000" algn="tl" rotWithShape="0">
                    <a:schemeClr val="dk1">
                      <a:alpha val="40000"/>
                    </a:schemeClr>
                  </a:outerShdw>
                </a:effectLst>
                <a:latin typeface="+mn-lt"/>
              </a:rPr>
              <a:t>Burnout or Bounce Back? </a:t>
            </a:r>
            <a:br>
              <a:rPr lang="en-US" sz="4400" b="1" dirty="0" smtClean="0">
                <a:ln w="0"/>
                <a:solidFill>
                  <a:schemeClr val="tx1"/>
                </a:solidFill>
                <a:effectLst>
                  <a:outerShdw blurRad="38100" dist="19050" dir="2700000" algn="tl" rotWithShape="0">
                    <a:schemeClr val="dk1">
                      <a:alpha val="40000"/>
                    </a:schemeClr>
                  </a:outerShdw>
                </a:effectLst>
                <a:latin typeface="+mn-lt"/>
              </a:rPr>
            </a:br>
            <a:r>
              <a:rPr lang="en-US" sz="4400" i="1" dirty="0" smtClean="0">
                <a:ln w="0"/>
                <a:effectLst>
                  <a:outerShdw blurRad="38100" dist="25400" dir="5400000" algn="ctr" rotWithShape="0">
                    <a:srgbClr val="6E747A">
                      <a:alpha val="43000"/>
                    </a:srgbClr>
                  </a:outerShdw>
                </a:effectLst>
              </a:rPr>
              <a:t>Building </a:t>
            </a:r>
            <a:r>
              <a:rPr lang="en-US" sz="4400" i="1" dirty="0">
                <a:ln w="0"/>
                <a:effectLst>
                  <a:outerShdw blurRad="38100" dist="25400" dir="5400000" algn="ctr" rotWithShape="0">
                    <a:srgbClr val="6E747A">
                      <a:alpha val="43000"/>
                    </a:srgbClr>
                  </a:outerShdw>
                </a:effectLst>
              </a:rPr>
              <a:t>Resilience</a:t>
            </a:r>
            <a:br>
              <a:rPr lang="en-US" sz="4400" i="1" dirty="0">
                <a:ln w="0"/>
                <a:effectLst>
                  <a:outerShdw blurRad="38100" dist="25400" dir="5400000" algn="ctr" rotWithShape="0">
                    <a:srgbClr val="6E747A">
                      <a:alpha val="43000"/>
                    </a:srgbClr>
                  </a:outerShdw>
                </a:effectLst>
              </a:rPr>
            </a:br>
            <a:endParaRPr lang="en-US" sz="4400" b="1" dirty="0">
              <a:ln w="0"/>
              <a:solidFill>
                <a:schemeClr val="tx1"/>
              </a:solidFill>
              <a:effectLst>
                <a:outerShdw blurRad="38100" dist="19050" dir="2700000" algn="tl" rotWithShape="0">
                  <a:schemeClr val="dk1">
                    <a:alpha val="40000"/>
                  </a:schemeClr>
                </a:outerShdw>
              </a:effectLst>
              <a:latin typeface="+mn-lt"/>
            </a:endParaRPr>
          </a:p>
        </p:txBody>
      </p:sp>
      <p:sp>
        <p:nvSpPr>
          <p:cNvPr id="3" name="Text Placeholder 2"/>
          <p:cNvSpPr>
            <a:spLocks noGrp="1"/>
          </p:cNvSpPr>
          <p:nvPr>
            <p:ph type="body" idx="1"/>
          </p:nvPr>
        </p:nvSpPr>
        <p:spPr>
          <a:xfrm>
            <a:off x="3124200" y="6248400"/>
            <a:ext cx="2437507" cy="475043"/>
          </a:xfrm>
        </p:spPr>
        <p:txBody>
          <a:bodyPr/>
          <a:lstStyle/>
          <a:p>
            <a:pPr algn="ctr">
              <a:spcAft>
                <a:spcPts val="0"/>
              </a:spcAft>
            </a:pPr>
            <a:r>
              <a:rPr lang="en-US" i="1" dirty="0" smtClean="0">
                <a:ln w="0"/>
                <a:effectLst>
                  <a:outerShdw blurRad="38100" dist="25400" dir="5400000" algn="ctr" rotWithShape="0">
                    <a:srgbClr val="6E747A">
                      <a:alpha val="43000"/>
                    </a:srgbClr>
                  </a:outerShdw>
                </a:effectLst>
                <a:latin typeface="+mj-lt"/>
                <a:ea typeface="+mj-ea"/>
                <a:cs typeface="+mj-cs"/>
              </a:rPr>
              <a:t>January 19, 2017</a:t>
            </a:r>
            <a:endParaRPr lang="en-US" i="1" dirty="0">
              <a:ln w="0"/>
              <a:effectLst>
                <a:outerShdw blurRad="38100" dist="25400" dir="5400000" algn="ctr" rotWithShape="0">
                  <a:srgbClr val="6E747A">
                    <a:alpha val="43000"/>
                  </a:srgbClr>
                </a:outerShdw>
              </a:effectLst>
              <a:latin typeface="+mj-lt"/>
              <a:ea typeface="+mj-ea"/>
              <a:cs typeface="+mj-cs"/>
            </a:endParaRPr>
          </a:p>
        </p:txBody>
      </p:sp>
      <p:sp>
        <p:nvSpPr>
          <p:cNvPr id="6" name="Content Placeholder 6"/>
          <p:cNvSpPr>
            <a:spLocks noGrp="1"/>
          </p:cNvSpPr>
          <p:nvPr>
            <p:ph sz="half" idx="2"/>
          </p:nvPr>
        </p:nvSpPr>
        <p:spPr/>
        <p:txBody>
          <a:bodyPr>
            <a:normAutofit/>
          </a:bodyPr>
          <a:lstStyle/>
          <a:p>
            <a:pPr marL="0">
              <a:buNone/>
            </a:pPr>
            <a:endParaRPr lang="en-US" sz="1800" dirty="0" smtClean="0">
              <a:ln w="0"/>
              <a:effectLst>
                <a:outerShdw blurRad="38100" dist="25400" dir="5400000" algn="ctr" rotWithShape="0">
                  <a:srgbClr val="6E747A">
                    <a:alpha val="43000"/>
                  </a:srgbClr>
                </a:outerShdw>
              </a:effectLst>
            </a:endParaRPr>
          </a:p>
          <a:p>
            <a:pPr marL="0">
              <a:buNone/>
            </a:pPr>
            <a:endParaRPr lang="en-US" sz="1800" dirty="0" smtClean="0">
              <a:ln w="0"/>
              <a:effectLst>
                <a:outerShdw blurRad="38100" dist="25400" dir="5400000" algn="ctr" rotWithShape="0">
                  <a:srgbClr val="6E747A">
                    <a:alpha val="43000"/>
                  </a:srgbClr>
                </a:outerShdw>
              </a:effectLst>
            </a:endParaRPr>
          </a:p>
          <a:p>
            <a:pPr marL="0">
              <a:buNone/>
            </a:pPr>
            <a:endParaRPr lang="en-US" sz="3200" b="1" dirty="0" smtClean="0">
              <a:solidFill>
                <a:schemeClr val="bg2">
                  <a:lumMod val="25000"/>
                </a:schemeClr>
              </a:solidFill>
            </a:endParaRPr>
          </a:p>
          <a:p>
            <a:endParaRPr lang="en-US" dirty="0"/>
          </a:p>
        </p:txBody>
      </p:sp>
      <p:pic>
        <p:nvPicPr>
          <p:cNvPr id="9" name="Picture 8"/>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52800" y="5257800"/>
            <a:ext cx="2211957" cy="676384"/>
          </a:xfrm>
          <a:prstGeom prst="rect">
            <a:avLst/>
          </a:prstGeom>
        </p:spPr>
      </p:pic>
      <p:sp>
        <p:nvSpPr>
          <p:cNvPr id="4" name="TextBox 3"/>
          <p:cNvSpPr txBox="1"/>
          <p:nvPr/>
        </p:nvSpPr>
        <p:spPr>
          <a:xfrm>
            <a:off x="2438400" y="5867400"/>
            <a:ext cx="3962400" cy="400110"/>
          </a:xfrm>
          <a:prstGeom prst="rect">
            <a:avLst/>
          </a:prstGeom>
          <a:noFill/>
        </p:spPr>
        <p:txBody>
          <a:bodyPr wrap="square" rtlCol="0">
            <a:spAutoFit/>
          </a:bodyPr>
          <a:lstStyle/>
          <a:p>
            <a:pPr algn="ctr"/>
            <a:r>
              <a:rPr lang="en-US" sz="2000" dirty="0" smtClean="0"/>
              <a:t>Presented by Debra Westwood</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86709"/>
            <a:ext cx="7162800" cy="970697"/>
          </a:xfrm>
        </p:spPr>
        <p:txBody>
          <a:bodyPr>
            <a:normAutofit/>
          </a:bodyPr>
          <a:lstStyle/>
          <a:p>
            <a:r>
              <a:rPr lang="en-US" sz="4900" b="1" dirty="0" smtClean="0"/>
              <a:t>Maintaining Your Bounce</a:t>
            </a:r>
            <a:endParaRPr lang="en-US" sz="4900" b="1" dirty="0"/>
          </a:p>
        </p:txBody>
      </p:sp>
      <p:sp>
        <p:nvSpPr>
          <p:cNvPr id="6" name="Text Placeholder 5"/>
          <p:cNvSpPr>
            <a:spLocks noGrp="1"/>
          </p:cNvSpPr>
          <p:nvPr>
            <p:ph type="body" idx="1"/>
          </p:nvPr>
        </p:nvSpPr>
        <p:spPr/>
        <p:txBody>
          <a:bodyPr>
            <a:normAutofit/>
          </a:bodyPr>
          <a:lstStyle/>
          <a:p>
            <a:r>
              <a:rPr lang="en-US" dirty="0" smtClean="0"/>
              <a:t> </a:t>
            </a:r>
            <a:endParaRPr lang="en-US" dirty="0"/>
          </a:p>
        </p:txBody>
      </p:sp>
      <p:sp>
        <p:nvSpPr>
          <p:cNvPr id="10" name="Content Placeholder 9"/>
          <p:cNvSpPr>
            <a:spLocks noGrp="1"/>
          </p:cNvSpPr>
          <p:nvPr>
            <p:ph sz="half" idx="2"/>
          </p:nvPr>
        </p:nvSpPr>
        <p:spPr>
          <a:xfrm>
            <a:off x="438456" y="2093119"/>
            <a:ext cx="4572000" cy="4530672"/>
          </a:xfrm>
        </p:spPr>
        <p:txBody>
          <a:bodyPr>
            <a:normAutofit/>
          </a:bodyPr>
          <a:lstStyle/>
          <a:p>
            <a:pPr indent="0">
              <a:spcBef>
                <a:spcPts val="600"/>
              </a:spcBef>
              <a:buNone/>
            </a:pPr>
            <a:r>
              <a:rPr lang="en-US" sz="3800" dirty="0" smtClean="0"/>
              <a:t>What can do to  enhance </a:t>
            </a:r>
            <a:r>
              <a:rPr lang="en-US" sz="3800" dirty="0"/>
              <a:t>your ability to bounce back? </a:t>
            </a:r>
            <a:r>
              <a:rPr lang="en-US" sz="3800" dirty="0" smtClean="0"/>
              <a:t> </a:t>
            </a:r>
          </a:p>
          <a:p>
            <a:pPr indent="0">
              <a:spcBef>
                <a:spcPts val="600"/>
              </a:spcBef>
              <a:buNone/>
            </a:pPr>
            <a:r>
              <a:rPr lang="en-US" sz="3800" dirty="0" smtClean="0"/>
              <a:t>How can you build your </a:t>
            </a:r>
            <a:r>
              <a:rPr lang="en-US" sz="3800" b="1" dirty="0" smtClean="0"/>
              <a:t>Resilience</a:t>
            </a:r>
            <a:r>
              <a:rPr lang="en-US" sz="3800" dirty="0" smtClean="0"/>
              <a:t>?</a:t>
            </a:r>
            <a:endParaRPr lang="en-US" sz="3800" dirty="0"/>
          </a:p>
        </p:txBody>
      </p:sp>
      <p:pic>
        <p:nvPicPr>
          <p:cNvPr id="3" name="Picture 2" descr="boun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133600"/>
            <a:ext cx="3755136" cy="3493008"/>
          </a:xfrm>
          <a:prstGeom prst="rect">
            <a:avLst/>
          </a:prstGeom>
        </p:spPr>
      </p:pic>
    </p:spTree>
    <p:extLst>
      <p:ext uri="{BB962C8B-B14F-4D97-AF65-F5344CB8AC3E}">
        <p14:creationId xmlns:p14="http://schemas.microsoft.com/office/powerpoint/2010/main" val="36007492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990600" y="990600"/>
            <a:ext cx="6781800" cy="6324600"/>
          </a:xfrm>
        </p:spPr>
        <p:txBody>
          <a:bodyPr>
            <a:normAutofit/>
          </a:bodyPr>
          <a:lstStyle/>
          <a:p>
            <a:pPr marL="34290" indent="0">
              <a:buNone/>
            </a:pPr>
            <a:endParaRPr lang="en-US" sz="2400" i="1" dirty="0" smtClean="0">
              <a:solidFill>
                <a:schemeClr val="tx1"/>
              </a:solidFill>
            </a:endParaRPr>
          </a:p>
          <a:p>
            <a:pPr marL="34290" indent="0" algn="ctr">
              <a:buNone/>
            </a:pPr>
            <a:r>
              <a:rPr lang="en-US" sz="6000" i="1" dirty="0" smtClean="0">
                <a:solidFill>
                  <a:schemeClr val="tx1"/>
                </a:solidFill>
              </a:rPr>
              <a:t>What is </a:t>
            </a:r>
            <a:r>
              <a:rPr lang="en-US" sz="6000" b="1" i="1" dirty="0" smtClean="0">
                <a:solidFill>
                  <a:schemeClr val="tx1"/>
                </a:solidFill>
              </a:rPr>
              <a:t>Resilience</a:t>
            </a:r>
            <a:r>
              <a:rPr lang="en-US" sz="6000" i="1" dirty="0" smtClean="0">
                <a:solidFill>
                  <a:schemeClr val="tx1"/>
                </a:solidFill>
              </a:rPr>
              <a:t>?</a:t>
            </a:r>
          </a:p>
          <a:p>
            <a:pPr marL="34290" indent="0">
              <a:buNone/>
            </a:pPr>
            <a:endParaRPr lang="en-US" sz="3500" i="1" dirty="0" smtClean="0">
              <a:solidFill>
                <a:schemeClr val="tx1"/>
              </a:solidFill>
            </a:endParaRPr>
          </a:p>
          <a:p>
            <a:pPr marL="34290" indent="0">
              <a:spcBef>
                <a:spcPts val="1200"/>
              </a:spcBef>
              <a:buNone/>
            </a:pPr>
            <a:endParaRPr lang="en-US" sz="2400" b="1" i="1" dirty="0">
              <a:solidFill>
                <a:schemeClr val="tx1"/>
              </a:solidFill>
            </a:endParaRPr>
          </a:p>
          <a:p>
            <a:pPr marL="34290" indent="0">
              <a:buNone/>
            </a:pPr>
            <a:endParaRPr lang="en-US" sz="2400" i="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0" y="152400"/>
            <a:ext cx="8001000" cy="6324600"/>
          </a:xfrm>
        </p:spPr>
        <p:txBody>
          <a:bodyPr>
            <a:normAutofit fontScale="92500"/>
          </a:bodyPr>
          <a:lstStyle/>
          <a:p>
            <a:pPr marL="34290" indent="0">
              <a:buNone/>
            </a:pPr>
            <a:endParaRPr lang="en-US" sz="2400" i="1" dirty="0">
              <a:solidFill>
                <a:schemeClr val="tx1"/>
              </a:solidFill>
            </a:endParaRPr>
          </a:p>
          <a:p>
            <a:pPr marL="34290" indent="0">
              <a:buNone/>
            </a:pPr>
            <a:endParaRPr lang="en-US" sz="3500" i="1" dirty="0">
              <a:solidFill>
                <a:schemeClr val="tx1"/>
              </a:solidFill>
            </a:endParaRPr>
          </a:p>
          <a:p>
            <a:pPr marL="34290" indent="0">
              <a:buNone/>
            </a:pPr>
            <a:endParaRPr lang="en-US" sz="3500" i="1" dirty="0">
              <a:solidFill>
                <a:schemeClr val="tx1"/>
              </a:solidFill>
            </a:endParaRPr>
          </a:p>
          <a:p>
            <a:pPr marL="34290" indent="0">
              <a:lnSpc>
                <a:spcPct val="120000"/>
              </a:lnSpc>
              <a:spcBef>
                <a:spcPts val="1200"/>
              </a:spcBef>
              <a:buNone/>
            </a:pPr>
            <a:r>
              <a:rPr lang="en-US" sz="3700" i="1" dirty="0">
                <a:solidFill>
                  <a:schemeClr val="tx1"/>
                </a:solidFill>
              </a:rPr>
              <a:t>“...the positive psychological capacity to rebound, to ‘bounce back’ from </a:t>
            </a:r>
            <a:r>
              <a:rPr lang="en-US" sz="3700" i="1" u="sng" dirty="0">
                <a:solidFill>
                  <a:schemeClr val="tx1"/>
                </a:solidFill>
              </a:rPr>
              <a:t>adversity, uncertainty, conflict, failure or even positive change</a:t>
            </a:r>
            <a:r>
              <a:rPr lang="en-US" sz="3700" i="1" dirty="0">
                <a:solidFill>
                  <a:schemeClr val="tx1"/>
                </a:solidFill>
              </a:rPr>
              <a:t> progress or increased responsibility.”</a:t>
            </a:r>
          </a:p>
          <a:p>
            <a:pPr marL="34290" indent="0">
              <a:spcBef>
                <a:spcPts val="1200"/>
              </a:spcBef>
              <a:buNone/>
            </a:pPr>
            <a:endParaRPr lang="en-US" sz="2400" b="1" i="1" dirty="0">
              <a:solidFill>
                <a:schemeClr val="tx1"/>
              </a:solidFill>
            </a:endParaRPr>
          </a:p>
          <a:p>
            <a:pPr marL="34290" indent="0">
              <a:buNone/>
            </a:pPr>
            <a:endParaRPr lang="en-US" sz="2400" i="1" dirty="0">
              <a:solidFill>
                <a:schemeClr val="tx1"/>
              </a:solidFill>
            </a:endParaRPr>
          </a:p>
          <a:p>
            <a:pPr marL="34290" indent="0" algn="r">
              <a:spcBef>
                <a:spcPts val="0"/>
              </a:spcBef>
              <a:buNone/>
            </a:pPr>
            <a:endParaRPr lang="en-US" sz="1600" i="1" dirty="0">
              <a:solidFill>
                <a:schemeClr val="tx1"/>
              </a:solidFill>
            </a:endParaRPr>
          </a:p>
          <a:p>
            <a:pPr marL="34290" indent="0" algn="r">
              <a:buNone/>
            </a:pPr>
            <a:endParaRPr lang="en-US" sz="1600" i="1" dirty="0"/>
          </a:p>
          <a:p>
            <a:pPr marL="34290" indent="0" algn="r">
              <a:buNone/>
            </a:pPr>
            <a:r>
              <a:rPr lang="en-US" sz="1600" dirty="0"/>
              <a:t> Anne S. </a:t>
            </a:r>
            <a:r>
              <a:rPr lang="en-US" sz="1600" dirty="0" err="1"/>
              <a:t>Masten</a:t>
            </a:r>
            <a:r>
              <a:rPr lang="en-US" sz="1600" dirty="0"/>
              <a:t>, (2001). "Ordinary Magic: Resilience Processes </a:t>
            </a:r>
            <a:r>
              <a:rPr lang="en-US" sz="1600" dirty="0" smtClean="0"/>
              <a:t>in Development".</a:t>
            </a:r>
            <a:r>
              <a:rPr lang="en-US" sz="1600" dirty="0"/>
              <a:t> </a:t>
            </a:r>
            <a:endParaRPr lang="en-US" sz="1600" i="1" dirty="0"/>
          </a:p>
          <a:p>
            <a:pPr marL="34290" indent="0" algn="r">
              <a:spcBef>
                <a:spcPts val="0"/>
              </a:spcBef>
              <a:buNone/>
            </a:pPr>
            <a:r>
              <a:rPr lang="en-US" sz="1600" i="1" dirty="0"/>
              <a:t>American Psychologist</a:t>
            </a:r>
            <a:r>
              <a:rPr lang="en-US" sz="1600" dirty="0"/>
              <a:t> </a:t>
            </a:r>
            <a:r>
              <a:rPr lang="en-US" sz="1600" b="1" dirty="0"/>
              <a:t>56</a:t>
            </a:r>
            <a:r>
              <a:rPr lang="en-US" sz="1600" dirty="0"/>
              <a:t> (3): 227–238.</a:t>
            </a:r>
            <a:endParaRPr lang="en-US" sz="1600" i="1" dirty="0">
              <a:solidFill>
                <a:schemeClr val="tx1"/>
              </a:solidFill>
            </a:endParaRPr>
          </a:p>
        </p:txBody>
      </p:sp>
    </p:spTree>
    <p:extLst>
      <p:ext uri="{BB962C8B-B14F-4D97-AF65-F5344CB8AC3E}">
        <p14:creationId xmlns:p14="http://schemas.microsoft.com/office/powerpoint/2010/main" val="4886947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retirementemployment.ca/wp-content/uploads/2012/09/key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24278">
            <a:off x="-543820" y="923538"/>
            <a:ext cx="5750376" cy="4728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67101" y="437468"/>
            <a:ext cx="5943600" cy="1456267"/>
          </a:xfrm>
        </p:spPr>
        <p:txBody>
          <a:bodyPr>
            <a:noAutofit/>
          </a:bodyPr>
          <a:lstStyle/>
          <a:p>
            <a:pPr algn="ctr"/>
            <a:r>
              <a:rPr lang="en-US" sz="4000" b="1" dirty="0" smtClean="0">
                <a:latin typeface="+mn-lt"/>
              </a:rPr>
              <a:t>Building Resilience</a:t>
            </a:r>
            <a:endParaRPr lang="en-US" sz="4000" b="1" dirty="0">
              <a:latin typeface="+mn-lt"/>
            </a:endParaRPr>
          </a:p>
        </p:txBody>
      </p:sp>
      <p:sp>
        <p:nvSpPr>
          <p:cNvPr id="3" name="Content Placeholder 2"/>
          <p:cNvSpPr>
            <a:spLocks noGrp="1"/>
          </p:cNvSpPr>
          <p:nvPr>
            <p:ph sz="half" idx="1"/>
          </p:nvPr>
        </p:nvSpPr>
        <p:spPr>
          <a:xfrm>
            <a:off x="4818589" y="1597572"/>
            <a:ext cx="4114801" cy="4724400"/>
          </a:xfrm>
        </p:spPr>
        <p:txBody>
          <a:bodyPr>
            <a:normAutofit/>
          </a:bodyPr>
          <a:lstStyle/>
          <a:p>
            <a:pPr marL="0" indent="0">
              <a:buNone/>
            </a:pPr>
            <a:endParaRPr lang="en-US" dirty="0" smtClean="0"/>
          </a:p>
          <a:p>
            <a:pPr marL="0" indent="0">
              <a:buNone/>
            </a:pPr>
            <a:r>
              <a:rPr lang="en-US" sz="4000" dirty="0" smtClean="0"/>
              <a:t> </a:t>
            </a:r>
            <a:r>
              <a:rPr lang="en-US" sz="4400" b="1" dirty="0" smtClean="0"/>
              <a:t>Self Care</a:t>
            </a:r>
          </a:p>
          <a:p>
            <a:r>
              <a:rPr lang="en-US" sz="4000" dirty="0" smtClean="0"/>
              <a:t>Physically</a:t>
            </a:r>
          </a:p>
          <a:p>
            <a:r>
              <a:rPr lang="en-US" sz="4000" dirty="0"/>
              <a:t>Psychologically</a:t>
            </a:r>
          </a:p>
          <a:p>
            <a:r>
              <a:rPr lang="en-US" sz="4000" dirty="0" smtClean="0"/>
              <a:t>Socially</a:t>
            </a:r>
          </a:p>
          <a:p>
            <a:endParaRPr lang="en-US" dirty="0" smtClean="0"/>
          </a:p>
          <a:p>
            <a:pPr marL="0" indent="0">
              <a:buNone/>
            </a:pPr>
            <a:endParaRPr lang="en-US" dirty="0" smtClean="0"/>
          </a:p>
          <a:p>
            <a:pPr marL="0" indent="0">
              <a:buNone/>
            </a:pPr>
            <a:endParaRPr lang="en-US" dirty="0" smtClean="0"/>
          </a:p>
        </p:txBody>
      </p:sp>
      <p:sp>
        <p:nvSpPr>
          <p:cNvPr id="4" name="Content Placeholder 3"/>
          <p:cNvSpPr>
            <a:spLocks noGrp="1"/>
          </p:cNvSpPr>
          <p:nvPr>
            <p:ph sz="half" idx="2"/>
          </p:nvPr>
        </p:nvSpPr>
        <p:spPr>
          <a:xfrm>
            <a:off x="4571999" y="1600200"/>
            <a:ext cx="3962401" cy="4191001"/>
          </a:xfrm>
        </p:spPr>
        <p:txBody>
          <a:bodyPr>
            <a:normAutofit/>
          </a:bodyPr>
          <a:lstStyle/>
          <a:p>
            <a:pPr>
              <a:buNone/>
            </a:pPr>
            <a:endParaRPr lang="en-US" dirty="0" smtClean="0">
              <a:latin typeface="+mj-lt"/>
            </a:endParaRPr>
          </a:p>
          <a:p>
            <a:endParaRPr lang="en-US" dirty="0"/>
          </a:p>
        </p:txBody>
      </p:sp>
      <p:sp>
        <p:nvSpPr>
          <p:cNvPr id="5" name="Rectangle 4"/>
          <p:cNvSpPr/>
          <p:nvPr/>
        </p:nvSpPr>
        <p:spPr>
          <a:xfrm>
            <a:off x="177800" y="6038850"/>
            <a:ext cx="8755590" cy="647700"/>
          </a:xfrm>
          <a:prstGeom prst="rect">
            <a:avLst/>
          </a:prstGeom>
        </p:spPr>
        <p:txBody>
          <a:bodyPr wrap="square">
            <a:spAutoFit/>
          </a:bodyPr>
          <a:lstStyle/>
          <a:p>
            <a:pPr algn="r"/>
            <a:r>
              <a:rPr lang="en-US" b="1" dirty="0"/>
              <a:t>Vanderbilt University Center for Faculty &amp; Staff Health &amp; Wellness </a:t>
            </a:r>
            <a:r>
              <a:rPr lang="en-US" i="1" dirty="0"/>
              <a:t>http://healthandwellness.vanderbilt.edu/ql/resilience-toolkit.php</a:t>
            </a:r>
            <a:endParaRPr lang="en-US" i="1"/>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1" y="1414167"/>
            <a:ext cx="6553200" cy="4434840"/>
          </a:xfrm>
        </p:spPr>
        <p:txBody>
          <a:bodyPr>
            <a:normAutofit/>
          </a:bodyPr>
          <a:lstStyle/>
          <a:p>
            <a:pPr marL="0" indent="0">
              <a:buNone/>
            </a:pPr>
            <a:endParaRPr lang="en-US" dirty="0" smtClean="0"/>
          </a:p>
          <a:p>
            <a:pPr marL="0" indent="0">
              <a:buNone/>
            </a:pPr>
            <a:r>
              <a:rPr lang="en-US" sz="4000" b="1" dirty="0" smtClean="0"/>
              <a:t>Physically</a:t>
            </a:r>
          </a:p>
          <a:p>
            <a:pPr marL="457200" lvl="1" indent="0">
              <a:buNone/>
            </a:pPr>
            <a:endParaRPr lang="en-US" sz="1200" dirty="0" smtClean="0"/>
          </a:p>
          <a:p>
            <a:pPr lvl="1"/>
            <a:r>
              <a:rPr lang="en-US" sz="3200" dirty="0" smtClean="0"/>
              <a:t>Nutrition</a:t>
            </a:r>
          </a:p>
          <a:p>
            <a:pPr lvl="1"/>
            <a:r>
              <a:rPr lang="en-US" sz="3200" dirty="0" smtClean="0"/>
              <a:t>Sleep</a:t>
            </a:r>
          </a:p>
          <a:p>
            <a:pPr lvl="1"/>
            <a:r>
              <a:rPr lang="en-US" sz="3200" dirty="0" smtClean="0"/>
              <a:t>Exercise/Physical Activity</a:t>
            </a:r>
          </a:p>
          <a:p>
            <a:pPr lvl="1"/>
            <a:r>
              <a:rPr lang="en-US" sz="3200" dirty="0" smtClean="0"/>
              <a:t>Disconnect</a:t>
            </a:r>
          </a:p>
          <a:p>
            <a:endParaRPr lang="en-US" dirty="0" smtClean="0"/>
          </a:p>
          <a:p>
            <a:pPr marL="0" indent="0">
              <a:buNone/>
            </a:pPr>
            <a:endParaRPr lang="en-US" dirty="0" smtClean="0"/>
          </a:p>
          <a:p>
            <a:pPr marL="0" indent="0">
              <a:buNone/>
            </a:pPr>
            <a:endParaRPr lang="en-US" dirty="0" smtClean="0"/>
          </a:p>
        </p:txBody>
      </p:sp>
      <p:sp>
        <p:nvSpPr>
          <p:cNvPr id="4" name="Content Placeholder 3"/>
          <p:cNvSpPr>
            <a:spLocks noGrp="1"/>
          </p:cNvSpPr>
          <p:nvPr>
            <p:ph sz="half" idx="2"/>
          </p:nvPr>
        </p:nvSpPr>
        <p:spPr>
          <a:xfrm>
            <a:off x="4495800" y="1773936"/>
            <a:ext cx="4267200" cy="4623816"/>
          </a:xfrm>
        </p:spPr>
        <p:txBody>
          <a:bodyPr>
            <a:normAutofit/>
          </a:bodyPr>
          <a:lstStyle/>
          <a:p>
            <a:pPr>
              <a:buNone/>
            </a:pPr>
            <a:endParaRPr lang="en-US" dirty="0" smtClean="0">
              <a:latin typeface="+mj-lt"/>
            </a:endParaRPr>
          </a:p>
          <a:p>
            <a:endParaRPr lang="en-US" dirty="0"/>
          </a:p>
        </p:txBody>
      </p:sp>
      <p:pic>
        <p:nvPicPr>
          <p:cNvPr id="8194" name="Picture 2" descr="http://media.steampowered.com/apps/440/icons/key_large.443e254bfd7c6f54de0842a14df3c2aa72e8b6f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228600"/>
            <a:ext cx="4952999"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duotone>
              <a:prstClr val="black"/>
              <a:schemeClr val="accent6">
                <a:tint val="45000"/>
                <a:satMod val="400000"/>
              </a:schemeClr>
            </a:duotone>
          </a:blip>
          <a:srcRect l="63618" t="57323" r="23937" b="29402"/>
          <a:stretch/>
        </p:blipFill>
        <p:spPr>
          <a:xfrm>
            <a:off x="7086600" y="5410200"/>
            <a:ext cx="15240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659797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prstClr val="black"/>
              <a:schemeClr val="accent4">
                <a:tint val="45000"/>
                <a:satMod val="400000"/>
              </a:schemeClr>
            </a:duotone>
          </a:blip>
          <a:srcRect l="37550" t="57357" r="51065" b="29433"/>
          <a:stretch/>
        </p:blipFill>
        <p:spPr>
          <a:xfrm rot="20407512">
            <a:off x="6266112" y="5381573"/>
            <a:ext cx="1588658" cy="943706"/>
          </a:xfrm>
          <a:prstGeom prst="rect">
            <a:avLst/>
          </a:prstGeom>
          <a:ln>
            <a:noFill/>
          </a:ln>
          <a:effectLst>
            <a:outerShdw blurRad="292100" dist="139700" dir="2700000" algn="tl" rotWithShape="0">
              <a:srgbClr val="333333">
                <a:alpha val="65000"/>
              </a:srgbClr>
            </a:outerShdw>
          </a:effectLst>
        </p:spPr>
      </p:pic>
      <p:pic>
        <p:nvPicPr>
          <p:cNvPr id="9224" name="Picture 8" descr="http://cdn0.rubylane.com/shops/timestreasures/4403.1G.jpg?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732259">
            <a:off x="5540686" y="2715035"/>
            <a:ext cx="2220255" cy="2220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5">
            <a:duotone>
              <a:prstClr val="black"/>
              <a:schemeClr val="accent1">
                <a:tint val="45000"/>
                <a:satMod val="400000"/>
              </a:schemeClr>
            </a:duotone>
          </a:blip>
          <a:srcRect l="53045" t="28490" r="39423" b="64215"/>
          <a:stretch/>
        </p:blipFill>
        <p:spPr bwMode="auto">
          <a:xfrm rot="1143948">
            <a:off x="6880421" y="4513356"/>
            <a:ext cx="1639086" cy="939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3" name="Content Placeholder 2"/>
          <p:cNvSpPr>
            <a:spLocks noGrp="1"/>
          </p:cNvSpPr>
          <p:nvPr>
            <p:ph sz="half" idx="1"/>
          </p:nvPr>
        </p:nvSpPr>
        <p:spPr>
          <a:xfrm>
            <a:off x="304800" y="1142999"/>
            <a:ext cx="7162800" cy="5364325"/>
          </a:xfrm>
        </p:spPr>
        <p:txBody>
          <a:bodyPr>
            <a:normAutofit/>
          </a:bodyPr>
          <a:lstStyle/>
          <a:p>
            <a:pPr marL="0" indent="0">
              <a:buNone/>
            </a:pPr>
            <a:endParaRPr lang="en-US" dirty="0" smtClean="0"/>
          </a:p>
          <a:p>
            <a:pPr marL="0" indent="0">
              <a:buNone/>
            </a:pPr>
            <a:r>
              <a:rPr lang="en-US" sz="4000" b="1" dirty="0" smtClean="0"/>
              <a:t>Psychologically</a:t>
            </a:r>
          </a:p>
          <a:p>
            <a:pPr marL="0" indent="0">
              <a:buNone/>
            </a:pPr>
            <a:endParaRPr lang="en-US" sz="1200" b="1" dirty="0" smtClean="0"/>
          </a:p>
          <a:p>
            <a:pPr lvl="1"/>
            <a:r>
              <a:rPr lang="en-US" sz="3500" dirty="0" smtClean="0"/>
              <a:t>Boundaries</a:t>
            </a:r>
          </a:p>
          <a:p>
            <a:pPr lvl="1"/>
            <a:r>
              <a:rPr lang="en-US" sz="3500" dirty="0" smtClean="0"/>
              <a:t>Ask for help (really, it’s okay!)</a:t>
            </a:r>
          </a:p>
          <a:p>
            <a:pPr lvl="1"/>
            <a:r>
              <a:rPr lang="en-US" sz="3500" dirty="0" smtClean="0"/>
              <a:t>Perspective </a:t>
            </a:r>
          </a:p>
          <a:p>
            <a:pPr lvl="1"/>
            <a:r>
              <a:rPr lang="en-US" sz="3500" dirty="0" smtClean="0"/>
              <a:t>Gratitude</a:t>
            </a:r>
          </a:p>
          <a:p>
            <a:pPr lvl="1"/>
            <a:r>
              <a:rPr lang="en-US" sz="3500" dirty="0" smtClean="0"/>
              <a:t>Forgive </a:t>
            </a:r>
            <a:r>
              <a:rPr lang="en-US" sz="3500" dirty="0"/>
              <a:t>&amp; </a:t>
            </a:r>
            <a:r>
              <a:rPr lang="en-US" sz="3500" strike="sngStrike" dirty="0"/>
              <a:t>forget</a:t>
            </a:r>
            <a:r>
              <a:rPr lang="en-US" sz="3500" dirty="0"/>
              <a:t> </a:t>
            </a:r>
            <a:r>
              <a:rPr lang="en-US" sz="3500" b="1" dirty="0"/>
              <a:t>learn</a:t>
            </a:r>
          </a:p>
          <a:p>
            <a:pPr lvl="1"/>
            <a:endParaRPr lang="en-US" sz="3500" dirty="0" smtClean="0"/>
          </a:p>
          <a:p>
            <a:pPr marL="0" indent="0">
              <a:buNone/>
            </a:pPr>
            <a:endParaRPr lang="en-US" dirty="0" smtClean="0"/>
          </a:p>
          <a:p>
            <a:pPr marL="0" indent="0">
              <a:buNone/>
            </a:pPr>
            <a:endParaRPr lang="en-US" dirty="0" smtClean="0"/>
          </a:p>
          <a:p>
            <a:pPr marL="0" indent="0">
              <a:buNone/>
            </a:pPr>
            <a:endParaRPr lang="en-US" dirty="0" smtClean="0"/>
          </a:p>
        </p:txBody>
      </p:sp>
      <p:pic>
        <p:nvPicPr>
          <p:cNvPr id="9220" name="Picture 4" descr="http://4.bp.blogspot.com/_Bj2SI-MYKH0/SPKoTXXqDsI/AAAAAAAAAho/GU8qMaI4220/s400/antique+ke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528166">
            <a:off x="4759489" y="1556052"/>
            <a:ext cx="4858164" cy="174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8926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6451" y="762000"/>
            <a:ext cx="6553200" cy="5273040"/>
          </a:xfrm>
        </p:spPr>
        <p:txBody>
          <a:bodyPr>
            <a:normAutofit/>
          </a:bodyPr>
          <a:lstStyle/>
          <a:p>
            <a:pPr marL="0" indent="0">
              <a:buNone/>
            </a:pPr>
            <a:endParaRPr lang="en-US" dirty="0" smtClean="0"/>
          </a:p>
          <a:p>
            <a:pPr marL="0" indent="0">
              <a:buNone/>
            </a:pPr>
            <a:r>
              <a:rPr lang="en-US" sz="4000" b="1" dirty="0" smtClean="0"/>
              <a:t>Socially</a:t>
            </a:r>
          </a:p>
          <a:p>
            <a:pPr marL="0" indent="0">
              <a:buNone/>
            </a:pPr>
            <a:endParaRPr lang="en-US" sz="1200" b="1" dirty="0" smtClean="0"/>
          </a:p>
          <a:p>
            <a:pPr lvl="2"/>
            <a:r>
              <a:rPr lang="en-US" sz="3400" dirty="0" smtClean="0"/>
              <a:t>Nurture your network</a:t>
            </a:r>
          </a:p>
          <a:p>
            <a:pPr lvl="2"/>
            <a:r>
              <a:rPr lang="en-US" sz="3400" dirty="0" smtClean="0"/>
              <a:t>Seek out mentors or helpers</a:t>
            </a:r>
          </a:p>
          <a:p>
            <a:pPr lvl="2"/>
            <a:r>
              <a:rPr lang="en-US" sz="3400" dirty="0" smtClean="0"/>
              <a:t>Let yourself laugh</a:t>
            </a:r>
          </a:p>
          <a:p>
            <a:pPr lvl="2"/>
            <a:r>
              <a:rPr lang="en-US" sz="3400" dirty="0" smtClean="0"/>
              <a:t>Communicate</a:t>
            </a:r>
          </a:p>
          <a:p>
            <a:pPr marL="914400" lvl="2" indent="0">
              <a:buNone/>
            </a:pPr>
            <a:endParaRPr lang="en-US" sz="3400" dirty="0" smtClean="0"/>
          </a:p>
          <a:p>
            <a:endParaRPr lang="en-US" dirty="0" smtClean="0"/>
          </a:p>
          <a:p>
            <a:pPr marL="0" indent="0">
              <a:buNone/>
            </a:pPr>
            <a:endParaRPr lang="en-US" dirty="0" smtClean="0"/>
          </a:p>
          <a:p>
            <a:pPr marL="0" indent="0">
              <a:buNone/>
            </a:pPr>
            <a:endParaRPr lang="en-US" dirty="0" smtClean="0"/>
          </a:p>
        </p:txBody>
      </p:sp>
      <p:pic>
        <p:nvPicPr>
          <p:cNvPr id="10242" name="Picture 2" descr="https://phantasticstories.files.wordpress.com/2013/03/innovator-key-bronz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243951" flipH="1">
            <a:off x="144084" y="1641722"/>
            <a:ext cx="3291163" cy="4388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duotone>
              <a:prstClr val="black"/>
              <a:schemeClr val="accent6">
                <a:tint val="45000"/>
                <a:satMod val="400000"/>
              </a:schemeClr>
            </a:duotone>
          </a:blip>
          <a:srcRect l="63467" t="57125" r="23983" b="29063"/>
          <a:stretch/>
        </p:blipFill>
        <p:spPr>
          <a:xfrm>
            <a:off x="6705600" y="5257800"/>
            <a:ext cx="16002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04885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6745" t="24000" r="35748" b="10042"/>
          <a:stretch/>
        </p:blipFill>
        <p:spPr>
          <a:xfrm rot="665079">
            <a:off x="257315" y="1809558"/>
            <a:ext cx="4234209" cy="5711121"/>
          </a:xfrm>
          <a:prstGeom prst="rect">
            <a:avLst/>
          </a:prstGeom>
        </p:spPr>
      </p:pic>
      <p:pic>
        <p:nvPicPr>
          <p:cNvPr id="6" name="Picture 5"/>
          <p:cNvPicPr>
            <a:picLocks noChangeAspect="1"/>
          </p:cNvPicPr>
          <p:nvPr/>
        </p:nvPicPr>
        <p:blipFill rotWithShape="1">
          <a:blip r:embed="rId4"/>
          <a:srcRect l="36500" t="24888" r="39000" b="35302"/>
          <a:stretch/>
        </p:blipFill>
        <p:spPr>
          <a:xfrm rot="20787281">
            <a:off x="4846920" y="1663818"/>
            <a:ext cx="4336953" cy="4549432"/>
          </a:xfrm>
          <a:prstGeom prst="rect">
            <a:avLst/>
          </a:prstGeom>
        </p:spPr>
      </p:pic>
      <p:sp>
        <p:nvSpPr>
          <p:cNvPr id="4" name="Content Placeholder 3"/>
          <p:cNvSpPr>
            <a:spLocks noGrp="1"/>
          </p:cNvSpPr>
          <p:nvPr>
            <p:ph sz="half" idx="1"/>
          </p:nvPr>
        </p:nvSpPr>
        <p:spPr>
          <a:xfrm>
            <a:off x="228600" y="338902"/>
            <a:ext cx="8915400" cy="1523999"/>
          </a:xfrm>
        </p:spPr>
        <p:txBody>
          <a:bodyPr/>
          <a:lstStyle/>
          <a:p>
            <a:pPr marL="0" indent="0" algn="ctr">
              <a:buNone/>
            </a:pPr>
            <a:r>
              <a:rPr lang="en-US" sz="3000" b="1" dirty="0" smtClean="0"/>
              <a:t>Tools : Models </a:t>
            </a:r>
            <a:r>
              <a:rPr lang="en-US" sz="3000" b="1" dirty="0"/>
              <a:t>for Resilient Problem Solving</a:t>
            </a:r>
          </a:p>
          <a:p>
            <a:pPr marL="0" indent="0">
              <a:buNone/>
            </a:pPr>
            <a:r>
              <a:rPr lang="en-US" sz="2000" b="1" dirty="0" smtClean="0">
                <a:solidFill>
                  <a:srgbClr val="FF6600"/>
                </a:solidFill>
              </a:rPr>
              <a:t>AIA (Action-Insight Acceptance) Model</a:t>
            </a:r>
            <a:r>
              <a:rPr lang="en-US" sz="2000" dirty="0" smtClean="0">
                <a:solidFill>
                  <a:srgbClr val="FF6600"/>
                </a:solidFill>
              </a:rPr>
              <a:t>	</a:t>
            </a:r>
            <a:r>
              <a:rPr lang="en-US" dirty="0"/>
              <a:t> </a:t>
            </a:r>
            <a:r>
              <a:rPr lang="en-US" dirty="0" smtClean="0"/>
              <a:t> </a:t>
            </a:r>
            <a:r>
              <a:rPr lang="en-US" sz="2000" b="1" dirty="0" smtClean="0">
                <a:solidFill>
                  <a:srgbClr val="FF6600"/>
                </a:solidFill>
              </a:rPr>
              <a:t>Resiliency Advantage Model</a:t>
            </a:r>
            <a:endParaRPr lang="en-US" sz="2000" b="1" dirty="0">
              <a:solidFill>
                <a:srgbClr val="FF6600"/>
              </a:solidFill>
            </a:endParaRPr>
          </a:p>
        </p:txBody>
      </p:sp>
    </p:spTree>
    <p:extLst>
      <p:ext uri="{BB962C8B-B14F-4D97-AF65-F5344CB8AC3E}">
        <p14:creationId xmlns:p14="http://schemas.microsoft.com/office/powerpoint/2010/main" val="34121653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48" y="304800"/>
            <a:ext cx="8305800" cy="1252538"/>
          </a:xfrm>
        </p:spPr>
        <p:txBody>
          <a:bodyPr>
            <a:normAutofit/>
          </a:bodyPr>
          <a:lstStyle/>
          <a:p>
            <a:pPr algn="ctr"/>
            <a:r>
              <a:rPr lang="en-US" b="1" dirty="0" smtClean="0">
                <a:solidFill>
                  <a:schemeClr val="accent3">
                    <a:lumMod val="20000"/>
                    <a:lumOff val="80000"/>
                  </a:schemeClr>
                </a:solidFill>
                <a:latin typeface="+mn-lt"/>
              </a:rPr>
              <a:t>    </a:t>
            </a:r>
            <a:r>
              <a:rPr lang="en-US" sz="5000" b="1" dirty="0" smtClean="0">
                <a:solidFill>
                  <a:schemeClr val="accent3">
                    <a:lumMod val="20000"/>
                    <a:lumOff val="80000"/>
                  </a:schemeClr>
                </a:solidFill>
                <a:latin typeface="+mn-lt"/>
              </a:rPr>
              <a:t>What did we cover:</a:t>
            </a:r>
            <a:endParaRPr lang="en-US" sz="5000" b="1" dirty="0">
              <a:solidFill>
                <a:schemeClr val="accent3">
                  <a:lumMod val="20000"/>
                  <a:lumOff val="80000"/>
                </a:schemeClr>
              </a:solidFill>
              <a:latin typeface="+mn-lt"/>
            </a:endParaRPr>
          </a:p>
        </p:txBody>
      </p:sp>
      <p:sp>
        <p:nvSpPr>
          <p:cNvPr id="3" name="Content Placeholder 2"/>
          <p:cNvSpPr>
            <a:spLocks noGrp="1"/>
          </p:cNvSpPr>
          <p:nvPr>
            <p:ph idx="4294967295"/>
          </p:nvPr>
        </p:nvSpPr>
        <p:spPr>
          <a:xfrm>
            <a:off x="685800" y="1981200"/>
            <a:ext cx="7848600" cy="4549775"/>
          </a:xfrm>
        </p:spPr>
        <p:txBody>
          <a:bodyPr>
            <a:normAutofit fontScale="32500" lnSpcReduction="20000"/>
          </a:bodyPr>
          <a:lstStyle/>
          <a:p>
            <a:pPr>
              <a:spcBef>
                <a:spcPts val="1800"/>
              </a:spcBef>
            </a:pPr>
            <a:r>
              <a:rPr lang="en-US" sz="12000" b="1" dirty="0" smtClean="0"/>
              <a:t>Burnout – what is it?</a:t>
            </a:r>
          </a:p>
          <a:p>
            <a:pPr>
              <a:spcBef>
                <a:spcPts val="1800"/>
              </a:spcBef>
            </a:pPr>
            <a:r>
              <a:rPr lang="en-US" sz="12000" b="1" dirty="0" smtClean="0"/>
              <a:t>What factors contribute to </a:t>
            </a:r>
            <a:r>
              <a:rPr lang="en-US" sz="12000" b="1" dirty="0"/>
              <a:t> </a:t>
            </a:r>
            <a:r>
              <a:rPr lang="en-US" sz="12000" b="1" dirty="0" smtClean="0"/>
              <a:t> Burnout?</a:t>
            </a:r>
          </a:p>
          <a:p>
            <a:pPr>
              <a:spcBef>
                <a:spcPts val="1800"/>
              </a:spcBef>
            </a:pPr>
            <a:r>
              <a:rPr lang="en-US" sz="12000" b="1" dirty="0" smtClean="0"/>
              <a:t>Resilience – what is it?</a:t>
            </a:r>
          </a:p>
          <a:p>
            <a:pPr>
              <a:spcBef>
                <a:spcPts val="1800"/>
              </a:spcBef>
            </a:pPr>
            <a:r>
              <a:rPr lang="en-US" sz="12000" b="1" dirty="0" smtClean="0"/>
              <a:t>What can you do to nurture yours? </a:t>
            </a:r>
          </a:p>
          <a:p>
            <a:pPr>
              <a:spcBef>
                <a:spcPts val="1800"/>
              </a:spcBef>
            </a:pPr>
            <a:r>
              <a:rPr lang="en-US" sz="12000" b="1" dirty="0" smtClean="0"/>
              <a:t>What’s next?</a:t>
            </a:r>
          </a:p>
          <a:p>
            <a:endParaRPr lang="en-US" dirty="0" smtClean="0"/>
          </a:p>
          <a:p>
            <a:endParaRPr lang="en-US" dirty="0"/>
          </a:p>
        </p:txBody>
      </p:sp>
    </p:spTree>
    <p:extLst>
      <p:ext uri="{BB962C8B-B14F-4D97-AF65-F5344CB8AC3E}">
        <p14:creationId xmlns:p14="http://schemas.microsoft.com/office/powerpoint/2010/main" val="38482428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533"/>
            <a:ext cx="7772400" cy="1456267"/>
          </a:xfrm>
        </p:spPr>
        <p:txBody>
          <a:bodyPr>
            <a:normAutofit/>
          </a:bodyPr>
          <a:lstStyle/>
          <a:p>
            <a:pPr algn="ctr"/>
            <a:r>
              <a:rPr lang="en-US" sz="5000" b="1" cap="none" dirty="0" smtClean="0">
                <a:latin typeface="+mn-lt"/>
              </a:rPr>
              <a:t>What’s YOUR plan?</a:t>
            </a:r>
            <a:endParaRPr lang="en-US" sz="5000" b="1" cap="none" dirty="0">
              <a:latin typeface="+mn-lt"/>
            </a:endParaRPr>
          </a:p>
        </p:txBody>
      </p:sp>
      <p:sp>
        <p:nvSpPr>
          <p:cNvPr id="3" name="Content Placeholder 2"/>
          <p:cNvSpPr>
            <a:spLocks noGrp="1"/>
          </p:cNvSpPr>
          <p:nvPr>
            <p:ph sz="half" idx="1"/>
          </p:nvPr>
        </p:nvSpPr>
        <p:spPr>
          <a:xfrm>
            <a:off x="457200" y="1676400"/>
            <a:ext cx="8077199" cy="4648200"/>
          </a:xfrm>
        </p:spPr>
        <p:txBody>
          <a:bodyPr>
            <a:noAutofit/>
          </a:bodyPr>
          <a:lstStyle/>
          <a:p>
            <a:pPr>
              <a:buNone/>
            </a:pPr>
            <a:r>
              <a:rPr lang="en-US" sz="3200" b="1" dirty="0"/>
              <a:t>Take a few moments to make a contract with yourself (or with a colleague</a:t>
            </a:r>
            <a:r>
              <a:rPr lang="en-US" sz="3200" b="1" dirty="0" smtClean="0"/>
              <a:t>) : </a:t>
            </a:r>
          </a:p>
          <a:p>
            <a:pPr>
              <a:buNone/>
            </a:pPr>
            <a:endParaRPr lang="en-US" sz="3200" b="1" dirty="0"/>
          </a:p>
          <a:p>
            <a:r>
              <a:rPr lang="en-US" sz="3200" dirty="0" smtClean="0"/>
              <a:t>What </a:t>
            </a:r>
            <a:r>
              <a:rPr lang="en-US" sz="3200" dirty="0"/>
              <a:t>are </a:t>
            </a:r>
            <a:r>
              <a:rPr lang="en-US" sz="3200" dirty="0" smtClean="0"/>
              <a:t>2 </a:t>
            </a:r>
            <a:r>
              <a:rPr lang="en-US" sz="3200" dirty="0"/>
              <a:t>things I can do </a:t>
            </a:r>
            <a:r>
              <a:rPr lang="en-US" sz="3200" dirty="0" smtClean="0"/>
              <a:t>to help bolster or restore my own resilience?</a:t>
            </a:r>
          </a:p>
          <a:p>
            <a:pPr marL="0" indent="0" algn="ctr">
              <a:buNone/>
            </a:pPr>
            <a:r>
              <a:rPr lang="en-US" sz="3200" dirty="0" smtClean="0"/>
              <a:t>AND/OR</a:t>
            </a:r>
            <a:endParaRPr lang="en-US" sz="3200" dirty="0"/>
          </a:p>
          <a:p>
            <a:r>
              <a:rPr lang="en-US" sz="3200" dirty="0" smtClean="0"/>
              <a:t>What </a:t>
            </a:r>
            <a:r>
              <a:rPr lang="en-US" sz="3200" dirty="0"/>
              <a:t>is one thing I can do to </a:t>
            </a:r>
            <a:r>
              <a:rPr lang="en-US" sz="3200" dirty="0" smtClean="0"/>
              <a:t>create an environment that promotes resilience?  </a:t>
            </a:r>
            <a:endParaRPr lang="en-US" sz="3200" dirty="0"/>
          </a:p>
        </p:txBody>
      </p:sp>
    </p:spTree>
    <p:extLst>
      <p:ext uri="{BB962C8B-B14F-4D97-AF65-F5344CB8AC3E}">
        <p14:creationId xmlns:p14="http://schemas.microsoft.com/office/powerpoint/2010/main" val="17311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4109" y="138107"/>
            <a:ext cx="7772400" cy="1456267"/>
          </a:xfrm>
        </p:spPr>
        <p:txBody>
          <a:bodyPr>
            <a:normAutofit/>
          </a:bodyPr>
          <a:lstStyle/>
          <a:p>
            <a:pPr algn="ctr"/>
            <a:r>
              <a:rPr lang="en-US" sz="5500" b="1" dirty="0" smtClean="0">
                <a:solidFill>
                  <a:schemeClr val="tx1"/>
                </a:solidFill>
              </a:rPr>
              <a:t>What is Burnout?</a:t>
            </a:r>
            <a:endParaRPr lang="en-US" sz="5500" b="1" dirty="0">
              <a:solidFill>
                <a:schemeClr val="tx1"/>
              </a:solidFill>
            </a:endParaRPr>
          </a:p>
        </p:txBody>
      </p:sp>
      <p:sp>
        <p:nvSpPr>
          <p:cNvPr id="3" name="Rectangle 2"/>
          <p:cNvSpPr/>
          <p:nvPr/>
        </p:nvSpPr>
        <p:spPr>
          <a:xfrm rot="20538417">
            <a:off x="127615" y="1767665"/>
            <a:ext cx="3904561" cy="1323439"/>
          </a:xfrm>
          <a:prstGeom prst="rect">
            <a:avLst/>
          </a:prstGeom>
          <a:noFill/>
        </p:spPr>
        <p:txBody>
          <a:bodyPr wrap="square" lIns="91440" tIns="45720" rIns="91440" bIns="45720">
            <a:spAutoFit/>
          </a:bodyPr>
          <a:lstStyle/>
          <a:p>
            <a:pPr algn="ctr"/>
            <a:r>
              <a:rPr lang="en-US" sz="4000" b="1" cap="none" spc="0" dirty="0" smtClean="0">
                <a:ln w="1905">
                  <a:solidFill>
                    <a:srgbClr val="FF0000"/>
                  </a:solidFill>
                </a:ln>
                <a:solidFill>
                  <a:srgbClr val="FF0000"/>
                </a:solidFill>
                <a:effectLst>
                  <a:innerShdw blurRad="69850" dist="43180" dir="5400000">
                    <a:srgbClr val="000000">
                      <a:alpha val="65000"/>
                    </a:srgbClr>
                  </a:innerShdw>
                </a:effectLst>
                <a:latin typeface="Arial Rounded MT Bold" pitchFamily="34" charset="0"/>
              </a:rPr>
              <a:t>Occupational </a:t>
            </a:r>
            <a:br>
              <a:rPr lang="en-US" sz="4000" b="1" cap="none" spc="0" dirty="0" smtClean="0">
                <a:ln w="1905">
                  <a:solidFill>
                    <a:srgbClr val="FF0000"/>
                  </a:solidFill>
                </a:ln>
                <a:solidFill>
                  <a:srgbClr val="FF0000"/>
                </a:solidFill>
                <a:effectLst>
                  <a:innerShdw blurRad="69850" dist="43180" dir="5400000">
                    <a:srgbClr val="000000">
                      <a:alpha val="65000"/>
                    </a:srgbClr>
                  </a:innerShdw>
                </a:effectLst>
                <a:latin typeface="Arial Rounded MT Bold" pitchFamily="34" charset="0"/>
              </a:rPr>
            </a:br>
            <a:r>
              <a:rPr lang="en-US" sz="4000" b="1" cap="none" spc="0" dirty="0" smtClean="0">
                <a:ln w="1905">
                  <a:solidFill>
                    <a:srgbClr val="FF0000"/>
                  </a:solidFill>
                </a:ln>
                <a:solidFill>
                  <a:srgbClr val="FF0000"/>
                </a:solidFill>
                <a:effectLst>
                  <a:innerShdw blurRad="69850" dist="43180" dir="5400000">
                    <a:srgbClr val="000000">
                      <a:alpha val="65000"/>
                    </a:srgbClr>
                  </a:innerShdw>
                </a:effectLst>
                <a:latin typeface="Arial Rounded MT Bold" pitchFamily="34" charset="0"/>
              </a:rPr>
              <a:t>Stress</a:t>
            </a:r>
          </a:p>
        </p:txBody>
      </p:sp>
      <p:sp>
        <p:nvSpPr>
          <p:cNvPr id="4" name="Rectangle 3"/>
          <p:cNvSpPr/>
          <p:nvPr/>
        </p:nvSpPr>
        <p:spPr>
          <a:xfrm rot="1199759">
            <a:off x="4019538" y="1995423"/>
            <a:ext cx="5987880" cy="1754326"/>
          </a:xfrm>
          <a:prstGeom prst="rect">
            <a:avLst/>
          </a:prstGeom>
          <a:noFill/>
          <a:ln>
            <a:noFill/>
          </a:ln>
        </p:spPr>
        <p:txBody>
          <a:bodyPr wrap="square" lIns="91440" tIns="45720" rIns="91440" bIns="45720">
            <a:spAutoFit/>
          </a:bodyPr>
          <a:lstStyle/>
          <a:p>
            <a:pPr algn="ctr"/>
            <a:r>
              <a:rPr lang="en-US" sz="5400" b="1" cap="none" spc="300" dirty="0" smtClean="0">
                <a:ln w="11430" cmpd="sng">
                  <a:solidFill>
                    <a:schemeClr val="bg1"/>
                  </a:solidFill>
                  <a:prstDash val="solid"/>
                  <a:miter lim="800000"/>
                </a:ln>
                <a:solidFill>
                  <a:srgbClr val="FFFF99"/>
                </a:solidFill>
                <a:effectLst>
                  <a:glow rad="45500">
                    <a:schemeClr val="accent1">
                      <a:satMod val="220000"/>
                      <a:alpha val="35000"/>
                    </a:schemeClr>
                  </a:glow>
                </a:effectLst>
                <a:latin typeface="Impact" pitchFamily="34" charset="0"/>
              </a:rPr>
              <a:t>Compassion Fatigue</a:t>
            </a:r>
          </a:p>
        </p:txBody>
      </p:sp>
      <p:sp>
        <p:nvSpPr>
          <p:cNvPr id="7" name="Rectangle 6"/>
          <p:cNvSpPr/>
          <p:nvPr/>
        </p:nvSpPr>
        <p:spPr>
          <a:xfrm>
            <a:off x="5549815" y="4597889"/>
            <a:ext cx="3201217" cy="184665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800" b="1" cap="none" spc="50" dirty="0" smtClean="0">
                <a:ln w="11430">
                  <a:solidFill>
                    <a:schemeClr val="tx1">
                      <a:lumMod val="85000"/>
                    </a:schemeClr>
                  </a:solidFill>
                </a:ln>
                <a:solidFill>
                  <a:schemeClr val="tx1">
                    <a:lumMod val="85000"/>
                  </a:schemeClr>
                </a:solidFill>
                <a:effectLst>
                  <a:outerShdw blurRad="76200" dist="50800" dir="5400000" algn="tl" rotWithShape="0">
                    <a:srgbClr val="000000">
                      <a:alpha val="65000"/>
                    </a:srgbClr>
                  </a:outerShdw>
                </a:effectLst>
                <a:latin typeface="Calibri" pitchFamily="34" charset="0"/>
              </a:rPr>
              <a:t>Professional </a:t>
            </a:r>
          </a:p>
          <a:p>
            <a:pPr algn="ctr"/>
            <a:r>
              <a:rPr lang="en-US" sz="3800" b="1" cap="none" spc="50" dirty="0" smtClean="0">
                <a:ln w="11430">
                  <a:solidFill>
                    <a:schemeClr val="tx1">
                      <a:lumMod val="85000"/>
                    </a:schemeClr>
                  </a:solidFill>
                </a:ln>
                <a:solidFill>
                  <a:schemeClr val="tx1">
                    <a:lumMod val="85000"/>
                  </a:schemeClr>
                </a:solidFill>
                <a:effectLst>
                  <a:outerShdw blurRad="76200" dist="50800" dir="5400000" algn="tl" rotWithShape="0">
                    <a:srgbClr val="000000">
                      <a:alpha val="65000"/>
                    </a:srgbClr>
                  </a:outerShdw>
                </a:effectLst>
                <a:latin typeface="Calibri" pitchFamily="34" charset="0"/>
              </a:rPr>
              <a:t>Stress </a:t>
            </a:r>
          </a:p>
          <a:p>
            <a:pPr algn="ctr"/>
            <a:r>
              <a:rPr lang="en-US" sz="3800" b="1" cap="none" spc="50" dirty="0" smtClean="0">
                <a:ln w="11430">
                  <a:solidFill>
                    <a:schemeClr val="tx1">
                      <a:lumMod val="85000"/>
                    </a:schemeClr>
                  </a:solidFill>
                </a:ln>
                <a:solidFill>
                  <a:schemeClr val="tx1">
                    <a:lumMod val="85000"/>
                  </a:schemeClr>
                </a:solidFill>
                <a:effectLst>
                  <a:outerShdw blurRad="76200" dist="50800" dir="5400000" algn="tl" rotWithShape="0">
                    <a:srgbClr val="000000">
                      <a:alpha val="65000"/>
                    </a:srgbClr>
                  </a:outerShdw>
                </a:effectLst>
                <a:latin typeface="Calibri" pitchFamily="34" charset="0"/>
              </a:rPr>
              <a:t>Syndrome</a:t>
            </a:r>
            <a:endParaRPr lang="en-US" sz="3800" b="1" cap="none" spc="50" dirty="0">
              <a:ln w="11430">
                <a:solidFill>
                  <a:schemeClr val="tx1">
                    <a:lumMod val="85000"/>
                  </a:schemeClr>
                </a:solidFill>
              </a:ln>
              <a:solidFill>
                <a:schemeClr val="tx1">
                  <a:lumMod val="85000"/>
                </a:schemeClr>
              </a:solidFill>
              <a:effectLst>
                <a:outerShdw blurRad="76200" dist="50800" dir="5400000" algn="tl" rotWithShape="0">
                  <a:srgbClr val="000000">
                    <a:alpha val="65000"/>
                  </a:srgbClr>
                </a:outerShdw>
              </a:effectLst>
              <a:latin typeface="Calibri" pitchFamily="34" charset="0"/>
            </a:endParaRPr>
          </a:p>
        </p:txBody>
      </p:sp>
      <p:sp>
        <p:nvSpPr>
          <p:cNvPr id="9" name="Rectangle 8"/>
          <p:cNvSpPr/>
          <p:nvPr/>
        </p:nvSpPr>
        <p:spPr>
          <a:xfrm rot="1268659">
            <a:off x="-98214" y="3813995"/>
            <a:ext cx="4379158" cy="1846659"/>
          </a:xfrm>
          <a:prstGeom prst="rect">
            <a:avLst/>
          </a:prstGeom>
          <a:noFill/>
        </p:spPr>
        <p:txBody>
          <a:bodyPr wrap="square" lIns="91440" tIns="45720" rIns="91440" bIns="45720">
            <a:spAutoFit/>
          </a:bodyPr>
          <a:lstStyle/>
          <a:p>
            <a:pPr algn="ctr"/>
            <a:r>
              <a:rPr lang="en-US" sz="3800" b="1" dirty="0" smtClean="0">
                <a:ln w="31550" cmpd="sng">
                  <a:solidFill>
                    <a:schemeClr val="tx1"/>
                  </a:solidFill>
                  <a:prstDash val="solid"/>
                </a:ln>
                <a:effectLst>
                  <a:outerShdw blurRad="50800" dist="40000" dir="5400000" algn="tl" rotWithShape="0">
                    <a:srgbClr val="000000">
                      <a:shade val="5000"/>
                      <a:satMod val="120000"/>
                      <a:alpha val="33000"/>
                    </a:srgbClr>
                  </a:outerShdw>
                </a:effectLst>
              </a:rPr>
              <a:t>Secondary </a:t>
            </a:r>
          </a:p>
          <a:p>
            <a:pPr algn="ctr"/>
            <a:r>
              <a:rPr lang="en-US" sz="3800" b="1" dirty="0" smtClean="0">
                <a:ln w="31550" cmpd="sng">
                  <a:solidFill>
                    <a:schemeClr val="tx1"/>
                  </a:solidFill>
                  <a:prstDash val="solid"/>
                </a:ln>
                <a:effectLst>
                  <a:outerShdw blurRad="50800" dist="40000" dir="5400000" algn="tl" rotWithShape="0">
                    <a:srgbClr val="000000">
                      <a:shade val="5000"/>
                      <a:satMod val="120000"/>
                      <a:alpha val="33000"/>
                    </a:srgbClr>
                  </a:outerShdw>
                </a:effectLst>
              </a:rPr>
              <a:t>Traumatic</a:t>
            </a:r>
          </a:p>
          <a:p>
            <a:pPr algn="ctr"/>
            <a:r>
              <a:rPr lang="en-US" sz="3800" b="1" dirty="0" smtClean="0">
                <a:ln w="31550" cmpd="sng">
                  <a:solidFill>
                    <a:schemeClr val="tx1"/>
                  </a:solidFill>
                  <a:prstDash val="solid"/>
                </a:ln>
                <a:effectLst>
                  <a:outerShdw blurRad="50800" dist="40000" dir="5400000" algn="tl" rotWithShape="0">
                    <a:srgbClr val="000000">
                      <a:shade val="5000"/>
                      <a:satMod val="120000"/>
                      <a:alpha val="33000"/>
                    </a:srgbClr>
                  </a:outerShdw>
                </a:effectLst>
              </a:rPr>
              <a:t>Stress Disorder</a:t>
            </a:r>
            <a:endParaRPr lang="en-US" sz="3800" b="1" dirty="0">
              <a:ln w="31550" cmpd="sng">
                <a:solidFill>
                  <a:schemeClr val="tx1"/>
                </a:solidFill>
                <a:prstDash val="solid"/>
              </a:ln>
              <a:effectLst>
                <a:outerShdw blurRad="50800" dist="40000" dir="5400000" algn="tl" rotWithShape="0">
                  <a:srgbClr val="000000">
                    <a:shade val="5000"/>
                    <a:satMod val="120000"/>
                    <a:alpha val="33000"/>
                  </a:srgbClr>
                </a:outerShdw>
              </a:effectLst>
            </a:endParaRPr>
          </a:p>
        </p:txBody>
      </p:sp>
      <p:sp>
        <p:nvSpPr>
          <p:cNvPr id="10" name="Rectangle 9"/>
          <p:cNvSpPr/>
          <p:nvPr/>
        </p:nvSpPr>
        <p:spPr>
          <a:xfrm rot="20155462">
            <a:off x="2855874" y="3559698"/>
            <a:ext cx="3934015" cy="1631216"/>
          </a:xfrm>
          <a:prstGeom prst="rect">
            <a:avLst/>
          </a:prstGeom>
          <a:noFill/>
        </p:spPr>
        <p:txBody>
          <a:bodyPr wrap="square" lIns="91440" tIns="45720" rIns="91440" bIns="45720">
            <a:spAutoFit/>
          </a:bodyPr>
          <a:lstStyle/>
          <a:p>
            <a:pPr algn="ctr"/>
            <a:r>
              <a:rPr lang="en-US" sz="5000" b="1" cap="none" spc="0" dirty="0" smtClean="0">
                <a:ln w="10541" cmpd="sng">
                  <a:solidFill>
                    <a:srgbClr val="FFC000"/>
                  </a:solidFill>
                  <a:prstDash val="solid"/>
                </a:ln>
                <a:solidFill>
                  <a:srgbClr val="FFC000"/>
                </a:solidFill>
                <a:effectLst/>
              </a:rPr>
              <a:t>Vital Exhaustion</a:t>
            </a:r>
            <a:endParaRPr lang="en-US" sz="5000" b="1" cap="none" spc="0" dirty="0">
              <a:ln w="10541" cmpd="sng">
                <a:solidFill>
                  <a:srgbClr val="FFC000"/>
                </a:solidFill>
                <a:prstDash val="solid"/>
              </a:ln>
              <a:solidFill>
                <a:srgbClr val="FFC000"/>
              </a:solidFill>
              <a:effectLst/>
            </a:endParaRPr>
          </a:p>
        </p:txBody>
      </p:sp>
      <p:sp>
        <p:nvSpPr>
          <p:cNvPr id="2" name="Rectangle 1"/>
          <p:cNvSpPr/>
          <p:nvPr/>
        </p:nvSpPr>
        <p:spPr>
          <a:xfrm rot="21191886">
            <a:off x="2749989" y="2518707"/>
            <a:ext cx="2538995" cy="954107"/>
          </a:xfrm>
          <a:prstGeom prst="rect">
            <a:avLst/>
          </a:prstGeom>
          <a:noFill/>
        </p:spPr>
        <p:txBody>
          <a:bodyPr wrap="square" lIns="91440" tIns="45720" rIns="91440" bIns="45720">
            <a:spAutoFit/>
          </a:bodyPr>
          <a:lstStyle/>
          <a:p>
            <a:pPr algn="ctr"/>
            <a:r>
              <a:rPr lang="en-US" sz="5600" b="1" cap="none" spc="0" dirty="0" err="1" smtClean="0">
                <a:ln w="13462">
                  <a:solidFill>
                    <a:srgbClr val="81FB8D"/>
                  </a:solidFill>
                  <a:prstDash val="solid"/>
                </a:ln>
                <a:solidFill>
                  <a:srgbClr val="81FB8D"/>
                </a:solidFill>
                <a:effectLst>
                  <a:outerShdw dist="38100" dir="2700000" algn="bl" rotWithShape="0">
                    <a:schemeClr val="accent5"/>
                  </a:outerShdw>
                </a:effectLst>
              </a:rPr>
              <a:t>Karoshi</a:t>
            </a:r>
            <a:endParaRPr lang="en-US" sz="5600" b="1" cap="none" spc="0" dirty="0">
              <a:ln w="13462">
                <a:solidFill>
                  <a:srgbClr val="81FB8D"/>
                </a:solidFill>
                <a:prstDash val="solid"/>
              </a:ln>
              <a:solidFill>
                <a:srgbClr val="81FB8D"/>
              </a:solidFill>
              <a:effectLst>
                <a:outerShdw dist="38100" dir="2700000" algn="bl" rotWithShape="0">
                  <a:schemeClr val="accent5"/>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066800" y="838200"/>
            <a:ext cx="6705600" cy="5254625"/>
          </a:xfrm>
        </p:spPr>
        <p:txBody>
          <a:bodyPr>
            <a:normAutofit fontScale="92500" lnSpcReduction="20000"/>
          </a:bodyPr>
          <a:lstStyle/>
          <a:p>
            <a:pPr algn="ctr">
              <a:buNone/>
            </a:pPr>
            <a:endParaRPr lang="en-US" sz="6000" dirty="0" smtClean="0"/>
          </a:p>
          <a:p>
            <a:pPr algn="ctr">
              <a:buNone/>
            </a:pPr>
            <a:r>
              <a:rPr lang="en-US" sz="6500" dirty="0" smtClean="0"/>
              <a:t>Questions?</a:t>
            </a:r>
          </a:p>
          <a:p>
            <a:pPr algn="ctr">
              <a:buNone/>
            </a:pPr>
            <a:endParaRPr lang="en-US" sz="1400" dirty="0" smtClean="0"/>
          </a:p>
          <a:p>
            <a:pPr algn="ctr">
              <a:buNone/>
            </a:pPr>
            <a:r>
              <a:rPr lang="en-US" sz="6500" dirty="0" smtClean="0"/>
              <a:t>Insights?</a:t>
            </a:r>
          </a:p>
          <a:p>
            <a:pPr algn="ctr">
              <a:buNone/>
            </a:pPr>
            <a:endParaRPr lang="en-US" sz="1600" dirty="0"/>
          </a:p>
          <a:p>
            <a:pPr algn="ctr">
              <a:buNone/>
            </a:pPr>
            <a:r>
              <a:rPr lang="en-US" sz="6500" dirty="0" smtClean="0"/>
              <a:t>Additions?</a:t>
            </a:r>
          </a:p>
          <a:p>
            <a:pPr algn="ctr">
              <a:buNone/>
            </a:pPr>
            <a:endParaRPr lang="en-US" sz="6000" dirty="0" smtClean="0"/>
          </a:p>
          <a:p>
            <a:pPr algn="ctr">
              <a:buNone/>
            </a:pPr>
            <a:r>
              <a:rPr lang="en-US" sz="6000" dirty="0" smtClean="0"/>
              <a:t>     </a:t>
            </a:r>
          </a:p>
          <a:p>
            <a:pPr algn="ctr"/>
            <a:endParaRPr lang="en-US" dirty="0" smtClean="0"/>
          </a:p>
          <a:p>
            <a:pPr algn="ct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ikeprophet.files.wordpress.com/2013/01/6a00d83451b64669e2014e6013b60f970c-800wi.jpg"/>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t="2798" b="17477"/>
          <a:stretch/>
        </p:blipFill>
        <p:spPr bwMode="auto">
          <a:xfrm>
            <a:off x="1371600" y="685800"/>
            <a:ext cx="6477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subTitle" idx="1"/>
          </p:nvPr>
        </p:nvSpPr>
        <p:spPr>
          <a:xfrm>
            <a:off x="457200" y="5257800"/>
            <a:ext cx="8001000" cy="762000"/>
          </a:xfrm>
        </p:spPr>
        <p:txBody>
          <a:bodyPr>
            <a:normAutofit/>
          </a:bodyPr>
          <a:lstStyle/>
          <a:p>
            <a:pPr algn="ctr"/>
            <a:r>
              <a:rPr lang="en-US" sz="4000" b="1" dirty="0"/>
              <a:t>Thank you </a:t>
            </a:r>
            <a:r>
              <a:rPr lang="en-US" sz="4000" b="1" dirty="0" smtClean="0"/>
              <a:t>for joining </a:t>
            </a:r>
            <a:r>
              <a:rPr lang="en-US" sz="4000" b="1" dirty="0"/>
              <a:t>us today.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81000"/>
            <a:ext cx="7406640" cy="685800"/>
          </a:xfrm>
        </p:spPr>
        <p:txBody>
          <a:bodyPr>
            <a:normAutofit/>
          </a:bodyPr>
          <a:lstStyle/>
          <a:p>
            <a:pPr algn="ctr"/>
            <a:r>
              <a:rPr lang="en-US" sz="3200" b="1" dirty="0" smtClean="0">
                <a:latin typeface="+mn-lt"/>
              </a:rPr>
              <a:t>Thanks for being here.</a:t>
            </a:r>
            <a:endParaRPr lang="en-US" sz="3200" b="1" dirty="0">
              <a:latin typeface="+mn-lt"/>
            </a:endParaRPr>
          </a:p>
        </p:txBody>
      </p:sp>
      <p:sp>
        <p:nvSpPr>
          <p:cNvPr id="3" name="Content Placeholder 2"/>
          <p:cNvSpPr>
            <a:spLocks noGrp="1"/>
          </p:cNvSpPr>
          <p:nvPr>
            <p:ph idx="1"/>
          </p:nvPr>
        </p:nvSpPr>
        <p:spPr>
          <a:xfrm>
            <a:off x="533400" y="1082566"/>
            <a:ext cx="4343400" cy="4598401"/>
          </a:xfrm>
        </p:spPr>
        <p:txBody>
          <a:bodyPr>
            <a:normAutofit/>
          </a:bodyPr>
          <a:lstStyle/>
          <a:p>
            <a:pPr>
              <a:spcAft>
                <a:spcPts val="0"/>
              </a:spcAft>
              <a:buNone/>
            </a:pPr>
            <a:endParaRPr lang="en-US" sz="1200" b="1" dirty="0" smtClean="0"/>
          </a:p>
          <a:p>
            <a:pPr>
              <a:lnSpc>
                <a:spcPct val="120000"/>
              </a:lnSpc>
              <a:buNone/>
            </a:pPr>
            <a:endParaRPr lang="en-US" sz="3200" b="1" dirty="0">
              <a:solidFill>
                <a:schemeClr val="accent6">
                  <a:lumMod val="20000"/>
                  <a:lumOff val="80000"/>
                </a:schemeClr>
              </a:solidFill>
              <a:latin typeface="Rockwell" panose="02060603020205020403" pitchFamily="18" charset="0"/>
            </a:endParaRPr>
          </a:p>
          <a:p>
            <a:pPr marL="0" indent="0">
              <a:spcAft>
                <a:spcPts val="0"/>
              </a:spcAft>
              <a:buNone/>
            </a:pPr>
            <a:r>
              <a:rPr lang="en-US" sz="3400" b="1" i="1" dirty="0" smtClean="0">
                <a:solidFill>
                  <a:schemeClr val="accent6">
                    <a:lumMod val="20000"/>
                    <a:lumOff val="80000"/>
                  </a:schemeClr>
                </a:solidFill>
                <a:latin typeface="Calibri" panose="020F0502020204030204" pitchFamily="34" charset="0"/>
              </a:rPr>
              <a:t>Your presenter today:</a:t>
            </a:r>
          </a:p>
          <a:p>
            <a:pPr marL="0" indent="0">
              <a:spcAft>
                <a:spcPts val="0"/>
              </a:spcAft>
              <a:buNone/>
            </a:pPr>
            <a:endParaRPr lang="en-US" sz="1200" dirty="0" smtClean="0"/>
          </a:p>
          <a:p>
            <a:pPr marL="0" indent="0">
              <a:spcAft>
                <a:spcPts val="0"/>
              </a:spcAft>
              <a:buNone/>
            </a:pPr>
            <a:r>
              <a:rPr lang="en-US" sz="3200" dirty="0" smtClean="0"/>
              <a:t>Debra Westwood</a:t>
            </a:r>
          </a:p>
          <a:p>
            <a:pPr marL="0" indent="0">
              <a:spcAft>
                <a:spcPts val="0"/>
              </a:spcAft>
              <a:buNone/>
            </a:pPr>
            <a:r>
              <a:rPr lang="en-US" sz="2800" dirty="0" smtClean="0"/>
              <a:t>Library Regional Manager </a:t>
            </a:r>
            <a:endParaRPr lang="en-US" sz="2800" dirty="0"/>
          </a:p>
          <a:p>
            <a:pPr marL="0" indent="0">
              <a:spcAft>
                <a:spcPts val="0"/>
              </a:spcAft>
              <a:buNone/>
            </a:pPr>
            <a:r>
              <a:rPr lang="en-US" sz="2800" dirty="0"/>
              <a:t>King County Library System</a:t>
            </a:r>
          </a:p>
          <a:p>
            <a:pPr marL="0" indent="0">
              <a:spcAft>
                <a:spcPts val="0"/>
              </a:spcAft>
              <a:buNone/>
            </a:pPr>
            <a:r>
              <a:rPr lang="en-US" sz="2800" dirty="0" smtClean="0"/>
              <a:t>Bellevue, WA</a:t>
            </a:r>
          </a:p>
          <a:p>
            <a:pPr marL="0" indent="0">
              <a:spcAft>
                <a:spcPts val="0"/>
              </a:spcAft>
              <a:buNone/>
            </a:pPr>
            <a:endParaRPr lang="en-US" sz="1200" dirty="0" smtClean="0"/>
          </a:p>
          <a:p>
            <a:pPr marL="0" indent="0">
              <a:spcAft>
                <a:spcPts val="0"/>
              </a:spcAft>
              <a:buNone/>
            </a:pPr>
            <a:r>
              <a:rPr lang="en-US" sz="2800" dirty="0" smtClean="0"/>
              <a:t>dwestwood@kcls.org</a:t>
            </a:r>
            <a:endParaRPr lang="en-US" sz="2800" dirty="0"/>
          </a:p>
          <a:p>
            <a:pPr>
              <a:buNone/>
            </a:pPr>
            <a:endParaRPr lang="en-US" sz="2800" dirty="0" smtClean="0"/>
          </a:p>
          <a:p>
            <a:pPr>
              <a:buNone/>
            </a:pPr>
            <a:endParaRPr lang="en-US" sz="2800" dirty="0" smtClean="0"/>
          </a:p>
          <a:p>
            <a:pPr algn="ctr">
              <a:buNone/>
            </a:pPr>
            <a:endParaRPr lang="en-US" sz="2800" dirty="0" smtClean="0"/>
          </a:p>
          <a:p>
            <a:pPr>
              <a:buNone/>
            </a:pPr>
            <a:endParaRPr lang="en-US" dirty="0" smtClean="0"/>
          </a:p>
          <a:p>
            <a:pPr>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540" y="1963920"/>
            <a:ext cx="3200400" cy="400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575"/>
            <a:ext cx="8763000" cy="1252538"/>
          </a:xfrm>
        </p:spPr>
        <p:txBody>
          <a:bodyPr>
            <a:normAutofit/>
          </a:bodyPr>
          <a:lstStyle/>
          <a:p>
            <a:pPr algn="ctr"/>
            <a:r>
              <a:rPr lang="en-US" dirty="0" smtClean="0"/>
              <a:t>    </a:t>
            </a:r>
            <a:r>
              <a:rPr lang="en-US" sz="5000" b="1" dirty="0" smtClean="0">
                <a:solidFill>
                  <a:schemeClr val="accent3">
                    <a:lumMod val="20000"/>
                    <a:lumOff val="80000"/>
                  </a:schemeClr>
                </a:solidFill>
                <a:latin typeface="+mn-lt"/>
              </a:rPr>
              <a:t>What we’ll cover:</a:t>
            </a:r>
            <a:endParaRPr lang="en-US" sz="5000" b="1" dirty="0">
              <a:solidFill>
                <a:schemeClr val="accent3">
                  <a:lumMod val="20000"/>
                  <a:lumOff val="80000"/>
                </a:schemeClr>
              </a:solidFill>
              <a:latin typeface="+mn-lt"/>
            </a:endParaRPr>
          </a:p>
        </p:txBody>
      </p:sp>
      <p:sp>
        <p:nvSpPr>
          <p:cNvPr id="3" name="Content Placeholder 2"/>
          <p:cNvSpPr>
            <a:spLocks noGrp="1"/>
          </p:cNvSpPr>
          <p:nvPr>
            <p:ph idx="4294967295"/>
          </p:nvPr>
        </p:nvSpPr>
        <p:spPr>
          <a:xfrm>
            <a:off x="952500" y="1600200"/>
            <a:ext cx="6858000" cy="4586288"/>
          </a:xfrm>
        </p:spPr>
        <p:txBody>
          <a:bodyPr>
            <a:normAutofit/>
          </a:bodyPr>
          <a:lstStyle/>
          <a:p>
            <a:r>
              <a:rPr lang="en-US" sz="3600" b="1" dirty="0"/>
              <a:t>Burnout – what is it?</a:t>
            </a:r>
          </a:p>
          <a:p>
            <a:r>
              <a:rPr lang="en-US" sz="3600" b="1" dirty="0"/>
              <a:t>What factors contribute to Burnout?</a:t>
            </a:r>
          </a:p>
          <a:p>
            <a:r>
              <a:rPr lang="en-US" sz="3600" b="1" dirty="0"/>
              <a:t>Resilience – what is it?</a:t>
            </a:r>
          </a:p>
          <a:p>
            <a:r>
              <a:rPr lang="en-US" sz="3600" b="1" dirty="0"/>
              <a:t>What can you do to nurture your own Resilience?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838200"/>
          </a:xfrm>
        </p:spPr>
        <p:txBody>
          <a:bodyPr>
            <a:normAutofit/>
          </a:bodyPr>
          <a:lstStyle/>
          <a:p>
            <a:pPr algn="ctr"/>
            <a:r>
              <a:rPr lang="en-US" sz="4000" b="1" dirty="0" smtClean="0">
                <a:solidFill>
                  <a:schemeClr val="tx1"/>
                </a:solidFill>
                <a:latin typeface="+mn-lt"/>
              </a:rPr>
              <a:t>Stress vs. Burnout</a:t>
            </a:r>
            <a:endParaRPr lang="en-US" sz="4000" b="1" dirty="0">
              <a:solidFill>
                <a:schemeClr val="tx1"/>
              </a:solidFill>
              <a:latin typeface="+mn-lt"/>
            </a:endParaRPr>
          </a:p>
        </p:txBody>
      </p:sp>
      <p:pic>
        <p:nvPicPr>
          <p:cNvPr id="5" name="Picture 2" descr="http://myburnoutthing.com/wp-content/uploads/image/Definition/Stress%20vs%20Burnout.jpg"/>
          <p:cNvPicPr>
            <a:picLocks noChangeAspect="1" noChangeArrowheads="1"/>
          </p:cNvPicPr>
          <p:nvPr/>
        </p:nvPicPr>
        <p:blipFill>
          <a:blip r:embed="rId3" cstate="print"/>
          <a:srcRect l="3614" t="16354" r="6024" b="12525"/>
          <a:stretch>
            <a:fillRect/>
          </a:stretch>
        </p:blipFill>
        <p:spPr bwMode="auto">
          <a:xfrm>
            <a:off x="381000" y="1524000"/>
            <a:ext cx="8458200" cy="4902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25095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half" idx="4294967295"/>
          </p:nvPr>
        </p:nvSpPr>
        <p:spPr>
          <a:xfrm>
            <a:off x="3657600" y="838200"/>
            <a:ext cx="5486400" cy="5627688"/>
          </a:xfrm>
        </p:spPr>
        <p:txBody>
          <a:bodyPr>
            <a:normAutofit lnSpcReduction="10000"/>
          </a:bodyPr>
          <a:lstStyle/>
          <a:p>
            <a:pPr marL="438912" lvl="1" indent="0">
              <a:spcBef>
                <a:spcPts val="0"/>
              </a:spcBef>
              <a:buClr>
                <a:schemeClr val="accent1"/>
              </a:buClr>
              <a:buSzPct val="80000"/>
              <a:buNone/>
            </a:pPr>
            <a:r>
              <a:rPr lang="en-US" sz="4400" b="1" dirty="0" smtClean="0">
                <a:ln w="10541" cmpd="sng">
                  <a:noFill/>
                  <a:prstDash val="solid"/>
                </a:ln>
              </a:rPr>
              <a:t>Physical</a:t>
            </a:r>
            <a:r>
              <a:rPr lang="en-US" sz="4400" dirty="0" smtClean="0">
                <a:ln w="10541" cmpd="sng">
                  <a:noFill/>
                  <a:prstDash val="solid"/>
                </a:ln>
              </a:rPr>
              <a:t> </a:t>
            </a:r>
            <a:r>
              <a:rPr lang="en-US" sz="4400" dirty="0">
                <a:ln w="10541" cmpd="sng">
                  <a:noFill/>
                  <a:prstDash val="solid"/>
                </a:ln>
              </a:rPr>
              <a:t>signs and </a:t>
            </a:r>
            <a:r>
              <a:rPr lang="en-US" sz="4400" dirty="0" smtClean="0">
                <a:ln w="10541" cmpd="sng">
                  <a:noFill/>
                  <a:prstDash val="solid"/>
                </a:ln>
              </a:rPr>
              <a:t>symptoms</a:t>
            </a:r>
            <a:endParaRPr lang="en-US" sz="4400" dirty="0" smtClean="0"/>
          </a:p>
          <a:p>
            <a:pPr>
              <a:buNone/>
            </a:pPr>
            <a:endParaRPr lang="en-US" b="1" dirty="0"/>
          </a:p>
          <a:p>
            <a:pPr marL="438912" indent="-320040" defTabSz="914400">
              <a:spcAft>
                <a:spcPts val="600"/>
              </a:spcAft>
              <a:buClr>
                <a:schemeClr val="accent1"/>
              </a:buClr>
              <a:buSzPct val="80000"/>
              <a:buFont typeface="Wingdings 2"/>
              <a:buChar char=""/>
            </a:pPr>
            <a:r>
              <a:rPr lang="en-US" sz="3000" dirty="0" smtClean="0"/>
              <a:t>Feeling </a:t>
            </a:r>
            <a:r>
              <a:rPr lang="en-US" sz="3000" dirty="0"/>
              <a:t>tired or drained </a:t>
            </a:r>
            <a:r>
              <a:rPr lang="en-US" sz="3000" b="1" dirty="0"/>
              <a:t>(exhausted) </a:t>
            </a:r>
            <a:r>
              <a:rPr lang="en-US" sz="3000" dirty="0"/>
              <a:t>most of the time</a:t>
            </a:r>
          </a:p>
          <a:p>
            <a:pPr marL="438912" indent="-320040" defTabSz="914400">
              <a:spcAft>
                <a:spcPts val="600"/>
              </a:spcAft>
              <a:buClr>
                <a:schemeClr val="accent1"/>
              </a:buClr>
              <a:buSzPct val="80000"/>
              <a:buFont typeface="Wingdings 2"/>
              <a:buChar char=""/>
            </a:pPr>
            <a:r>
              <a:rPr lang="en-US" sz="3000" dirty="0"/>
              <a:t>Lowered immunity, frequent illnesses </a:t>
            </a:r>
          </a:p>
          <a:p>
            <a:pPr marL="438912" indent="-320040" defTabSz="914400">
              <a:spcAft>
                <a:spcPts val="600"/>
              </a:spcAft>
              <a:buClr>
                <a:schemeClr val="accent1"/>
              </a:buClr>
              <a:buSzPct val="80000"/>
              <a:buFont typeface="Wingdings 2"/>
              <a:buChar char=""/>
            </a:pPr>
            <a:r>
              <a:rPr lang="en-US" sz="3000" dirty="0"/>
              <a:t>Frequent headaches, back pain, muscle aches</a:t>
            </a:r>
          </a:p>
          <a:p>
            <a:pPr marL="438912" indent="-320040" defTabSz="914400">
              <a:spcAft>
                <a:spcPts val="600"/>
              </a:spcAft>
              <a:buClr>
                <a:schemeClr val="accent1"/>
              </a:buClr>
              <a:buSzPct val="80000"/>
              <a:buFont typeface="Wingdings 2"/>
              <a:buChar char=""/>
            </a:pPr>
            <a:r>
              <a:rPr lang="en-US" sz="3000" dirty="0"/>
              <a:t>Changes in appetite or sleep habits</a:t>
            </a:r>
          </a:p>
          <a:p>
            <a:pPr>
              <a:buNone/>
            </a:pPr>
            <a:endParaRPr lang="en-US" dirty="0"/>
          </a:p>
          <a:p>
            <a:endParaRPr lang="en-US" dirty="0"/>
          </a:p>
        </p:txBody>
      </p:sp>
      <p:pic>
        <p:nvPicPr>
          <p:cNvPr id="7169" name="Picture 1"/>
          <p:cNvPicPr>
            <a:picLocks noChangeAspect="1" noChangeArrowheads="1"/>
          </p:cNvPicPr>
          <p:nvPr/>
        </p:nvPicPr>
        <p:blipFill>
          <a:blip r:embed="rId3" cstate="print">
            <a:duotone>
              <a:schemeClr val="bg2">
                <a:shade val="45000"/>
                <a:satMod val="135000"/>
              </a:schemeClr>
              <a:prstClr val="white"/>
            </a:duotone>
          </a:blip>
          <a:srcRect l="51562" t="35417" r="35938" b="18750"/>
          <a:stretch>
            <a:fillRect/>
          </a:stretch>
        </p:blipFill>
        <p:spPr bwMode="auto">
          <a:xfrm>
            <a:off x="509954" y="609599"/>
            <a:ext cx="2518145" cy="5688309"/>
          </a:xfrm>
          <a:prstGeom prst="rect">
            <a:avLst/>
          </a:prstGeom>
          <a:noFill/>
          <a:ln w="9525">
            <a:noFill/>
            <a:miter lim="800000"/>
            <a:headEnd/>
            <a:tailEnd/>
          </a:ln>
        </p:spPr>
      </p:pic>
    </p:spTree>
    <p:extLst>
      <p:ext uri="{BB962C8B-B14F-4D97-AF65-F5344CB8AC3E}">
        <p14:creationId xmlns:p14="http://schemas.microsoft.com/office/powerpoint/2010/main" val="7966751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105400" y="762000"/>
            <a:ext cx="4038600" cy="4624388"/>
          </a:xfrm>
          <a:noFill/>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nSpc>
                <a:spcPct val="110000"/>
              </a:lnSpc>
              <a:spcBef>
                <a:spcPts val="600"/>
              </a:spcBef>
              <a:buNone/>
            </a:pPr>
            <a:endParaRPr lang="en-US" sz="4400" dirty="0" smtClean="0">
              <a:ln w="10541" cmpd="sng">
                <a:noFill/>
                <a:prstDash val="solid"/>
              </a:ln>
            </a:endParaRPr>
          </a:p>
          <a:p>
            <a:pPr marL="438912" lvl="1" indent="0">
              <a:spcBef>
                <a:spcPts val="0"/>
              </a:spcBef>
              <a:buClr>
                <a:schemeClr val="accent1"/>
              </a:buClr>
              <a:buSzPct val="80000"/>
              <a:buNone/>
            </a:pPr>
            <a:endParaRPr lang="en-US" sz="7000" b="1" dirty="0" smtClean="0">
              <a:solidFill>
                <a:schemeClr val="accent1">
                  <a:lumMod val="75000"/>
                </a:schemeClr>
              </a:solidFill>
              <a:latin typeface="+mj-lt"/>
            </a:endParaRPr>
          </a:p>
          <a:p>
            <a:pPr>
              <a:buNone/>
            </a:pPr>
            <a:endParaRPr lang="en-US" b="1" dirty="0" smtClean="0">
              <a:ln/>
              <a:solidFill>
                <a:schemeClr val="accent3"/>
              </a:solidFill>
            </a:endParaRPr>
          </a:p>
          <a:p>
            <a:endParaRPr lang="en-US" b="1" dirty="0">
              <a:ln/>
              <a:solidFill>
                <a:schemeClr val="accent3"/>
              </a:solidFill>
            </a:endParaRPr>
          </a:p>
        </p:txBody>
      </p:sp>
      <p:pic>
        <p:nvPicPr>
          <p:cNvPr id="5" name="Picture 4"/>
          <p:cNvPicPr>
            <a:picLocks noChangeAspect="1" noChangeArrowheads="1"/>
          </p:cNvPicPr>
          <p:nvPr/>
        </p:nvPicPr>
        <p:blipFill>
          <a:blip r:embed="rId3" cstate="print">
            <a:duotone>
              <a:schemeClr val="bg2">
                <a:shade val="45000"/>
                <a:satMod val="135000"/>
              </a:schemeClr>
              <a:prstClr val="white"/>
            </a:duotone>
          </a:blip>
          <a:srcRect l="26562" t="32185" r="51563" b="20699"/>
          <a:stretch>
            <a:fillRect/>
          </a:stretch>
        </p:blipFill>
        <p:spPr bwMode="auto">
          <a:xfrm>
            <a:off x="304800" y="533400"/>
            <a:ext cx="2826657" cy="5486400"/>
          </a:xfrm>
          <a:prstGeom prst="rect">
            <a:avLst/>
          </a:prstGeom>
          <a:noFill/>
          <a:ln w="9525">
            <a:noFill/>
            <a:miter lim="800000"/>
            <a:headEnd/>
            <a:tailEnd/>
          </a:ln>
        </p:spPr>
      </p:pic>
      <p:sp>
        <p:nvSpPr>
          <p:cNvPr id="7" name="Rectangle 6"/>
          <p:cNvSpPr/>
          <p:nvPr/>
        </p:nvSpPr>
        <p:spPr>
          <a:xfrm>
            <a:off x="3048000" y="609600"/>
            <a:ext cx="5791200" cy="4355038"/>
          </a:xfrm>
          <a:prstGeom prst="rect">
            <a:avLst/>
          </a:prstGeom>
        </p:spPr>
        <p:txBody>
          <a:bodyPr wrap="square">
            <a:spAutoFit/>
          </a:bodyPr>
          <a:lstStyle/>
          <a:p>
            <a:pPr marL="438912" lvl="1">
              <a:buClr>
                <a:schemeClr val="accent1"/>
              </a:buClr>
              <a:buSzPct val="80000"/>
            </a:pPr>
            <a:r>
              <a:rPr lang="en-US" sz="4100" b="1" dirty="0" smtClean="0">
                <a:ln w="10541" cmpd="sng">
                  <a:noFill/>
                  <a:prstDash val="solid"/>
                </a:ln>
              </a:rPr>
              <a:t>Emotional </a:t>
            </a:r>
            <a:r>
              <a:rPr lang="en-US" sz="4100" dirty="0" smtClean="0">
                <a:ln w="10541" cmpd="sng">
                  <a:noFill/>
                  <a:prstDash val="solid"/>
                </a:ln>
              </a:rPr>
              <a:t>Signs &amp; Symptoms</a:t>
            </a:r>
          </a:p>
          <a:p>
            <a:pPr marL="438912" lvl="1">
              <a:buClr>
                <a:schemeClr val="accent1"/>
              </a:buClr>
              <a:buSzPct val="80000"/>
            </a:pPr>
            <a:endParaRPr lang="en-US" sz="3000" b="1" dirty="0" smtClean="0">
              <a:ln w="10541" cmpd="sng">
                <a:noFill/>
                <a:prstDash val="solid"/>
              </a:ln>
              <a:latin typeface="+mj-lt"/>
            </a:endParaRPr>
          </a:p>
          <a:p>
            <a:pPr marL="438912" lvl="0" indent="-320040">
              <a:spcAft>
                <a:spcPts val="600"/>
              </a:spcAft>
              <a:buClr>
                <a:schemeClr val="accent1"/>
              </a:buClr>
              <a:buSzPct val="80000"/>
              <a:buFont typeface="Wingdings 2"/>
              <a:buChar char=""/>
            </a:pPr>
            <a:r>
              <a:rPr lang="en-US" sz="3000" dirty="0" smtClean="0"/>
              <a:t>Detachment, blunted emotions</a:t>
            </a:r>
          </a:p>
          <a:p>
            <a:pPr marL="438912" lvl="0" indent="-320040">
              <a:spcAft>
                <a:spcPts val="600"/>
              </a:spcAft>
              <a:buClr>
                <a:schemeClr val="accent1"/>
              </a:buClr>
              <a:buSzPct val="80000"/>
              <a:buFont typeface="Wingdings 2"/>
              <a:buChar char=""/>
            </a:pPr>
            <a:r>
              <a:rPr lang="en-US" sz="3000" dirty="0" smtClean="0"/>
              <a:t>Sense of helplessness or low self worth</a:t>
            </a:r>
          </a:p>
          <a:p>
            <a:pPr marL="438912" lvl="0" indent="-320040">
              <a:spcAft>
                <a:spcPts val="600"/>
              </a:spcAft>
              <a:buClr>
                <a:schemeClr val="accent1"/>
              </a:buClr>
              <a:buSzPct val="80000"/>
              <a:buFont typeface="Wingdings 2"/>
              <a:buChar char=""/>
            </a:pPr>
            <a:r>
              <a:rPr lang="en-US" sz="3000" dirty="0" smtClean="0"/>
              <a:t>Self blame</a:t>
            </a:r>
          </a:p>
          <a:p>
            <a:pPr marL="438912" indent="-320040">
              <a:spcAft>
                <a:spcPts val="600"/>
              </a:spcAft>
              <a:buClr>
                <a:schemeClr val="accent1"/>
              </a:buClr>
              <a:buSzPct val="80000"/>
              <a:buFont typeface="Wingdings 2"/>
              <a:buChar char=""/>
            </a:pPr>
            <a:r>
              <a:rPr lang="en-US" sz="3000" dirty="0" smtClean="0"/>
              <a:t>Depression</a:t>
            </a:r>
            <a:endParaRPr lang="en-US" sz="3000" dirty="0"/>
          </a:p>
        </p:txBody>
      </p:sp>
    </p:spTree>
    <p:extLst>
      <p:ext uri="{BB962C8B-B14F-4D97-AF65-F5344CB8AC3E}">
        <p14:creationId xmlns:p14="http://schemas.microsoft.com/office/powerpoint/2010/main" val="9502390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648200" y="762000"/>
            <a:ext cx="4495800" cy="4624388"/>
          </a:xfrm>
          <a:noFill/>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nSpc>
                <a:spcPct val="110000"/>
              </a:lnSpc>
              <a:spcBef>
                <a:spcPts val="600"/>
              </a:spcBef>
              <a:buNone/>
            </a:pPr>
            <a:endParaRPr lang="en-US" sz="4400" dirty="0" smtClean="0">
              <a:ln w="10541" cmpd="sng">
                <a:noFill/>
                <a:prstDash val="solid"/>
              </a:ln>
            </a:endParaRPr>
          </a:p>
          <a:p>
            <a:pPr marL="438912" lvl="1" indent="0">
              <a:spcBef>
                <a:spcPts val="0"/>
              </a:spcBef>
              <a:buClr>
                <a:schemeClr val="accent1"/>
              </a:buClr>
              <a:buSzPct val="80000"/>
              <a:buNone/>
            </a:pPr>
            <a:endParaRPr lang="en-US" sz="7000" b="1" dirty="0" smtClean="0">
              <a:solidFill>
                <a:schemeClr val="accent1">
                  <a:lumMod val="75000"/>
                </a:schemeClr>
              </a:solidFill>
              <a:latin typeface="+mj-lt"/>
            </a:endParaRPr>
          </a:p>
          <a:p>
            <a:pPr>
              <a:buNone/>
            </a:pPr>
            <a:endParaRPr lang="en-US" b="1" dirty="0" smtClean="0">
              <a:ln/>
              <a:solidFill>
                <a:schemeClr val="accent3"/>
              </a:solidFill>
            </a:endParaRPr>
          </a:p>
          <a:p>
            <a:endParaRPr lang="en-US" b="1" dirty="0">
              <a:ln/>
              <a:solidFill>
                <a:schemeClr val="accent3"/>
              </a:solidFill>
            </a:endParaRPr>
          </a:p>
        </p:txBody>
      </p:sp>
      <p:sp>
        <p:nvSpPr>
          <p:cNvPr id="7" name="Rectangle 6"/>
          <p:cNvSpPr/>
          <p:nvPr/>
        </p:nvSpPr>
        <p:spPr>
          <a:xfrm>
            <a:off x="3276600" y="152400"/>
            <a:ext cx="5562600" cy="8987076"/>
          </a:xfrm>
          <a:prstGeom prst="rect">
            <a:avLst/>
          </a:prstGeom>
        </p:spPr>
        <p:txBody>
          <a:bodyPr wrap="square">
            <a:spAutoFit/>
          </a:bodyPr>
          <a:lstStyle/>
          <a:p>
            <a:pPr marL="438912" lvl="1">
              <a:buClr>
                <a:schemeClr val="accent1"/>
              </a:buClr>
              <a:buSzPct val="80000"/>
            </a:pPr>
            <a:r>
              <a:rPr lang="en-US" sz="4100" b="1" dirty="0" smtClean="0">
                <a:ln w="10541" cmpd="sng">
                  <a:noFill/>
                  <a:prstDash val="solid"/>
                </a:ln>
              </a:rPr>
              <a:t>Behavioral </a:t>
            </a:r>
            <a:r>
              <a:rPr lang="en-US" sz="4100" dirty="0" smtClean="0">
                <a:ln w="10541" cmpd="sng">
                  <a:noFill/>
                  <a:prstDash val="solid"/>
                </a:ln>
              </a:rPr>
              <a:t>Signs &amp; Symptoms</a:t>
            </a:r>
          </a:p>
          <a:p>
            <a:pPr marL="438912" lvl="1">
              <a:buClr>
                <a:schemeClr val="accent1"/>
              </a:buClr>
              <a:buSzPct val="80000"/>
            </a:pPr>
            <a:endParaRPr lang="en-US" sz="3000" dirty="0" smtClean="0">
              <a:ln w="10541" cmpd="sng">
                <a:noFill/>
                <a:prstDash val="solid"/>
              </a:ln>
              <a:latin typeface="+mj-lt"/>
            </a:endParaRPr>
          </a:p>
          <a:p>
            <a:pPr marL="438912" indent="-320040">
              <a:spcAft>
                <a:spcPts val="600"/>
              </a:spcAft>
              <a:buClr>
                <a:schemeClr val="accent1"/>
              </a:buClr>
              <a:buSzPct val="80000"/>
              <a:buFont typeface="Wingdings 2"/>
              <a:buChar char=""/>
            </a:pPr>
            <a:r>
              <a:rPr lang="en-US" sz="3000" dirty="0" smtClean="0"/>
              <a:t>Withdrawal or isolation</a:t>
            </a:r>
          </a:p>
          <a:p>
            <a:pPr marL="438912" indent="-320040">
              <a:spcAft>
                <a:spcPts val="600"/>
              </a:spcAft>
              <a:buClr>
                <a:schemeClr val="accent1"/>
              </a:buClr>
              <a:buSzPct val="80000"/>
              <a:buFont typeface="Wingdings 2"/>
              <a:buChar char=""/>
            </a:pPr>
            <a:r>
              <a:rPr lang="en-US" sz="3000" dirty="0" smtClean="0"/>
              <a:t>Taking longer to get things done</a:t>
            </a:r>
          </a:p>
          <a:p>
            <a:pPr marL="438912" indent="-320040">
              <a:spcAft>
                <a:spcPts val="600"/>
              </a:spcAft>
              <a:buClr>
                <a:schemeClr val="accent1"/>
              </a:buClr>
              <a:buSzPct val="80000"/>
              <a:buFont typeface="Wingdings 2"/>
              <a:buChar char=""/>
            </a:pPr>
            <a:r>
              <a:rPr lang="en-US" sz="3000" dirty="0" smtClean="0"/>
              <a:t>Using food, drugs, or alcohol to cope</a:t>
            </a:r>
          </a:p>
          <a:p>
            <a:pPr marL="438912" indent="-320040">
              <a:spcAft>
                <a:spcPts val="600"/>
              </a:spcAft>
              <a:buClr>
                <a:schemeClr val="accent1"/>
              </a:buClr>
              <a:buSzPct val="80000"/>
              <a:buFont typeface="Wingdings 2"/>
              <a:buChar char=""/>
            </a:pPr>
            <a:r>
              <a:rPr lang="en-US" sz="3000" dirty="0" smtClean="0"/>
              <a:t>Taking out frustrations on others</a:t>
            </a:r>
          </a:p>
          <a:p>
            <a:pPr marL="438912" lvl="0" indent="-320040">
              <a:spcAft>
                <a:spcPts val="600"/>
              </a:spcAft>
              <a:buClr>
                <a:schemeClr val="accent1"/>
              </a:buClr>
              <a:buSzPct val="80000"/>
              <a:buFont typeface="Wingdings 2"/>
              <a:buChar char=""/>
            </a:pPr>
            <a:r>
              <a:rPr lang="en-US" sz="3000" dirty="0" smtClean="0"/>
              <a:t>Skipping work, coming in late and leaving early</a:t>
            </a:r>
          </a:p>
          <a:p>
            <a:pPr marL="438912" lvl="1">
              <a:buClr>
                <a:schemeClr val="accent1"/>
              </a:buClr>
              <a:buSzPct val="80000"/>
            </a:pPr>
            <a:endParaRPr lang="en-US" sz="4100" dirty="0" smtClean="0">
              <a:ln w="10541" cmpd="sng">
                <a:noFill/>
                <a:prstDash val="solid"/>
              </a:ln>
              <a:latin typeface="+mj-lt"/>
            </a:endParaRPr>
          </a:p>
          <a:p>
            <a:pPr marL="438912" lvl="1">
              <a:buClr>
                <a:schemeClr val="accent1"/>
              </a:buClr>
              <a:buSzPct val="80000"/>
            </a:pPr>
            <a:endParaRPr lang="en-US" sz="4100" dirty="0" smtClean="0">
              <a:ln w="10541" cmpd="sng">
                <a:noFill/>
                <a:prstDash val="solid"/>
              </a:ln>
              <a:latin typeface="+mj-lt"/>
            </a:endParaRPr>
          </a:p>
          <a:p>
            <a:pPr marL="438912" lvl="1">
              <a:buClr>
                <a:schemeClr val="accent1"/>
              </a:buClr>
              <a:buSzPct val="80000"/>
            </a:pPr>
            <a:endParaRPr lang="en-US" sz="4100" dirty="0" smtClean="0">
              <a:ln w="10541" cmpd="sng">
                <a:noFill/>
                <a:prstDash val="solid"/>
              </a:ln>
              <a:latin typeface="+mj-lt"/>
            </a:endParaRPr>
          </a:p>
          <a:p>
            <a:pPr marL="438912" lvl="1">
              <a:buClr>
                <a:schemeClr val="accent1"/>
              </a:buClr>
              <a:buSzPct val="80000"/>
            </a:pPr>
            <a:endParaRPr lang="en-US" sz="3000" b="1" dirty="0" smtClean="0">
              <a:ln w="10541" cmpd="sng">
                <a:noFill/>
                <a:prstDash val="solid"/>
              </a:ln>
              <a:latin typeface="+mj-lt"/>
            </a:endParaRPr>
          </a:p>
        </p:txBody>
      </p:sp>
      <p:pic>
        <p:nvPicPr>
          <p:cNvPr id="6" name="Picture 1"/>
          <p:cNvPicPr>
            <a:picLocks noChangeAspect="1" noChangeArrowheads="1"/>
          </p:cNvPicPr>
          <p:nvPr/>
        </p:nvPicPr>
        <p:blipFill>
          <a:blip r:embed="rId3" cstate="print">
            <a:duotone>
              <a:schemeClr val="bg2">
                <a:shade val="45000"/>
                <a:satMod val="135000"/>
              </a:schemeClr>
              <a:prstClr val="white"/>
            </a:duotone>
          </a:blip>
          <a:srcRect l="26562" t="31250" r="52344" b="20833"/>
          <a:stretch>
            <a:fillRect/>
          </a:stretch>
        </p:blipFill>
        <p:spPr bwMode="auto">
          <a:xfrm>
            <a:off x="304800" y="381000"/>
            <a:ext cx="2667000" cy="5105400"/>
          </a:xfrm>
          <a:prstGeom prst="rect">
            <a:avLst/>
          </a:prstGeom>
          <a:noFill/>
          <a:ln w="9525">
            <a:noFill/>
            <a:miter lim="800000"/>
            <a:headEnd/>
            <a:tailEnd/>
          </a:ln>
        </p:spPr>
      </p:pic>
    </p:spTree>
    <p:extLst>
      <p:ext uri="{BB962C8B-B14F-4D97-AF65-F5344CB8AC3E}">
        <p14:creationId xmlns:p14="http://schemas.microsoft.com/office/powerpoint/2010/main" val="2885363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4732</TotalTime>
  <Words>2383</Words>
  <Application>Microsoft Macintosh PowerPoint</Application>
  <PresentationFormat>On-screen Show (4:3)</PresentationFormat>
  <Paragraphs>463</Paragraphs>
  <Slides>31</Slides>
  <Notes>30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Depth</vt:lpstr>
      <vt:lpstr>Office Theme</vt:lpstr>
      <vt:lpstr>PowerPoint Presentation</vt:lpstr>
      <vt:lpstr>Burnout or Bounce Back?  Building Resilience </vt:lpstr>
      <vt:lpstr>What is Burnout?</vt:lpstr>
      <vt:lpstr>Thanks for being here.</vt:lpstr>
      <vt:lpstr>    What we’ll cover:</vt:lpstr>
      <vt:lpstr>Stress vs. Burnout</vt:lpstr>
      <vt:lpstr> </vt:lpstr>
      <vt:lpstr>PowerPoint Presentation</vt:lpstr>
      <vt:lpstr>PowerPoint Presentation</vt:lpstr>
      <vt:lpstr> </vt:lpstr>
      <vt:lpstr>What  work-related factors might contribute to burnout?</vt:lpstr>
      <vt:lpstr>PowerPoint Presentation</vt:lpstr>
      <vt:lpstr>PowerPoint Presentation</vt:lpstr>
      <vt:lpstr>What LIFESTYLE  FACTORS might contribute to burnout?</vt:lpstr>
      <vt:lpstr>LIFESTYLE–RELATED FACTORS </vt:lpstr>
      <vt:lpstr>PowerPoint Presentation</vt:lpstr>
      <vt:lpstr>What PERSONALITY TRAITS might make one more vulnerable to burnout?</vt:lpstr>
      <vt:lpstr> </vt:lpstr>
      <vt:lpstr>PowerPoint Presentation</vt:lpstr>
      <vt:lpstr>Maintaining Your Bounce</vt:lpstr>
      <vt:lpstr>PowerPoint Presentation</vt:lpstr>
      <vt:lpstr>PowerPoint Presentation</vt:lpstr>
      <vt:lpstr>Building Resilience</vt:lpstr>
      <vt:lpstr>PowerPoint Presentation</vt:lpstr>
      <vt:lpstr>PowerPoint Presentation</vt:lpstr>
      <vt:lpstr>PowerPoint Presentation</vt:lpstr>
      <vt:lpstr>PowerPoint Presentation</vt:lpstr>
      <vt:lpstr>    What did we cover:</vt:lpstr>
      <vt:lpstr>What’s YOUR plan?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Burnout or Bounce Back?</dc:title>
  <dc:creator/>
  <cp:lastModifiedBy>Jennifer Jacobs</cp:lastModifiedBy>
  <cp:revision>301</cp:revision>
  <cp:lastPrinted>2017-01-18T19:48:22Z</cp:lastPrinted>
  <dcterms:created xsi:type="dcterms:W3CDTF">2012-01-19T07:15:27Z</dcterms:created>
  <dcterms:modified xsi:type="dcterms:W3CDTF">2017-01-18T19:48:44Z</dcterms:modified>
</cp:coreProperties>
</file>