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handoutMasterIdLst>
    <p:handoutMasterId r:id="rId18"/>
  </p:handoutMasterIdLst>
  <p:sldIdLst>
    <p:sldId id="270" r:id="rId3"/>
    <p:sldId id="256" r:id="rId4"/>
    <p:sldId id="257" r:id="rId5"/>
    <p:sldId id="269" r:id="rId6"/>
    <p:sldId id="266" r:id="rId7"/>
    <p:sldId id="261" r:id="rId8"/>
    <p:sldId id="262" r:id="rId9"/>
    <p:sldId id="267" r:id="rId10"/>
    <p:sldId id="258" r:id="rId11"/>
    <p:sldId id="268" r:id="rId12"/>
    <p:sldId id="259" r:id="rId13"/>
    <p:sldId id="263" r:id="rId14"/>
    <p:sldId id="264" r:id="rId15"/>
    <p:sldId id="265"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2464"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26734" y="0"/>
            <a:ext cx="5128148" cy="910506"/>
          </a:xfrm>
          <a:prstGeom prst="rect">
            <a:avLst/>
          </a:prstGeom>
        </p:spPr>
        <p:txBody>
          <a:bodyPr vert="horz" lIns="91440" tIns="45720" rIns="91440" bIns="45720" rtlCol="0" anchor="ctr"/>
          <a:lstStyle>
            <a:lvl1pPr algn="l">
              <a:defRPr sz="1200"/>
            </a:lvl1pPr>
          </a:lstStyle>
          <a:p>
            <a:pPr algn="ctr"/>
            <a:r>
              <a:rPr lang="en-US" sz="1600" dirty="0" smtClean="0"/>
              <a:t>Trauma Informed Services in the Library: Understanding and Serving our Community</a:t>
            </a:r>
            <a:endParaRPr lang="en-US" sz="1600" dirty="0"/>
          </a:p>
        </p:txBody>
      </p:sp>
      <p:sp>
        <p:nvSpPr>
          <p:cNvPr id="3" name="Date Placeholder 2"/>
          <p:cNvSpPr>
            <a:spLocks noGrp="1"/>
          </p:cNvSpPr>
          <p:nvPr>
            <p:ph type="dt" sz="quarter" idx="1"/>
          </p:nvPr>
        </p:nvSpPr>
        <p:spPr>
          <a:xfrm>
            <a:off x="5930919" y="0"/>
            <a:ext cx="925494" cy="457200"/>
          </a:xfrm>
          <a:prstGeom prst="rect">
            <a:avLst/>
          </a:prstGeom>
        </p:spPr>
        <p:txBody>
          <a:bodyPr vert="horz" lIns="91440" tIns="45720" rIns="91440" bIns="45720" rtlCol="0" anchor="ctr"/>
          <a:lstStyle>
            <a:lvl1pPr algn="r">
              <a:defRPr sz="1200"/>
            </a:lvl1pPr>
          </a:lstStyle>
          <a:p>
            <a:pPr algn="ctr"/>
            <a:r>
              <a:rPr lang="en-US" dirty="0" smtClean="0"/>
              <a:t>1/25/2017</a:t>
            </a:r>
            <a:endParaRPr lang="en-US" dirty="0"/>
          </a:p>
        </p:txBody>
      </p:sp>
      <p:sp>
        <p:nvSpPr>
          <p:cNvPr id="4" name="Footer Placeholder 3"/>
          <p:cNvSpPr>
            <a:spLocks noGrp="1"/>
          </p:cNvSpPr>
          <p:nvPr>
            <p:ph type="ftr" sz="quarter" idx="2"/>
          </p:nvPr>
        </p:nvSpPr>
        <p:spPr>
          <a:xfrm>
            <a:off x="838716" y="8134656"/>
            <a:ext cx="5116166" cy="1007757"/>
          </a:xfrm>
          <a:prstGeom prst="rect">
            <a:avLst/>
          </a:prstGeom>
        </p:spPr>
        <p:txBody>
          <a:bodyPr vert="horz" lIns="91440" tIns="45720" rIns="91440" bIns="45720" rtlCol="0" anchor="ctr"/>
          <a:lstStyle>
            <a:lvl1pPr algn="l">
              <a:defRPr sz="1200"/>
            </a:lvl1pPr>
          </a:lstStyle>
          <a:p>
            <a:pPr algn="just"/>
            <a:r>
              <a:rPr lang="en-US" sz="900" dirty="0" err="1"/>
              <a:t>Infopeople</a:t>
            </a:r>
            <a:r>
              <a:rPr lang="en-US" sz="900" dirty="0"/>
              <a:t>, a grant project of the </a:t>
            </a:r>
            <a:r>
              <a:rPr lang="en-US" sz="900" dirty="0" err="1"/>
              <a:t>Califa</a:t>
            </a:r>
            <a:r>
              <a:rPr lang="en-US" sz="900" dirty="0"/>
              <a:t> Group, is supported in part by the U.S. </a:t>
            </a:r>
            <a:r>
              <a:rPr lang="en-US" sz="900" dirty="0" smtClean="0"/>
              <a:t>Institute </a:t>
            </a:r>
            <a:r>
              <a:rPr lang="en-US" sz="900" dirty="0"/>
              <a:t>of </a:t>
            </a:r>
            <a:r>
              <a:rPr lang="en-US" sz="900" dirty="0" smtClean="0"/>
              <a:t>Museum and </a:t>
            </a:r>
            <a:r>
              <a:rPr lang="en-US" sz="900" dirty="0"/>
              <a:t>Library Services under the provisions of the Library Services and Technology Act, administered </a:t>
            </a:r>
            <a:r>
              <a:rPr lang="en-US" sz="900" dirty="0" smtClean="0"/>
              <a:t>in California </a:t>
            </a:r>
            <a:r>
              <a:rPr lang="en-US" sz="900" dirty="0"/>
              <a:t>by the State Librarian.</a:t>
            </a:r>
            <a:endParaRPr lang="en-US" sz="900" dirty="0"/>
          </a:p>
        </p:txBody>
      </p:sp>
      <p:sp>
        <p:nvSpPr>
          <p:cNvPr id="5" name="Slide Number Placeholder 4"/>
          <p:cNvSpPr>
            <a:spLocks noGrp="1"/>
          </p:cNvSpPr>
          <p:nvPr>
            <p:ph type="sldNum" sz="quarter" idx="3"/>
          </p:nvPr>
        </p:nvSpPr>
        <p:spPr>
          <a:xfrm>
            <a:off x="5954883" y="8685213"/>
            <a:ext cx="901530" cy="457200"/>
          </a:xfrm>
          <a:prstGeom prst="rect">
            <a:avLst/>
          </a:prstGeom>
        </p:spPr>
        <p:txBody>
          <a:bodyPr vert="horz" lIns="91440" tIns="45720" rIns="91440" bIns="45720" rtlCol="0" anchor="b"/>
          <a:lstStyle>
            <a:lvl1pPr algn="r">
              <a:defRPr sz="1200"/>
            </a:lvl1pPr>
          </a:lstStyle>
          <a:p>
            <a:fld id="{E727020B-716F-A54C-911A-4BE6088743CA}" type="slidenum">
              <a:rPr lang="en-US" smtClean="0"/>
              <a:t>‹#›</a:t>
            </a:fld>
            <a:endParaRPr lang="en-US" dirty="0"/>
          </a:p>
        </p:txBody>
      </p:sp>
    </p:spTree>
    <p:extLst>
      <p:ext uri="{BB962C8B-B14F-4D97-AF65-F5344CB8AC3E}">
        <p14:creationId xmlns:p14="http://schemas.microsoft.com/office/powerpoint/2010/main" val="18468643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181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608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007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34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058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047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0899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352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783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55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926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1/24/17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1/24/17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1/24/17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1/24/17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1/24/17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1/24/17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E24DE-39BD-2E49-BE4C-CF70B78A2F36}" type="datetimeFigureOut">
              <a:rPr lang="en-US" smtClean="0">
                <a:solidFill>
                  <a:prstClr val="black">
                    <a:tint val="75000"/>
                  </a:prstClr>
                </a:solidFill>
                <a:latin typeface="Calibri"/>
              </a:rPr>
              <a:pPr/>
              <a:t>1/24/17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994976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g"/><Relationship Id="rId3"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hyperlink" Target="mailto:ehardy@denverlibrar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entalhealthfirstaid.org/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plogo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213" y="460955"/>
            <a:ext cx="5085395" cy="1419704"/>
          </a:xfrm>
          <a:prstGeom prst="rect">
            <a:avLst/>
          </a:prstGeom>
        </p:spPr>
      </p:pic>
      <p:sp>
        <p:nvSpPr>
          <p:cNvPr id="6" name="TextBox 5"/>
          <p:cNvSpPr txBox="1"/>
          <p:nvPr/>
        </p:nvSpPr>
        <p:spPr>
          <a:xfrm>
            <a:off x="856434" y="2861454"/>
            <a:ext cx="10236108" cy="2759260"/>
          </a:xfrm>
          <a:prstGeom prst="rect">
            <a:avLst/>
          </a:prstGeom>
          <a:noFill/>
          <a:ln w="6350" cmpd="sng">
            <a:noFill/>
          </a:ln>
        </p:spPr>
        <p:txBody>
          <a:bodyPr wrap="square" rtlCol="0">
            <a:noAutofit/>
          </a:bodyPr>
          <a:lstStyle/>
          <a:p>
            <a:endParaRPr lang="en-US" dirty="0" smtClean="0">
              <a:solidFill>
                <a:prstClr val="black"/>
              </a:solidFill>
              <a:latin typeface="Calibri"/>
            </a:endParaRPr>
          </a:p>
          <a:p>
            <a:r>
              <a:rPr lang="en-US" sz="2000" dirty="0" smtClean="0">
                <a:solidFill>
                  <a:prstClr val="black"/>
                </a:solidFill>
                <a:latin typeface="Calibri"/>
              </a:rPr>
              <a:t>Infopeople </a:t>
            </a:r>
            <a:r>
              <a:rPr lang="en-US" sz="2000" dirty="0">
                <a:solidFill>
                  <a:prstClr val="black"/>
                </a:solidFill>
                <a:latin typeface="Calibri"/>
              </a:rPr>
              <a:t>is dedicated to bringing you the best in practical library training and improving information access for the public by improving the skills of library workers. Infopeople, a grant project of the </a:t>
            </a:r>
            <a:r>
              <a:rPr lang="en-US" sz="2000" dirty="0" err="1">
                <a:solidFill>
                  <a:prstClr val="black"/>
                </a:solidFill>
                <a:latin typeface="Calibri"/>
              </a:rPr>
              <a:t>Califa</a:t>
            </a:r>
            <a:r>
              <a:rPr lang="en-US" sz="2000" dirty="0">
                <a:solidFill>
                  <a:prstClr val="black"/>
                </a:solidFill>
                <a:latin typeface="Calibri"/>
              </a:rPr>
              <a:t> Group, is supported in part by the Institute of Museum and Library Services under the provisions of the Library Services and Technology Act administered in California by the State Librarian. </a:t>
            </a:r>
            <a:r>
              <a:rPr lang="en-US" sz="2000" dirty="0" smtClean="0">
                <a:solidFill>
                  <a:prstClr val="black"/>
                </a:solidFill>
                <a:latin typeface="Calibri"/>
              </a:rPr>
              <a:t>This </a:t>
            </a:r>
            <a:r>
              <a:rPr lang="en-US" sz="2000" dirty="0">
                <a:solidFill>
                  <a:prstClr val="black"/>
                </a:solidFill>
                <a:latin typeface="Calibri"/>
              </a:rPr>
              <a:t>material is covered by </a:t>
            </a:r>
            <a:r>
              <a:rPr lang="en-US" sz="2000" dirty="0" smtClean="0">
                <a:solidFill>
                  <a:prstClr val="black"/>
                </a:solidFill>
                <a:latin typeface="Calibri"/>
                <a:hlinkClick r:id="rId3"/>
              </a:rPr>
              <a:t>Creative Commons 4.0</a:t>
            </a:r>
            <a:r>
              <a:rPr lang="en-US" sz="2000" dirty="0" smtClean="0">
                <a:solidFill>
                  <a:prstClr val="black"/>
                </a:solidFill>
                <a:latin typeface="Calibri"/>
              </a:rPr>
              <a:t> Non-commercial Share Alike </a:t>
            </a:r>
            <a:r>
              <a:rPr lang="en-US" sz="2000" dirty="0">
                <a:solidFill>
                  <a:prstClr val="black"/>
                </a:solidFill>
                <a:latin typeface="Calibri"/>
              </a:rPr>
              <a:t>license.  Any use of this material should credit the funding source.</a:t>
            </a:r>
          </a:p>
        </p:txBody>
      </p:sp>
      <p:sp>
        <p:nvSpPr>
          <p:cNvPr id="7" name="TextBox 6"/>
          <p:cNvSpPr txBox="1"/>
          <p:nvPr/>
        </p:nvSpPr>
        <p:spPr>
          <a:xfrm>
            <a:off x="900853" y="2394278"/>
            <a:ext cx="4499499" cy="400110"/>
          </a:xfrm>
          <a:prstGeom prst="rect">
            <a:avLst/>
          </a:prstGeom>
          <a:noFill/>
        </p:spPr>
        <p:txBody>
          <a:bodyPr wrap="none" rtlCol="0">
            <a:spAutoFit/>
          </a:bodyPr>
          <a:lstStyle/>
          <a:p>
            <a:r>
              <a:rPr lang="en-US" sz="2000" dirty="0" smtClean="0">
                <a:solidFill>
                  <a:prstClr val="black"/>
                </a:solidFill>
                <a:latin typeface="Calibri"/>
              </a:rPr>
              <a:t>Welcome to today’s Infopeople Webinar!</a:t>
            </a:r>
            <a:endParaRPr lang="en-US" sz="2000" dirty="0">
              <a:solidFill>
                <a:prstClr val="black"/>
              </a:solidFill>
              <a:latin typeface="Calibri"/>
            </a:endParaRPr>
          </a:p>
        </p:txBody>
      </p:sp>
    </p:spTree>
    <p:extLst>
      <p:ext uri="{BB962C8B-B14F-4D97-AF65-F5344CB8AC3E}">
        <p14:creationId xmlns:p14="http://schemas.microsoft.com/office/powerpoint/2010/main" val="126932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15" y="281982"/>
            <a:ext cx="10058400" cy="1609344"/>
          </a:xfrm>
        </p:spPr>
        <p:txBody>
          <a:bodyPr/>
          <a:lstStyle/>
          <a:p>
            <a:r>
              <a:rPr lang="en-US" dirty="0"/>
              <a:t>Stigma</a:t>
            </a:r>
          </a:p>
        </p:txBody>
      </p:sp>
      <p:pic>
        <p:nvPicPr>
          <p:cNvPr id="4" name="Content Placeholder 3"/>
          <p:cNvPicPr>
            <a:picLocks noGrp="1" noChangeAspect="1"/>
          </p:cNvPicPr>
          <p:nvPr>
            <p:ph idx="1"/>
          </p:nvPr>
        </p:nvPicPr>
        <p:blipFill>
          <a:blip r:embed="rId2"/>
          <a:stretch>
            <a:fillRect/>
          </a:stretch>
        </p:blipFill>
        <p:spPr>
          <a:xfrm>
            <a:off x="2634932" y="1671002"/>
            <a:ext cx="6915468" cy="4965532"/>
          </a:xfrm>
        </p:spPr>
      </p:pic>
    </p:spTree>
    <p:extLst>
      <p:ext uri="{BB962C8B-B14F-4D97-AF65-F5344CB8AC3E}">
        <p14:creationId xmlns:p14="http://schemas.microsoft.com/office/powerpoint/2010/main" val="191871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Care- Healthy Boundaries </a:t>
            </a:r>
          </a:p>
        </p:txBody>
      </p:sp>
      <p:sp>
        <p:nvSpPr>
          <p:cNvPr id="3" name="Content Placeholder 2"/>
          <p:cNvSpPr>
            <a:spLocks noGrp="1"/>
          </p:cNvSpPr>
          <p:nvPr>
            <p:ph idx="1"/>
          </p:nvPr>
        </p:nvSpPr>
        <p:spPr/>
        <p:txBody>
          <a:bodyPr/>
          <a:lstStyle/>
          <a:p>
            <a:endParaRPr lang="en-US" dirty="0"/>
          </a:p>
          <a:p>
            <a:endParaRPr lang="en-US" b="1" dirty="0"/>
          </a:p>
        </p:txBody>
      </p:sp>
      <p:pic>
        <p:nvPicPr>
          <p:cNvPr id="4" name="Picture 3"/>
          <p:cNvPicPr>
            <a:picLocks noChangeAspect="1"/>
          </p:cNvPicPr>
          <p:nvPr/>
        </p:nvPicPr>
        <p:blipFill>
          <a:blip r:embed="rId2"/>
          <a:stretch>
            <a:fillRect/>
          </a:stretch>
        </p:blipFill>
        <p:spPr>
          <a:xfrm>
            <a:off x="2677794" y="1790699"/>
            <a:ext cx="7431406" cy="4990433"/>
          </a:xfrm>
          <a:prstGeom prst="rect">
            <a:avLst/>
          </a:prstGeom>
        </p:spPr>
      </p:pic>
    </p:spTree>
    <p:extLst>
      <p:ext uri="{BB962C8B-B14F-4D97-AF65-F5344CB8AC3E}">
        <p14:creationId xmlns:p14="http://schemas.microsoft.com/office/powerpoint/2010/main" val="213818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Recognize How Your Work Affects You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069848" y="1715767"/>
            <a:ext cx="10058400" cy="4456433"/>
          </a:xfrm>
        </p:spPr>
        <p:txBody>
          <a:bodyPr/>
          <a:lstStyle/>
          <a:p>
            <a:r>
              <a:rPr lang="en-US" sz="2400" dirty="0"/>
              <a:t>Awareness of how trauma effects society</a:t>
            </a:r>
            <a:r>
              <a:rPr lang="en-US" sz="2400" dirty="0" smtClean="0"/>
              <a:t>, </a:t>
            </a:r>
            <a:r>
              <a:rPr lang="en-US" sz="2400" dirty="0"/>
              <a:t>allows us to be more aware of how we are impacted by our work. </a:t>
            </a:r>
          </a:p>
          <a:p>
            <a:r>
              <a:rPr lang="en-US" sz="2400" dirty="0"/>
              <a:t>Symptoms of Trauma Exposure:</a:t>
            </a:r>
          </a:p>
          <a:p>
            <a:pPr lvl="1"/>
            <a:r>
              <a:rPr lang="en-US" sz="2400" dirty="0"/>
              <a:t>Loss of Creativity</a:t>
            </a:r>
          </a:p>
          <a:p>
            <a:pPr lvl="1"/>
            <a:r>
              <a:rPr lang="en-US" sz="2400" dirty="0"/>
              <a:t>Hypervigilance</a:t>
            </a:r>
          </a:p>
          <a:p>
            <a:pPr lvl="1"/>
            <a:r>
              <a:rPr lang="en-US" sz="2400" dirty="0"/>
              <a:t>Exhaustion</a:t>
            </a:r>
          </a:p>
          <a:p>
            <a:pPr lvl="1"/>
            <a:r>
              <a:rPr lang="en-US" sz="2400" dirty="0"/>
              <a:t>Mood Swings or Changes</a:t>
            </a:r>
          </a:p>
          <a:p>
            <a:pPr lvl="1"/>
            <a:r>
              <a:rPr lang="en-US" sz="2400" dirty="0"/>
              <a:t>Coming in Late to Work</a:t>
            </a:r>
          </a:p>
          <a:p>
            <a:pPr lvl="1"/>
            <a:r>
              <a:rPr lang="en-US" sz="2400" dirty="0"/>
              <a:t>Sense of Helplessness or Hopelessness</a:t>
            </a:r>
          </a:p>
          <a:p>
            <a:pPr lvl="1"/>
            <a:r>
              <a:rPr lang="en-US" sz="2400" dirty="0"/>
              <a:t>Sense that One Can Never do Enough</a:t>
            </a:r>
          </a:p>
          <a:p>
            <a:pPr lvl="1"/>
            <a:endParaRPr lang="en-US" dirty="0"/>
          </a:p>
          <a:p>
            <a:pPr lvl="1"/>
            <a:endParaRPr lang="en-US" dirty="0"/>
          </a:p>
        </p:txBody>
      </p:sp>
    </p:spTree>
    <p:extLst>
      <p:ext uri="{BB962C8B-B14F-4D97-AF65-F5344CB8AC3E}">
        <p14:creationId xmlns:p14="http://schemas.microsoft.com/office/powerpoint/2010/main" val="352654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74445"/>
          </a:xfrm>
        </p:spPr>
        <p:txBody>
          <a:bodyPr>
            <a:normAutofit fontScale="90000"/>
          </a:bodyPr>
          <a:lstStyle/>
          <a:p>
            <a:r>
              <a:rPr lang="en-US" dirty="0"/>
              <a:t>Build Your Community </a:t>
            </a:r>
            <a:br>
              <a:rPr lang="en-US" dirty="0"/>
            </a:br>
            <a:endParaRPr lang="en-US" dirty="0"/>
          </a:p>
        </p:txBody>
      </p:sp>
      <p:sp>
        <p:nvSpPr>
          <p:cNvPr id="3" name="Content Placeholder 2"/>
          <p:cNvSpPr>
            <a:spLocks noGrp="1"/>
          </p:cNvSpPr>
          <p:nvPr>
            <p:ph idx="1"/>
          </p:nvPr>
        </p:nvSpPr>
        <p:spPr>
          <a:xfrm>
            <a:off x="975271" y="1567499"/>
            <a:ext cx="10058400" cy="4050792"/>
          </a:xfrm>
        </p:spPr>
        <p:txBody>
          <a:bodyPr>
            <a:normAutofit/>
          </a:bodyPr>
          <a:lstStyle/>
          <a:p>
            <a:pPr>
              <a:buFont typeface="Wingdings" charset="2"/>
              <a:buChar char="§"/>
            </a:pPr>
            <a:r>
              <a:rPr lang="en-US" sz="2400" dirty="0" smtClean="0"/>
              <a:t>In </a:t>
            </a:r>
            <a:r>
              <a:rPr lang="en-US" sz="2400" dirty="0"/>
              <a:t>order to do our work, we must have a support </a:t>
            </a:r>
            <a:r>
              <a:rPr lang="en-US" sz="2400" dirty="0" smtClean="0"/>
              <a:t>system</a:t>
            </a:r>
            <a:endParaRPr lang="en-US" sz="2400" dirty="0"/>
          </a:p>
          <a:p>
            <a:r>
              <a:rPr lang="en-US" sz="2400" dirty="0"/>
              <a:t>We need a group of people that hold us up and support us in our goals</a:t>
            </a:r>
          </a:p>
          <a:p>
            <a:r>
              <a:rPr lang="en-US" sz="2400" dirty="0"/>
              <a:t>This same group can also hold us accountable for our self care</a:t>
            </a:r>
          </a:p>
          <a:p>
            <a:endParaRPr lang="en-US" sz="2400" dirty="0"/>
          </a:p>
          <a:p>
            <a:pPr marL="0" indent="0">
              <a:buNone/>
            </a:pPr>
            <a:r>
              <a:rPr lang="en-US" sz="2400" dirty="0"/>
              <a:t>Books for Support:</a:t>
            </a:r>
          </a:p>
          <a:p>
            <a:r>
              <a:rPr lang="en-US" sz="2400" dirty="0"/>
              <a:t>Laura Van </a:t>
            </a:r>
            <a:r>
              <a:rPr lang="en-US" sz="2400" dirty="0" err="1"/>
              <a:t>Dernoot</a:t>
            </a:r>
            <a:r>
              <a:rPr lang="en-US" sz="2400" dirty="0"/>
              <a:t> </a:t>
            </a:r>
            <a:r>
              <a:rPr lang="en-US" sz="2400" dirty="0" err="1"/>
              <a:t>Lipsky</a:t>
            </a:r>
            <a:r>
              <a:rPr lang="en-US" sz="2400" dirty="0"/>
              <a:t> – “Trauma Stewardship”</a:t>
            </a:r>
          </a:p>
          <a:p>
            <a:r>
              <a:rPr lang="en-US" sz="2400" dirty="0" err="1"/>
              <a:t>Thich</a:t>
            </a:r>
            <a:r>
              <a:rPr lang="en-US" sz="2400" dirty="0"/>
              <a:t> </a:t>
            </a:r>
            <a:r>
              <a:rPr lang="en-US" sz="2400" dirty="0" err="1"/>
              <a:t>Nhat</a:t>
            </a:r>
            <a:r>
              <a:rPr lang="en-US" sz="2400" dirty="0"/>
              <a:t> Hanh – “Work” and “Keeping the Peace</a:t>
            </a:r>
            <a:r>
              <a:rPr lang="en-US" dirty="0"/>
              <a:t>” </a:t>
            </a:r>
          </a:p>
        </p:txBody>
      </p:sp>
    </p:spTree>
    <p:extLst>
      <p:ext uri="{BB962C8B-B14F-4D97-AF65-F5344CB8AC3E}">
        <p14:creationId xmlns:p14="http://schemas.microsoft.com/office/powerpoint/2010/main" val="405667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804" y="336022"/>
            <a:ext cx="10058400" cy="1609344"/>
          </a:xfrm>
        </p:spPr>
        <p:txBody>
          <a:bodyPr>
            <a:normAutofit fontScale="90000"/>
          </a:bodyPr>
          <a:lstStyle/>
          <a:p>
            <a:r>
              <a:rPr lang="en-US" dirty="0"/>
              <a:t/>
            </a:r>
            <a:br>
              <a:rPr lang="en-US" dirty="0"/>
            </a:br>
            <a:r>
              <a:rPr lang="en-US" dirty="0"/>
              <a:t>Create a Self-Care Plan </a:t>
            </a:r>
            <a:br>
              <a:rPr lang="en-US" dirty="0"/>
            </a:br>
            <a:endParaRPr lang="en-US" dirty="0"/>
          </a:p>
        </p:txBody>
      </p:sp>
      <p:sp>
        <p:nvSpPr>
          <p:cNvPr id="3" name="Content Placeholder 2"/>
          <p:cNvSpPr>
            <a:spLocks noGrp="1"/>
          </p:cNvSpPr>
          <p:nvPr>
            <p:ph idx="1"/>
          </p:nvPr>
        </p:nvSpPr>
        <p:spPr>
          <a:xfrm>
            <a:off x="1056337" y="1702599"/>
            <a:ext cx="10058400" cy="4660598"/>
          </a:xfrm>
        </p:spPr>
        <p:txBody>
          <a:bodyPr>
            <a:normAutofit fontScale="92500" lnSpcReduction="10000"/>
          </a:bodyPr>
          <a:lstStyle/>
          <a:p>
            <a:r>
              <a:rPr lang="en-US" sz="2200" dirty="0" smtClean="0"/>
              <a:t>Address all areas of life:</a:t>
            </a:r>
            <a:endParaRPr lang="en-US" sz="2200" dirty="0"/>
          </a:p>
          <a:p>
            <a:pPr lvl="1"/>
            <a:r>
              <a:rPr lang="en-US" sz="2200" dirty="0"/>
              <a:t>Physical Health </a:t>
            </a:r>
          </a:p>
          <a:p>
            <a:pPr lvl="1"/>
            <a:r>
              <a:rPr lang="en-US" sz="2200" dirty="0"/>
              <a:t>Mental Health</a:t>
            </a:r>
          </a:p>
          <a:p>
            <a:pPr lvl="1"/>
            <a:r>
              <a:rPr lang="en-US" sz="2200" dirty="0"/>
              <a:t>Spiritual Health</a:t>
            </a:r>
          </a:p>
          <a:p>
            <a:pPr lvl="1"/>
            <a:r>
              <a:rPr lang="en-US" sz="2200" dirty="0"/>
              <a:t>Emotional Health</a:t>
            </a:r>
          </a:p>
          <a:p>
            <a:pPr lvl="1"/>
            <a:r>
              <a:rPr lang="en-US" sz="2200" dirty="0"/>
              <a:t>Relational Health </a:t>
            </a:r>
          </a:p>
          <a:p>
            <a:r>
              <a:rPr lang="en-US" sz="2200" dirty="0" smtClean="0"/>
              <a:t>Who will support you and hold you accountable?</a:t>
            </a:r>
          </a:p>
          <a:p>
            <a:r>
              <a:rPr lang="en-US" sz="2200" dirty="0" smtClean="0"/>
              <a:t>How will you utilize your supervisor?</a:t>
            </a:r>
          </a:p>
          <a:p>
            <a:r>
              <a:rPr lang="en-US" sz="2200" dirty="0" smtClean="0"/>
              <a:t>Write it out</a:t>
            </a:r>
          </a:p>
          <a:p>
            <a:pPr lvl="1"/>
            <a:r>
              <a:rPr lang="en-US" sz="2200" dirty="0" smtClean="0"/>
              <a:t>Print it out</a:t>
            </a:r>
          </a:p>
          <a:p>
            <a:pPr lvl="1"/>
            <a:r>
              <a:rPr lang="en-US" sz="2200" dirty="0" smtClean="0"/>
              <a:t>Keep it somewhere for reminders</a:t>
            </a:r>
          </a:p>
          <a:p>
            <a:r>
              <a:rPr lang="en-US" sz="2200" dirty="0" smtClean="0"/>
              <a:t>It is a working document</a:t>
            </a:r>
          </a:p>
          <a:p>
            <a:r>
              <a:rPr lang="en-US" sz="2200" dirty="0" smtClean="0"/>
              <a:t>Transition ritual from home to work and from work to home </a:t>
            </a:r>
          </a:p>
          <a:p>
            <a:pPr lvl="1"/>
            <a:endParaRPr lang="en-US" dirty="0"/>
          </a:p>
        </p:txBody>
      </p:sp>
    </p:spTree>
    <p:extLst>
      <p:ext uri="{BB962C8B-B14F-4D97-AF65-F5344CB8AC3E}">
        <p14:creationId xmlns:p14="http://schemas.microsoft.com/office/powerpoint/2010/main" val="25944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pic>
        <p:nvPicPr>
          <p:cNvPr id="4" name="Content Placeholder 3"/>
          <p:cNvPicPr>
            <a:picLocks noGrp="1" noChangeAspect="1"/>
          </p:cNvPicPr>
          <p:nvPr>
            <p:ph idx="1"/>
          </p:nvPr>
        </p:nvPicPr>
        <p:blipFill>
          <a:blip r:embed="rId2"/>
          <a:stretch>
            <a:fillRect/>
          </a:stretch>
        </p:blipFill>
        <p:spPr>
          <a:xfrm>
            <a:off x="5943773" y="1031751"/>
            <a:ext cx="2318419" cy="4051300"/>
          </a:xfrm>
        </p:spPr>
      </p:pic>
      <p:sp>
        <p:nvSpPr>
          <p:cNvPr id="3" name="TextBox 2"/>
          <p:cNvSpPr txBox="1"/>
          <p:nvPr/>
        </p:nvSpPr>
        <p:spPr>
          <a:xfrm>
            <a:off x="662040" y="4485311"/>
            <a:ext cx="3082895" cy="1754327"/>
          </a:xfrm>
          <a:prstGeom prst="rect">
            <a:avLst/>
          </a:prstGeom>
          <a:noFill/>
        </p:spPr>
        <p:txBody>
          <a:bodyPr wrap="none" rtlCol="0">
            <a:spAutoFit/>
          </a:bodyPr>
          <a:lstStyle/>
          <a:p>
            <a:r>
              <a:rPr lang="en-US" dirty="0" err="1"/>
              <a:t>Elissa</a:t>
            </a:r>
            <a:r>
              <a:rPr lang="en-US" dirty="0"/>
              <a:t> Hardy, LCSW</a:t>
            </a:r>
          </a:p>
          <a:p>
            <a:r>
              <a:rPr lang="en-US" dirty="0"/>
              <a:t>Denver Public Library</a:t>
            </a:r>
          </a:p>
          <a:p>
            <a:r>
              <a:rPr lang="en-US" dirty="0"/>
              <a:t>Denver, CO</a:t>
            </a:r>
          </a:p>
          <a:p>
            <a:r>
              <a:rPr lang="en-US" dirty="0">
                <a:hlinkClick r:id="rId3"/>
              </a:rPr>
              <a:t>ehardy@denverlibrary.org</a:t>
            </a:r>
            <a:endParaRPr lang="en-US" dirty="0"/>
          </a:p>
          <a:p>
            <a:r>
              <a:rPr lang="en-US" dirty="0"/>
              <a:t>720.865.3443</a:t>
            </a:r>
          </a:p>
          <a:p>
            <a:endParaRPr lang="en-US" dirty="0"/>
          </a:p>
        </p:txBody>
      </p:sp>
    </p:spTree>
    <p:extLst>
      <p:ext uri="{BB962C8B-B14F-4D97-AF65-F5344CB8AC3E}">
        <p14:creationId xmlns:p14="http://schemas.microsoft.com/office/powerpoint/2010/main" val="131740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3471" y="422945"/>
            <a:ext cx="9966960" cy="4072105"/>
          </a:xfrm>
        </p:spPr>
        <p:txBody>
          <a:bodyPr/>
          <a:lstStyle/>
          <a:p>
            <a:r>
              <a:rPr lang="en-US" b="0" dirty="0"/>
              <a:t>Trauma Informed Services in the Library: </a:t>
            </a:r>
            <a:r>
              <a:rPr lang="en-US" sz="6600" b="0" dirty="0"/>
              <a:t>Understanding and Serving our Community</a:t>
            </a:r>
            <a:endParaRPr lang="en-US" sz="6600" dirty="0"/>
          </a:p>
        </p:txBody>
      </p:sp>
      <p:sp>
        <p:nvSpPr>
          <p:cNvPr id="3" name="Subtitle 2"/>
          <p:cNvSpPr>
            <a:spLocks noGrp="1"/>
          </p:cNvSpPr>
          <p:nvPr>
            <p:ph type="subTitle" idx="1"/>
          </p:nvPr>
        </p:nvSpPr>
        <p:spPr>
          <a:xfrm>
            <a:off x="1515710" y="4443159"/>
            <a:ext cx="8023063" cy="1501229"/>
          </a:xfrm>
        </p:spPr>
        <p:txBody>
          <a:bodyPr>
            <a:normAutofit/>
          </a:bodyPr>
          <a:lstStyle/>
          <a:p>
            <a:pPr algn="ctr"/>
            <a:r>
              <a:rPr lang="en-US" sz="2400" dirty="0" smtClean="0"/>
              <a:t>An Infopeople Webinar </a:t>
            </a:r>
          </a:p>
          <a:p>
            <a:pPr algn="ctr"/>
            <a:r>
              <a:rPr lang="en-US" sz="2400" dirty="0" smtClean="0"/>
              <a:t>January 25, 2017</a:t>
            </a:r>
          </a:p>
          <a:p>
            <a:pPr algn="ctr"/>
            <a:r>
              <a:rPr lang="en-US" sz="2400" dirty="0" smtClean="0"/>
              <a:t>Presented by: </a:t>
            </a:r>
            <a:r>
              <a:rPr lang="en-US" sz="2400" dirty="0" err="1" smtClean="0"/>
              <a:t>Elissa</a:t>
            </a:r>
            <a:r>
              <a:rPr lang="en-US" sz="2400" dirty="0" smtClean="0"/>
              <a:t> </a:t>
            </a:r>
            <a:r>
              <a:rPr lang="en-US" sz="2400" dirty="0"/>
              <a:t>Hardy, </a:t>
            </a:r>
            <a:r>
              <a:rPr lang="en-US" sz="2400" dirty="0" smtClean="0"/>
              <a:t>LCSW</a:t>
            </a:r>
            <a:endParaRPr lang="en-US" sz="2400" dirty="0"/>
          </a:p>
        </p:txBody>
      </p:sp>
    </p:spTree>
    <p:extLst>
      <p:ext uri="{BB962C8B-B14F-4D97-AF65-F5344CB8AC3E}">
        <p14:creationId xmlns:p14="http://schemas.microsoft.com/office/powerpoint/2010/main" val="225768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403" y="268472"/>
            <a:ext cx="10058400" cy="1609344"/>
          </a:xfrm>
        </p:spPr>
        <p:txBody>
          <a:bodyPr/>
          <a:lstStyle/>
          <a:p>
            <a:r>
              <a:rPr lang="en-US" dirty="0"/>
              <a:t>Awareness: </a:t>
            </a:r>
            <a:br>
              <a:rPr lang="en-US" dirty="0"/>
            </a:br>
            <a:r>
              <a:rPr lang="en-US" dirty="0"/>
              <a:t>Trauma Informed Services </a:t>
            </a:r>
          </a:p>
        </p:txBody>
      </p:sp>
      <p:sp>
        <p:nvSpPr>
          <p:cNvPr id="3" name="Content Placeholder 2"/>
          <p:cNvSpPr>
            <a:spLocks noGrp="1"/>
          </p:cNvSpPr>
          <p:nvPr>
            <p:ph idx="1"/>
          </p:nvPr>
        </p:nvSpPr>
        <p:spPr>
          <a:xfrm>
            <a:off x="1083359" y="1864718"/>
            <a:ext cx="10058400" cy="4336360"/>
          </a:xfrm>
        </p:spPr>
        <p:txBody>
          <a:bodyPr>
            <a:normAutofit/>
          </a:bodyPr>
          <a:lstStyle/>
          <a:p>
            <a:pPr marL="0" indent="0">
              <a:lnSpc>
                <a:spcPct val="100000"/>
              </a:lnSpc>
              <a:spcBef>
                <a:spcPts val="0"/>
              </a:spcBef>
              <a:buNone/>
            </a:pPr>
            <a:r>
              <a:rPr lang="en-US" dirty="0"/>
              <a:t>Mental Health Care and Health Care Programs have adopted the Trauma Informed Care Model</a:t>
            </a:r>
            <a:r>
              <a:rPr lang="en-US" dirty="0" smtClean="0"/>
              <a:t>.</a:t>
            </a:r>
          </a:p>
          <a:p>
            <a:pPr marL="0" indent="0">
              <a:lnSpc>
                <a:spcPct val="100000"/>
              </a:lnSpc>
              <a:spcBef>
                <a:spcPts val="0"/>
              </a:spcBef>
              <a:buNone/>
            </a:pPr>
            <a:endParaRPr lang="en-US" dirty="0"/>
          </a:p>
          <a:p>
            <a:pPr lvl="2">
              <a:lnSpc>
                <a:spcPct val="140000"/>
              </a:lnSpc>
              <a:spcBef>
                <a:spcPts val="0"/>
              </a:spcBef>
              <a:spcAft>
                <a:spcPts val="0"/>
              </a:spcAft>
              <a:buFont typeface="Wingdings" charset="2"/>
              <a:buChar char="§"/>
            </a:pPr>
            <a:r>
              <a:rPr lang="en-US" sz="2000" dirty="0" smtClean="0"/>
              <a:t>Everyone </a:t>
            </a:r>
            <a:r>
              <a:rPr lang="en-US" sz="2000" dirty="0"/>
              <a:t>who seeks treatment has experienced </a:t>
            </a:r>
            <a:r>
              <a:rPr lang="en-US" sz="2000" dirty="0" smtClean="0"/>
              <a:t>trauma.</a:t>
            </a:r>
          </a:p>
          <a:p>
            <a:pPr lvl="2">
              <a:lnSpc>
                <a:spcPct val="140000"/>
              </a:lnSpc>
              <a:spcBef>
                <a:spcPts val="0"/>
              </a:spcBef>
              <a:spcAft>
                <a:spcPts val="0"/>
              </a:spcAft>
              <a:buFont typeface="Wingdings" charset="2"/>
              <a:buChar char="§"/>
            </a:pPr>
            <a:r>
              <a:rPr lang="en-US" sz="2000" dirty="0" smtClean="0"/>
              <a:t>From </a:t>
            </a:r>
            <a:r>
              <a:rPr lang="en-US" sz="2000" dirty="0"/>
              <a:t>“what’s wrong with you?” to “what happened to you?</a:t>
            </a:r>
            <a:r>
              <a:rPr lang="en-US" sz="2000" dirty="0" smtClean="0"/>
              <a:t>”</a:t>
            </a:r>
            <a:endParaRPr lang="en-US" sz="2000" dirty="0"/>
          </a:p>
          <a:p>
            <a:pPr marL="0" indent="0">
              <a:lnSpc>
                <a:spcPct val="140000"/>
              </a:lnSpc>
              <a:spcBef>
                <a:spcPts val="0"/>
              </a:spcBef>
              <a:buNone/>
            </a:pPr>
            <a:endParaRPr lang="en-US" dirty="0" smtClean="0"/>
          </a:p>
          <a:p>
            <a:pPr marL="0" indent="0">
              <a:spcBef>
                <a:spcPts val="0"/>
              </a:spcBef>
              <a:buNone/>
            </a:pPr>
            <a:r>
              <a:rPr lang="en-US" dirty="0" smtClean="0"/>
              <a:t>In </a:t>
            </a:r>
            <a:r>
              <a:rPr lang="en-US" dirty="0"/>
              <a:t>libraries we don’t provide care, but we do provide services. </a:t>
            </a:r>
            <a:endParaRPr lang="en-US" dirty="0" smtClean="0"/>
          </a:p>
          <a:p>
            <a:pPr marL="0" indent="0">
              <a:spcBef>
                <a:spcPts val="0"/>
              </a:spcBef>
              <a:buNone/>
            </a:pPr>
            <a:endParaRPr lang="en-US" dirty="0"/>
          </a:p>
          <a:p>
            <a:pPr lvl="2">
              <a:lnSpc>
                <a:spcPct val="140000"/>
              </a:lnSpc>
              <a:spcBef>
                <a:spcPts val="0"/>
              </a:spcBef>
              <a:spcAft>
                <a:spcPts val="0"/>
              </a:spcAft>
              <a:buFont typeface="Wingdings" charset="2"/>
              <a:buChar char="§"/>
            </a:pPr>
            <a:r>
              <a:rPr lang="en-US" sz="2000" dirty="0" smtClean="0"/>
              <a:t>Assume </a:t>
            </a:r>
            <a:r>
              <a:rPr lang="en-US" sz="2000" dirty="0"/>
              <a:t>all have experienced a form of </a:t>
            </a:r>
            <a:r>
              <a:rPr lang="en-US" sz="2000" dirty="0" smtClean="0"/>
              <a:t>trauma.</a:t>
            </a:r>
          </a:p>
          <a:p>
            <a:pPr lvl="2">
              <a:lnSpc>
                <a:spcPct val="110000"/>
              </a:lnSpc>
              <a:spcBef>
                <a:spcPts val="0"/>
              </a:spcBef>
              <a:spcAft>
                <a:spcPts val="0"/>
              </a:spcAft>
              <a:buFont typeface="Wingdings" charset="2"/>
              <a:buChar char="§"/>
            </a:pPr>
            <a:r>
              <a:rPr lang="en-US" sz="2000" dirty="0" smtClean="0"/>
              <a:t>Treat </a:t>
            </a:r>
            <a:r>
              <a:rPr lang="en-US" sz="2000" dirty="0"/>
              <a:t>everyone with this understanding, with the awareness </a:t>
            </a:r>
            <a:r>
              <a:rPr lang="en-US" sz="2000" dirty="0" smtClean="0"/>
              <a:t>that something </a:t>
            </a:r>
            <a:r>
              <a:rPr lang="en-US" sz="2000" dirty="0"/>
              <a:t>has happened to this person. </a:t>
            </a:r>
          </a:p>
        </p:txBody>
      </p:sp>
    </p:spTree>
    <p:extLst>
      <p:ext uri="{BB962C8B-B14F-4D97-AF65-F5344CB8AC3E}">
        <p14:creationId xmlns:p14="http://schemas.microsoft.com/office/powerpoint/2010/main" val="176918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Trauma?</a:t>
            </a:r>
          </a:p>
        </p:txBody>
      </p:sp>
      <p:sp>
        <p:nvSpPr>
          <p:cNvPr id="6" name="Content Placeholder 5"/>
          <p:cNvSpPr>
            <a:spLocks noGrp="1"/>
          </p:cNvSpPr>
          <p:nvPr>
            <p:ph idx="1"/>
          </p:nvPr>
        </p:nvSpPr>
        <p:spPr>
          <a:xfrm>
            <a:off x="1069848" y="2121408"/>
            <a:ext cx="10058400" cy="3160991"/>
          </a:xfrm>
        </p:spPr>
        <p:txBody>
          <a:bodyPr/>
          <a:lstStyle/>
          <a:p>
            <a:pPr lvl="2"/>
            <a:r>
              <a:rPr lang="en-US" sz="3600" dirty="0"/>
              <a:t>Exposure to actual or threatened death, serious injury, or  sexual </a:t>
            </a:r>
            <a:r>
              <a:rPr lang="en-US" sz="3600" dirty="0" smtClean="0"/>
              <a:t>violence</a:t>
            </a:r>
          </a:p>
          <a:p>
            <a:pPr marL="548640" lvl="2" indent="0">
              <a:buNone/>
            </a:pPr>
            <a:endParaRPr lang="en-US" sz="3600" dirty="0"/>
          </a:p>
          <a:p>
            <a:pPr lvl="2"/>
            <a:r>
              <a:rPr lang="en-US" sz="3600" dirty="0" smtClean="0"/>
              <a:t>Experience a real or perceived threat</a:t>
            </a:r>
          </a:p>
          <a:p>
            <a:endParaRPr lang="en-US" dirty="0"/>
          </a:p>
        </p:txBody>
      </p:sp>
    </p:spTree>
    <p:extLst>
      <p:ext uri="{BB962C8B-B14F-4D97-AF65-F5344CB8AC3E}">
        <p14:creationId xmlns:p14="http://schemas.microsoft.com/office/powerpoint/2010/main" val="122174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463" y="484632"/>
            <a:ext cx="11011475" cy="1609344"/>
          </a:xfrm>
        </p:spPr>
        <p:txBody>
          <a:bodyPr>
            <a:noAutofit/>
          </a:bodyPr>
          <a:lstStyle/>
          <a:p>
            <a:r>
              <a:rPr lang="en-US" sz="4000" dirty="0"/>
              <a:t>Stating Trauma only applies to a dangerous event does not give credit to the severe effects of:</a:t>
            </a:r>
          </a:p>
        </p:txBody>
      </p:sp>
      <p:sp>
        <p:nvSpPr>
          <p:cNvPr id="3" name="Content Placeholder 2"/>
          <p:cNvSpPr>
            <a:spLocks noGrp="1"/>
          </p:cNvSpPr>
          <p:nvPr>
            <p:ph idx="1"/>
          </p:nvPr>
        </p:nvSpPr>
        <p:spPr>
          <a:xfrm>
            <a:off x="2164242" y="2350734"/>
            <a:ext cx="5564058" cy="4377233"/>
          </a:xfrm>
        </p:spPr>
        <p:txBody>
          <a:bodyPr numCol="1">
            <a:normAutofit lnSpcReduction="10000"/>
          </a:bodyPr>
          <a:lstStyle/>
          <a:p>
            <a:r>
              <a:rPr lang="en-US" dirty="0" smtClean="0"/>
              <a:t>Oppression</a:t>
            </a:r>
            <a:endParaRPr lang="en-US" dirty="0"/>
          </a:p>
          <a:p>
            <a:r>
              <a:rPr lang="en-US" dirty="0" smtClean="0"/>
              <a:t>Racism</a:t>
            </a:r>
            <a:endParaRPr lang="en-US" dirty="0"/>
          </a:p>
          <a:p>
            <a:r>
              <a:rPr lang="en-US" dirty="0"/>
              <a:t>Sexism</a:t>
            </a:r>
          </a:p>
          <a:p>
            <a:r>
              <a:rPr lang="en-US" dirty="0"/>
              <a:t>Ableism</a:t>
            </a:r>
          </a:p>
          <a:p>
            <a:r>
              <a:rPr lang="en-US" dirty="0"/>
              <a:t>Discrimination related to sexual orientation and gender identity</a:t>
            </a:r>
          </a:p>
          <a:p>
            <a:r>
              <a:rPr lang="en-US" dirty="0"/>
              <a:t>Ageism</a:t>
            </a:r>
          </a:p>
          <a:p>
            <a:r>
              <a:rPr lang="en-US" dirty="0"/>
              <a:t>Poverty/Homelessness</a:t>
            </a:r>
          </a:p>
          <a:p>
            <a:r>
              <a:rPr lang="en-US" dirty="0"/>
              <a:t>Generational Trauma</a:t>
            </a:r>
          </a:p>
          <a:p>
            <a:r>
              <a:rPr lang="en-US" dirty="0"/>
              <a:t>Historical Trauma  </a:t>
            </a:r>
          </a:p>
          <a:p>
            <a:r>
              <a:rPr lang="en-US" dirty="0"/>
              <a:t>Etc.</a:t>
            </a:r>
          </a:p>
        </p:txBody>
      </p:sp>
    </p:spTree>
    <p:extLst>
      <p:ext uri="{BB962C8B-B14F-4D97-AF65-F5344CB8AC3E}">
        <p14:creationId xmlns:p14="http://schemas.microsoft.com/office/powerpoint/2010/main" val="252283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Trauma and its Effect on Society</a:t>
            </a:r>
            <a:br>
              <a:rPr lang="en-US" dirty="0"/>
            </a:br>
            <a:endParaRPr lang="en-US" dirty="0"/>
          </a:p>
        </p:txBody>
      </p:sp>
      <p:sp>
        <p:nvSpPr>
          <p:cNvPr id="3" name="Content Placeholder 2"/>
          <p:cNvSpPr>
            <a:spLocks noGrp="1"/>
          </p:cNvSpPr>
          <p:nvPr>
            <p:ph idx="1"/>
          </p:nvPr>
        </p:nvSpPr>
        <p:spPr/>
        <p:txBody>
          <a:bodyPr/>
          <a:lstStyle/>
          <a:p>
            <a:pPr marL="274320" lvl="1"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834005" y="1865566"/>
            <a:ext cx="6076950" cy="4562475"/>
          </a:xfrm>
          <a:prstGeom prst="rect">
            <a:avLst/>
          </a:prstGeom>
        </p:spPr>
      </p:pic>
    </p:spTree>
    <p:extLst>
      <p:ext uri="{BB962C8B-B14F-4D97-AF65-F5344CB8AC3E}">
        <p14:creationId xmlns:p14="http://schemas.microsoft.com/office/powerpoint/2010/main" val="355082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 Informed Care Movement = Trauma Informed Library Services</a:t>
            </a:r>
            <a:br>
              <a:rPr lang="en-US" dirty="0"/>
            </a:br>
            <a:endParaRPr lang="en-US" dirty="0"/>
          </a:p>
        </p:txBody>
      </p:sp>
      <p:sp>
        <p:nvSpPr>
          <p:cNvPr id="3" name="Content Placeholder 2"/>
          <p:cNvSpPr>
            <a:spLocks noGrp="1"/>
          </p:cNvSpPr>
          <p:nvPr>
            <p:ph idx="1"/>
          </p:nvPr>
        </p:nvSpPr>
        <p:spPr>
          <a:xfrm>
            <a:off x="1069848" y="1837356"/>
            <a:ext cx="10058400" cy="2235023"/>
          </a:xfrm>
        </p:spPr>
        <p:txBody>
          <a:bodyPr/>
          <a:lstStyle/>
          <a:p>
            <a:pPr marL="0" indent="0">
              <a:lnSpc>
                <a:spcPct val="100000"/>
              </a:lnSpc>
              <a:spcBef>
                <a:spcPts val="0"/>
              </a:spcBef>
              <a:buNone/>
            </a:pPr>
            <a:r>
              <a:rPr lang="en-US" dirty="0"/>
              <a:t>But I work in a LIBRARY! Why do we need to know about this</a:t>
            </a:r>
            <a:r>
              <a:rPr lang="en-US" dirty="0" smtClean="0"/>
              <a:t>?</a:t>
            </a:r>
          </a:p>
          <a:p>
            <a:pPr marL="0" indent="0">
              <a:lnSpc>
                <a:spcPct val="100000"/>
              </a:lnSpc>
              <a:spcBef>
                <a:spcPts val="0"/>
              </a:spcBef>
              <a:buNone/>
            </a:pPr>
            <a:r>
              <a:rPr lang="en-US" dirty="0" smtClean="0"/>
              <a:t> </a:t>
            </a:r>
            <a:endParaRPr lang="en-US" dirty="0"/>
          </a:p>
          <a:p>
            <a:pPr lvl="1">
              <a:lnSpc>
                <a:spcPct val="100000"/>
              </a:lnSpc>
              <a:spcBef>
                <a:spcPts val="0"/>
              </a:spcBef>
              <a:spcAft>
                <a:spcPts val="0"/>
              </a:spcAft>
            </a:pPr>
            <a:r>
              <a:rPr lang="en-US" dirty="0"/>
              <a:t>We are exposed to people who have experienced trauma.</a:t>
            </a:r>
          </a:p>
          <a:p>
            <a:pPr lvl="1">
              <a:lnSpc>
                <a:spcPct val="100000"/>
              </a:lnSpc>
              <a:spcBef>
                <a:spcPts val="0"/>
              </a:spcBef>
              <a:spcAft>
                <a:spcPts val="0"/>
              </a:spcAft>
            </a:pPr>
            <a:r>
              <a:rPr lang="en-US" dirty="0"/>
              <a:t>We have experienced stressful and/or traumatic events ourselves.</a:t>
            </a:r>
          </a:p>
          <a:p>
            <a:pPr lvl="1">
              <a:lnSpc>
                <a:spcPct val="100000"/>
              </a:lnSpc>
              <a:spcBef>
                <a:spcPts val="0"/>
              </a:spcBef>
              <a:spcAft>
                <a:spcPts val="0"/>
              </a:spcAft>
            </a:pPr>
            <a:r>
              <a:rPr lang="en-US" dirty="0"/>
              <a:t>The effects of trauma ripple out like a water drop in a pool. </a:t>
            </a:r>
          </a:p>
          <a:p>
            <a:pPr lvl="1"/>
            <a:endParaRPr lang="en-US" dirty="0"/>
          </a:p>
        </p:txBody>
      </p:sp>
      <p:pic>
        <p:nvPicPr>
          <p:cNvPr id="4" name="Picture 3"/>
          <p:cNvPicPr>
            <a:picLocks noChangeAspect="1"/>
          </p:cNvPicPr>
          <p:nvPr/>
        </p:nvPicPr>
        <p:blipFill>
          <a:blip r:embed="rId2"/>
          <a:stretch>
            <a:fillRect/>
          </a:stretch>
        </p:blipFill>
        <p:spPr>
          <a:xfrm>
            <a:off x="6268887" y="3627891"/>
            <a:ext cx="4584192" cy="2865120"/>
          </a:xfrm>
          <a:prstGeom prst="rect">
            <a:avLst/>
          </a:prstGeom>
        </p:spPr>
      </p:pic>
      <p:sp>
        <p:nvSpPr>
          <p:cNvPr id="6" name="TextBox 5"/>
          <p:cNvSpPr txBox="1"/>
          <p:nvPr/>
        </p:nvSpPr>
        <p:spPr>
          <a:xfrm>
            <a:off x="918749" y="4435392"/>
            <a:ext cx="5186972" cy="1200329"/>
          </a:xfrm>
          <a:prstGeom prst="rect">
            <a:avLst/>
          </a:prstGeom>
          <a:noFill/>
        </p:spPr>
        <p:txBody>
          <a:bodyPr wrap="square" rtlCol="0">
            <a:spAutoFit/>
          </a:bodyPr>
          <a:lstStyle/>
          <a:p>
            <a:r>
              <a:rPr lang="en-US" dirty="0"/>
              <a:t>When our own experiences overlap or are affected by the people we encounter, we are even more vulnerable to vicarious trauma and even burnout. </a:t>
            </a:r>
          </a:p>
        </p:txBody>
      </p:sp>
    </p:spTree>
    <p:extLst>
      <p:ext uri="{BB962C8B-B14F-4D97-AF65-F5344CB8AC3E}">
        <p14:creationId xmlns:p14="http://schemas.microsoft.com/office/powerpoint/2010/main" val="182807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09002"/>
            <a:ext cx="10058400" cy="1312194"/>
          </a:xfrm>
        </p:spPr>
        <p:txBody>
          <a:bodyPr/>
          <a:lstStyle/>
          <a:p>
            <a:r>
              <a:rPr lang="en-US" dirty="0"/>
              <a:t>Resiliency </a:t>
            </a:r>
          </a:p>
        </p:txBody>
      </p:sp>
      <p:sp>
        <p:nvSpPr>
          <p:cNvPr id="3" name="Content Placeholder 2"/>
          <p:cNvSpPr>
            <a:spLocks noGrp="1"/>
          </p:cNvSpPr>
          <p:nvPr>
            <p:ph idx="1"/>
          </p:nvPr>
        </p:nvSpPr>
        <p:spPr>
          <a:xfrm>
            <a:off x="1096870" y="1526627"/>
            <a:ext cx="10058400" cy="4485311"/>
          </a:xfrm>
        </p:spPr>
        <p:txBody>
          <a:bodyPr>
            <a:noAutofit/>
          </a:bodyPr>
          <a:lstStyle/>
          <a:p>
            <a:r>
              <a:rPr lang="en-US" sz="2800" dirty="0"/>
              <a:t>When we have an awareness and understanding of how trauma effects society, culture, and communities we can approach our customers from a more compassionate place. </a:t>
            </a:r>
          </a:p>
          <a:p>
            <a:r>
              <a:rPr lang="en-US" sz="2800" dirty="0"/>
              <a:t>We can absorb the resiliency of our customers and communities in the same way we absorb the </a:t>
            </a:r>
            <a:r>
              <a:rPr lang="en-US" sz="2800" dirty="0" smtClean="0"/>
              <a:t>trauma.</a:t>
            </a:r>
          </a:p>
          <a:p>
            <a:r>
              <a:rPr lang="en-US" sz="2800" dirty="0" smtClean="0"/>
              <a:t>Think </a:t>
            </a:r>
            <a:r>
              <a:rPr lang="en-US" sz="2800" dirty="0"/>
              <a:t>about your most challenging customer: </a:t>
            </a:r>
            <a:endParaRPr lang="en-US" sz="2800" dirty="0" smtClean="0"/>
          </a:p>
          <a:p>
            <a:r>
              <a:rPr lang="en-US" sz="2800" dirty="0" smtClean="0"/>
              <a:t>Imagine </a:t>
            </a:r>
            <a:r>
              <a:rPr lang="en-US" sz="2800" dirty="0"/>
              <a:t>what adversities that person may have faced and recognize the amount of strength and resiliency that person must possess to make it into the library and continue to move through life. </a:t>
            </a:r>
          </a:p>
        </p:txBody>
      </p:sp>
    </p:spTree>
    <p:extLst>
      <p:ext uri="{BB962C8B-B14F-4D97-AF65-F5344CB8AC3E}">
        <p14:creationId xmlns:p14="http://schemas.microsoft.com/office/powerpoint/2010/main" val="326617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First Aid</a:t>
            </a:r>
            <a:br>
              <a:rPr lang="en-US" dirty="0"/>
            </a:br>
            <a:r>
              <a:rPr lang="en-US" sz="1800" dirty="0">
                <a:hlinkClick r:id="rId2"/>
              </a:rPr>
              <a:t>https://www.mentalhealthfirstaid.org/cs/ </a:t>
            </a:r>
            <a:endParaRPr lang="en-US" sz="1800" dirty="0"/>
          </a:p>
        </p:txBody>
      </p:sp>
      <p:sp>
        <p:nvSpPr>
          <p:cNvPr id="3" name="Content Placeholder 2"/>
          <p:cNvSpPr>
            <a:spLocks noGrp="1"/>
          </p:cNvSpPr>
          <p:nvPr>
            <p:ph idx="1"/>
          </p:nvPr>
        </p:nvSpPr>
        <p:spPr>
          <a:xfrm>
            <a:off x="1069848" y="1837356"/>
            <a:ext cx="10058400" cy="4334844"/>
          </a:xfrm>
        </p:spPr>
        <p:txBody>
          <a:bodyPr>
            <a:normAutofit fontScale="92500"/>
          </a:bodyPr>
          <a:lstStyle/>
          <a:p>
            <a:endParaRPr lang="en-US" dirty="0"/>
          </a:p>
          <a:p>
            <a:pPr lvl="1"/>
            <a:r>
              <a:rPr lang="en-US" sz="2400" dirty="0"/>
              <a:t>“Mental Health First Aid is an 8-hour course that teaches you how to identify, understand and respond to signs of mental illnesses and substance use disorders</a:t>
            </a:r>
            <a:r>
              <a:rPr lang="en-US" sz="2400" dirty="0" smtClean="0"/>
              <a:t>.</a:t>
            </a:r>
            <a:endParaRPr lang="en-US" sz="2400" dirty="0"/>
          </a:p>
          <a:p>
            <a:pPr lvl="1"/>
            <a:r>
              <a:rPr lang="en-US" sz="2400" dirty="0"/>
              <a:t>You are more likely to encounter someone with a mental health issue or substance use issue than someone having a heart attack. </a:t>
            </a:r>
          </a:p>
          <a:p>
            <a:pPr lvl="1"/>
            <a:r>
              <a:rPr lang="en-US" sz="2400" dirty="0"/>
              <a:t>Areas discussed: </a:t>
            </a:r>
          </a:p>
          <a:p>
            <a:pPr lvl="2"/>
            <a:r>
              <a:rPr lang="en-US" sz="2400" dirty="0"/>
              <a:t>Depression and Anxiety</a:t>
            </a:r>
          </a:p>
          <a:p>
            <a:pPr lvl="2"/>
            <a:r>
              <a:rPr lang="en-US" sz="2400" dirty="0"/>
              <a:t>Psychosis</a:t>
            </a:r>
          </a:p>
          <a:p>
            <a:pPr lvl="2"/>
            <a:r>
              <a:rPr lang="en-US" sz="2400" dirty="0"/>
              <a:t>Substance Use </a:t>
            </a:r>
            <a:endParaRPr lang="en-US" sz="2400" dirty="0" smtClean="0"/>
          </a:p>
          <a:p>
            <a:pPr lvl="1"/>
            <a:r>
              <a:rPr lang="en-US" sz="2400" dirty="0" smtClean="0"/>
              <a:t>Knowing </a:t>
            </a:r>
            <a:r>
              <a:rPr lang="en-US" sz="2400" dirty="0"/>
              <a:t>how to talk to someone who is having one of these experiences helps us feel more confident and safe in our work. </a:t>
            </a:r>
          </a:p>
          <a:p>
            <a:endParaRPr lang="en-US" sz="1800" dirty="0"/>
          </a:p>
        </p:txBody>
      </p:sp>
    </p:spTree>
    <p:extLst>
      <p:ext uri="{BB962C8B-B14F-4D97-AF65-F5344CB8AC3E}">
        <p14:creationId xmlns:p14="http://schemas.microsoft.com/office/powerpoint/2010/main" val="1816863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1180</TotalTime>
  <Words>749</Words>
  <Application>Microsoft Macintosh PowerPoint</Application>
  <PresentationFormat>Custom</PresentationFormat>
  <Paragraphs>94</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Wood Type</vt:lpstr>
      <vt:lpstr>Office Theme</vt:lpstr>
      <vt:lpstr>PowerPoint Presentation</vt:lpstr>
      <vt:lpstr>Trauma Informed Services in the Library: Understanding and Serving our Community</vt:lpstr>
      <vt:lpstr>Awareness:  Trauma Informed Services </vt:lpstr>
      <vt:lpstr>What is Trauma?</vt:lpstr>
      <vt:lpstr>Stating Trauma only applies to a dangerous event does not give credit to the severe effects of:</vt:lpstr>
      <vt:lpstr>Trauma and its Effect on Society </vt:lpstr>
      <vt:lpstr>Trauma Informed Care Movement = Trauma Informed Library Services </vt:lpstr>
      <vt:lpstr>Resiliency </vt:lpstr>
      <vt:lpstr>Mental Health First Aid https://www.mentalhealthfirstaid.org/cs/ </vt:lpstr>
      <vt:lpstr>Stigma</vt:lpstr>
      <vt:lpstr>Self Care- Healthy Boundaries </vt:lpstr>
      <vt:lpstr>Recognize How Your Work Affects You  </vt:lpstr>
      <vt:lpstr>Build Your Community  </vt:lpstr>
      <vt:lpstr> Create a Self-Care Plan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Awareness and Self Care Equals Happier Librarians and Communities</dc:title>
  <dc:creator>Elissa Hardy</dc:creator>
  <cp:lastModifiedBy>Jennifer Jacobs</cp:lastModifiedBy>
  <cp:revision>16</cp:revision>
  <cp:lastPrinted>2017-01-24T21:55:54Z</cp:lastPrinted>
  <dcterms:created xsi:type="dcterms:W3CDTF">2017-01-08T17:23:35Z</dcterms:created>
  <dcterms:modified xsi:type="dcterms:W3CDTF">2017-01-24T21:56:18Z</dcterms:modified>
</cp:coreProperties>
</file>