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0" r:id="rId2"/>
  </p:sldMasterIdLst>
  <p:notesMasterIdLst>
    <p:notesMasterId r:id="rId48"/>
  </p:notesMasterIdLst>
  <p:handoutMasterIdLst>
    <p:handoutMasterId r:id="rId49"/>
  </p:handoutMasterIdLst>
  <p:sldIdLst>
    <p:sldId id="300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rooke Newberry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B8C517E-52E9-4432-AB4C-3F7742A886A3}">
  <a:tblStyle styleId="{0B8C517E-52E9-4432-AB4C-3F7742A886A3}" styleName="Table_0">
    <a:wholeTbl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-2464" y="-1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printerSettings" Target="printerSettings/printerSettings1.bin"/><Relationship Id="rId51" Type="http://schemas.openxmlformats.org/officeDocument/2006/relationships/commentAuthors" Target="commentAuthors.xml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notesMaster" Target="notesMasters/notesMaster1.xml"/><Relationship Id="rId4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7-01-26T22:04:17.628" idx="1">
    <p:pos x="6000" y="0"/>
    <p:text>is there a reason you didn't include your blog?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934569" y="0"/>
            <a:ext cx="4996349" cy="8386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/>
            </a:lvl1pPr>
          </a:lstStyle>
          <a:p>
            <a:pPr algn="ctr"/>
            <a:r>
              <a:rPr lang="en-US" sz="1800" dirty="0" smtClean="0">
                <a:latin typeface="+mj-lt"/>
              </a:rPr>
              <a:t>Developmentally Appropriate Programming for Babies and Toddlers</a:t>
            </a:r>
            <a:endParaRPr lang="en-US" sz="1800" dirty="0">
              <a:latin typeface="+mj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942900" y="0"/>
            <a:ext cx="915099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pPr algn="ctr"/>
            <a:r>
              <a:rPr lang="en-US" dirty="0" smtClean="0">
                <a:latin typeface="+mj-lt"/>
              </a:rPr>
              <a:t>2/9/2017</a:t>
            </a:r>
            <a:endParaRPr lang="en-US" dirty="0">
              <a:latin typeface="+mj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934569" y="8158616"/>
            <a:ext cx="5008331" cy="9853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/>
            </a:lvl1pPr>
          </a:lstStyle>
          <a:p>
            <a:pPr algn="just"/>
            <a:r>
              <a:rPr lang="en-US" sz="900" dirty="0" err="1">
                <a:latin typeface="+mj-lt"/>
              </a:rPr>
              <a:t>Infopeople</a:t>
            </a:r>
            <a:r>
              <a:rPr lang="en-US" sz="900" dirty="0">
                <a:latin typeface="+mj-lt"/>
              </a:rPr>
              <a:t>, a grant project of the </a:t>
            </a:r>
            <a:r>
              <a:rPr lang="en-US" sz="900" dirty="0" err="1">
                <a:latin typeface="+mj-lt"/>
              </a:rPr>
              <a:t>Califa</a:t>
            </a:r>
            <a:r>
              <a:rPr lang="en-US" sz="900" dirty="0">
                <a:latin typeface="+mj-lt"/>
              </a:rPr>
              <a:t> Group, is supported in part by the U.S. </a:t>
            </a:r>
            <a:r>
              <a:rPr lang="en-US" sz="900" dirty="0" smtClean="0">
                <a:latin typeface="+mj-lt"/>
              </a:rPr>
              <a:t>Institute </a:t>
            </a:r>
            <a:r>
              <a:rPr lang="en-US" sz="900" dirty="0">
                <a:latin typeface="+mj-lt"/>
              </a:rPr>
              <a:t>of Museum</a:t>
            </a:r>
          </a:p>
          <a:p>
            <a:pPr algn="just"/>
            <a:r>
              <a:rPr lang="en-US" sz="900" dirty="0">
                <a:latin typeface="+mj-lt"/>
              </a:rPr>
              <a:t>and Library Services under the provisions of the Library Services and Technology Act, administered in</a:t>
            </a:r>
          </a:p>
          <a:p>
            <a:pPr algn="just"/>
            <a:r>
              <a:rPr lang="en-US" sz="900" dirty="0">
                <a:latin typeface="+mj-lt"/>
              </a:rPr>
              <a:t>California by the State Librarian.</a:t>
            </a:r>
            <a:endParaRPr lang="en-US" sz="900" dirty="0">
              <a:latin typeface="+mj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954883" y="8685213"/>
            <a:ext cx="90153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1245E5-B16A-FE49-A753-426F0F3EC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788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178101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Shape 2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Shape 2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Shape 3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Shape 3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Shape 3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Shape 3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Shape 3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Shape 3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Shape 3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Shape 3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hape 10"/>
          <p:cNvCxnSpPr/>
          <p:nvPr/>
        </p:nvCxnSpPr>
        <p:spPr>
          <a:xfrm>
            <a:off x="7007735" y="3176887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Shape 11"/>
          <p:cNvCxnSpPr/>
          <p:nvPr/>
        </p:nvCxnSpPr>
        <p:spPr>
          <a:xfrm>
            <a:off x="1575034" y="3158251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2" name="Shape 12"/>
          <p:cNvGrpSpPr/>
          <p:nvPr/>
        </p:nvGrpSpPr>
        <p:grpSpPr>
          <a:xfrm>
            <a:off x="1004144" y="1022025"/>
            <a:ext cx="7136667" cy="152400"/>
            <a:chOff x="1346428" y="1011300"/>
            <a:chExt cx="6452100" cy="152400"/>
          </a:xfrm>
        </p:grpSpPr>
        <p:cxnSp>
          <p:nvCxnSpPr>
            <p:cNvPr id="13" name="Shape 13"/>
            <p:cNvCxnSpPr/>
            <p:nvPr/>
          </p:nvCxnSpPr>
          <p:spPr>
            <a:xfrm rot="10800000">
              <a:off x="1346428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Shape 14"/>
            <p:cNvCxnSpPr/>
            <p:nvPr/>
          </p:nvCxnSpPr>
          <p:spPr>
            <a:xfrm rot="10800000">
              <a:off x="1346428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" name="Shape 15"/>
          <p:cNvGrpSpPr/>
          <p:nvPr/>
        </p:nvGrpSpPr>
        <p:grpSpPr>
          <a:xfrm>
            <a:off x="1004151" y="3969100"/>
            <a:ext cx="7136667" cy="152400"/>
            <a:chOff x="1346435" y="3969087"/>
            <a:chExt cx="6452100" cy="152400"/>
          </a:xfrm>
        </p:grpSpPr>
        <p:cxnSp>
          <p:nvCxnSpPr>
            <p:cNvPr id="16" name="Shape 16"/>
            <p:cNvCxnSpPr/>
            <p:nvPr/>
          </p:nvCxnSpPr>
          <p:spPr>
            <a:xfrm>
              <a:off x="1346435" y="4121487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Shape 17"/>
            <p:cNvCxnSpPr/>
            <p:nvPr/>
          </p:nvCxnSpPr>
          <p:spPr>
            <a:xfrm>
              <a:off x="1346435" y="3969087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" name="Shape 18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400">
                <a:latin typeface="Open Sans"/>
                <a:ea typeface="Open Sans"/>
                <a:cs typeface="Open Sans"/>
              </a:defRPr>
            </a:lvl1pPr>
            <a:lvl2pPr lvl="1" algn="ctr">
              <a:spcBef>
                <a:spcPts val="0"/>
              </a:spcBef>
              <a:buSzPct val="100000"/>
              <a:defRPr sz="5400"/>
            </a:lvl2pPr>
            <a:lvl3pPr lvl="2" algn="ctr">
              <a:spcBef>
                <a:spcPts val="0"/>
              </a:spcBef>
              <a:buSzPct val="100000"/>
              <a:defRPr sz="5400"/>
            </a:lvl3pPr>
            <a:lvl4pPr lvl="3" algn="ctr">
              <a:spcBef>
                <a:spcPts val="0"/>
              </a:spcBef>
              <a:buSzPct val="100000"/>
              <a:defRPr sz="5400"/>
            </a:lvl4pPr>
            <a:lvl5pPr lvl="4" algn="ctr">
              <a:spcBef>
                <a:spcPts val="0"/>
              </a:spcBef>
              <a:buSzPct val="100000"/>
              <a:defRPr sz="5400"/>
            </a:lvl5pPr>
            <a:lvl6pPr lvl="5" algn="ctr">
              <a:spcBef>
                <a:spcPts val="0"/>
              </a:spcBef>
              <a:buSzPct val="100000"/>
              <a:defRPr sz="5400"/>
            </a:lvl6pPr>
            <a:lvl7pPr lvl="6" algn="ctr">
              <a:spcBef>
                <a:spcPts val="0"/>
              </a:spcBef>
              <a:buSzPct val="100000"/>
              <a:defRPr sz="5400"/>
            </a:lvl7pPr>
            <a:lvl8pPr lvl="7" algn="ctr">
              <a:spcBef>
                <a:spcPts val="0"/>
              </a:spcBef>
              <a:buSzPct val="100000"/>
              <a:defRPr sz="5400"/>
            </a:lvl8pPr>
            <a:lvl9pPr lvl="8" algn="ctr">
              <a:spcBef>
                <a:spcPts val="0"/>
              </a:spcBef>
              <a:buSzPct val="100000"/>
              <a:defRPr sz="5400"/>
            </a:lvl9pPr>
          </a:lstStyle>
          <a:p>
            <a:endParaRPr dirty="0"/>
          </a:p>
        </p:txBody>
      </p:sp>
      <p:sp>
        <p:nvSpPr>
          <p:cNvPr id="19" name="Shape 19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title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  <a:latin typeface="Open Sans"/>
                <a:ea typeface="Open Sans"/>
                <a:cs typeface="Open Sans"/>
              </a:defRPr>
            </a:lvl1pPr>
            <a:lvl2pPr lvl="1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9pPr>
          </a:lstStyle>
          <a:p>
            <a:endParaRPr dirty="0"/>
          </a:p>
        </p:txBody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E24DE-39BD-2E49-BE4C-CF70B78A2F3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2/6/17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14414-785D-F743-B34C-A246B0A6F94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18126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E24DE-39BD-2E49-BE4C-CF70B78A2F3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2/6/17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14414-785D-F743-B34C-A246B0A6F94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86082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E24DE-39BD-2E49-BE4C-CF70B78A2F3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2/6/17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14414-785D-F743-B34C-A246B0A6F94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00735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E24DE-39BD-2E49-BE4C-CF70B78A2F3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2/6/17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14414-785D-F743-B34C-A246B0A6F94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03426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E24DE-39BD-2E49-BE4C-CF70B78A2F3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2/6/17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14414-785D-F743-B34C-A246B0A6F94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05837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E24DE-39BD-2E49-BE4C-CF70B78A2F3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2/6/17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14414-785D-F743-B34C-A246B0A6F94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80472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E24DE-39BD-2E49-BE4C-CF70B78A2F3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2/6/17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14414-785D-F743-B34C-A246B0A6F94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08999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E24DE-39BD-2E49-BE4C-CF70B78A2F3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2/6/17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14414-785D-F743-B34C-A246B0A6F94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3524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defRPr>
                <a:latin typeface="Open Sans"/>
                <a:ea typeface="Open Sans"/>
                <a:cs typeface="Open Sans"/>
              </a:defRPr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E24DE-39BD-2E49-BE4C-CF70B78A2F3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2/6/17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14414-785D-F743-B34C-A246B0A6F94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78356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E24DE-39BD-2E49-BE4C-CF70B78A2F3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2/6/17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14414-785D-F743-B34C-A246B0A6F94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95566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E24DE-39BD-2E49-BE4C-CF70B78A2F3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2/6/17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14414-785D-F743-B34C-A246B0A6F94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9260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>
                <a:latin typeface="Open Sans"/>
                <a:ea typeface="Open Sans"/>
                <a:cs typeface="Open Sans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>
                <a:latin typeface="Open Sans"/>
                <a:ea typeface="Open Sans"/>
                <a:cs typeface="Open Sans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>
                <a:latin typeface="Open Sans"/>
                <a:ea typeface="Open Sans"/>
                <a:cs typeface="Open Sans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>
                <a:latin typeface="Open Sans"/>
                <a:ea typeface="Open Sans"/>
                <a:cs typeface="Open Sans"/>
              </a:defRPr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 dirty="0"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accent6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dk2"/>
              </a:buClr>
              <a:buSzPct val="100000"/>
              <a:defRPr sz="5400" b="0">
                <a:solidFill>
                  <a:schemeClr val="dk2"/>
                </a:solidFill>
                <a:latin typeface="Open Sans"/>
                <a:ea typeface="Open Sans"/>
                <a:cs typeface="Open Sans"/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defRPr sz="5400" b="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defRPr sz="5400" b="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defRPr sz="5400" b="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defRPr sz="5400" b="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defRPr sz="5400" b="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defRPr sz="5400" b="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defRPr sz="5400" b="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defRPr sz="5400" b="0"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47" name="Shape 47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>
                <a:latin typeface="Open Sans"/>
                <a:ea typeface="Open Sans"/>
                <a:cs typeface="Open Sans"/>
              </a:defRPr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 dirty="0"/>
          </a:p>
        </p:txBody>
      </p:sp>
      <p:sp>
        <p:nvSpPr>
          <p:cNvPr id="49" name="Shape 49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PT Sans Narrow"/>
              <a:buNone/>
              <a:defRPr sz="2400">
                <a:latin typeface="Open Sans"/>
                <a:ea typeface="Open Sans"/>
                <a:cs typeface="Open Sans"/>
                <a:sym typeface="PT Sans Narrow"/>
              </a:defRPr>
            </a:lvl1pPr>
          </a:lstStyle>
          <a:p>
            <a:endParaRPr dirty="0"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 dirty="0"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Open Sans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lang="en" sz="10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Open Sans"/>
          <a:ea typeface="Open Sans"/>
          <a:cs typeface="Open Sans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5A3E24DE-39BD-2E49-BE4C-CF70B78A2F3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/>
              <a:t>2/6/17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CE14414-785D-F743-B34C-A246B0A6F94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9949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.jpg"/><Relationship Id="rId3" Type="http://schemas.openxmlformats.org/officeDocument/2006/relationships/hyperlink" Target="http://creativecommons.org/licenses/by-nc-sa/4.0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jpg"/><Relationship Id="rId5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png"/><Relationship Id="rId5" Type="http://schemas.openxmlformats.org/officeDocument/2006/relationships/image" Target="../media/image17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0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1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5" Type="http://schemas.openxmlformats.org/officeDocument/2006/relationships/image" Target="../media/image27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29.jpg"/><Relationship Id="rId5" Type="http://schemas.openxmlformats.org/officeDocument/2006/relationships/image" Target="../media/image30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jp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comments" Target="../comments/commen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fplogo_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912" y="345716"/>
            <a:ext cx="3900640" cy="10647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6563" y="2082574"/>
            <a:ext cx="7999861" cy="1835451"/>
          </a:xfrm>
          <a:prstGeom prst="rect">
            <a:avLst/>
          </a:prstGeom>
          <a:noFill/>
          <a:ln w="6350" cmpd="sng">
            <a:noFill/>
          </a:ln>
        </p:spPr>
        <p:txBody>
          <a:bodyPr wrap="square" rtlCol="0">
            <a:noAutofit/>
          </a:bodyPr>
          <a:lstStyle/>
          <a:p>
            <a:pPr defTabSz="457200"/>
            <a:r>
              <a:rPr lang="en-US" sz="20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Infopeople </a:t>
            </a:r>
            <a:r>
              <a:rPr lang="en-US" sz="20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is dedicated to bringing you the best in practical library training and improving information access for the public by improving the skills of library workers. Infopeople, a grant project of the </a:t>
            </a:r>
            <a:r>
              <a:rPr lang="en-US" sz="20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Califa</a:t>
            </a:r>
            <a:r>
              <a:rPr lang="en-US" sz="20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Group, is supported in part by the Institute of Museum and Library Services under the provisions of the Library Services and Technology Act administered in California by the State Librarian. </a:t>
            </a:r>
            <a:r>
              <a:rPr lang="en-US" sz="20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This </a:t>
            </a:r>
            <a:r>
              <a:rPr lang="en-US" sz="20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material is covered by </a:t>
            </a:r>
            <a:r>
              <a:rPr lang="en-US" sz="20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  <a:hlinkClick r:id="rId3"/>
              </a:rPr>
              <a:t>Creative Commons 4.0</a:t>
            </a:r>
            <a:r>
              <a:rPr lang="en-US" sz="20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Non-commercial Share Alike </a:t>
            </a:r>
            <a:r>
              <a:rPr lang="en-US" sz="20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license.  Any use of this material should credit the funding source.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8947" y="1463869"/>
            <a:ext cx="44994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Welcome to today’s Infopeople Webinar!</a:t>
            </a:r>
            <a:endParaRPr lang="en-US" sz="20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326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6" name="Shape 116"/>
          <p:cNvGraphicFramePr/>
          <p:nvPr>
            <p:extLst>
              <p:ext uri="{D42A27DB-BD31-4B8C-83A1-F6EECF244321}">
                <p14:modId xmlns:p14="http://schemas.microsoft.com/office/powerpoint/2010/main" val="2053940913"/>
              </p:ext>
            </p:extLst>
          </p:nvPr>
        </p:nvGraphicFramePr>
        <p:xfrm>
          <a:off x="311700" y="1266325"/>
          <a:ext cx="8519625" cy="3478410"/>
        </p:xfrm>
        <a:graphic>
          <a:graphicData uri="http://schemas.openxmlformats.org/drawingml/2006/table">
            <a:tbl>
              <a:tblPr>
                <a:noFill/>
                <a:tableStyleId>{0B8C517E-52E9-4432-AB4C-3F7742A886A3}</a:tableStyleId>
              </a:tblPr>
              <a:tblGrid>
                <a:gridCol w="17039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039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039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0392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70392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7280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dirty="0">
                        <a:solidFill>
                          <a:schemeClr val="tx1">
                            <a:lumMod val="50000"/>
                          </a:schemeClr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Physical/Motor Development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Socioemotional Development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Cognitive Development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Language &amp; Communication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8732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0-11 months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Eyes follow across the midline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Supported sitting to sitting to standing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Smiles at familiar faces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Enjoys social games (peek-a-boo)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Awareness based on sensation &amp; movement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Puts objects in mouth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Babbles ~6mo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Responds to repeated stimuli (“How big is baby? So big!”)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8732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12-23 months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Walks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Handedness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Throws &amp; kicks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Pats objects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Ascends stairs in childlike way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Separation anxiety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Parallel play or engaging as onlooker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Object permanence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Uses 10 words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7" name="Shape 1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Let’s Talk Developmental Milestones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>
            <a:off x="311700" y="91542"/>
            <a:ext cx="2808000" cy="1219758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800" dirty="0"/>
              <a:t>Optimal Program Space</a:t>
            </a:r>
          </a:p>
        </p:txBody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400" dirty="0"/>
              <a:t>Activity low to the ground</a:t>
            </a:r>
          </a:p>
          <a:p>
            <a: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400" dirty="0"/>
              <a:t>Items of sensory interest are within view and easy grasp</a:t>
            </a:r>
          </a:p>
          <a:p>
            <a: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400" dirty="0"/>
              <a:t>Child-sized</a:t>
            </a:r>
          </a:p>
          <a:p>
            <a: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400" dirty="0"/>
              <a:t>Structures can support child’s weight</a:t>
            </a:r>
          </a:p>
          <a:p>
            <a: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400" dirty="0"/>
              <a:t>Board books accessible</a:t>
            </a:r>
          </a:p>
          <a:p>
            <a: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400" dirty="0"/>
              <a:t>Space for solitary play &amp; interaction</a:t>
            </a:r>
          </a:p>
          <a:p>
            <a: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400" dirty="0"/>
              <a:t>Out-of-bounds areas inaccessible</a:t>
            </a:r>
          </a:p>
        </p:txBody>
      </p:sp>
      <p:sp>
        <p:nvSpPr>
          <p:cNvPr id="124" name="Shape 124"/>
          <p:cNvSpPr txBox="1"/>
          <p:nvPr/>
        </p:nvSpPr>
        <p:spPr>
          <a:xfrm>
            <a:off x="311700" y="4569000"/>
            <a:ext cx="2808000" cy="38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*this info is on your handout</a:t>
            </a:r>
          </a:p>
        </p:txBody>
      </p:sp>
      <p:pic>
        <p:nvPicPr>
          <p:cNvPr id="125" name="Shape 125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323" y="1125138"/>
            <a:ext cx="3857633" cy="2893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xfrm>
            <a:off x="311699" y="274625"/>
            <a:ext cx="3200603" cy="1018401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800" dirty="0"/>
              <a:t>Optimal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" sz="2800" dirty="0" smtClean="0"/>
              <a:t>Program</a:t>
            </a:r>
            <a:r>
              <a:rPr lang="en-US" sz="2800" dirty="0" smtClean="0"/>
              <a:t> </a:t>
            </a:r>
            <a:r>
              <a:rPr lang="en" sz="2800" dirty="0" smtClean="0"/>
              <a:t>Format</a:t>
            </a:r>
            <a:endParaRPr lang="en" sz="2800" dirty="0"/>
          </a:p>
        </p:txBody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400" dirty="0"/>
              <a:t>Length relatively short (30 minutes max, 10-20 minutes better)</a:t>
            </a:r>
          </a:p>
          <a:p>
            <a: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400" dirty="0"/>
              <a:t>Opportunities for movement</a:t>
            </a:r>
          </a:p>
          <a:p>
            <a: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400" dirty="0"/>
              <a:t>Clear &amp; consistent opening rituals, including waving “goodbye”</a:t>
            </a:r>
          </a:p>
          <a:p>
            <a: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400" dirty="0"/>
              <a:t>Smaller program size for better engagement</a:t>
            </a:r>
          </a:p>
          <a:p>
            <a: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400" dirty="0"/>
              <a:t>Caregivers present at all times &amp; interacting</a:t>
            </a:r>
          </a:p>
        </p:txBody>
      </p:sp>
      <p:sp>
        <p:nvSpPr>
          <p:cNvPr id="132" name="Shape 132"/>
          <p:cNvSpPr txBox="1"/>
          <p:nvPr/>
        </p:nvSpPr>
        <p:spPr>
          <a:xfrm>
            <a:off x="311700" y="4569000"/>
            <a:ext cx="2808000" cy="38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*this info is on your handout</a:t>
            </a:r>
          </a:p>
        </p:txBody>
      </p:sp>
      <p:pic>
        <p:nvPicPr>
          <p:cNvPr id="133" name="Shape 133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323" y="642934"/>
            <a:ext cx="3857632" cy="38576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xfrm>
            <a:off x="311699" y="205969"/>
            <a:ext cx="3520943" cy="1105331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800" dirty="0"/>
              <a:t>Optimal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800" dirty="0"/>
              <a:t>Program Content</a:t>
            </a:r>
          </a:p>
        </p:txBody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400" dirty="0"/>
              <a:t>Include singing/music</a:t>
            </a:r>
          </a:p>
          <a:p>
            <a: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400" dirty="0"/>
              <a:t>Include opportunities for one-on-one book sharing</a:t>
            </a:r>
          </a:p>
          <a:p>
            <a: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400" dirty="0"/>
              <a:t>Include opportunities for play with developmentally appropriate toys</a:t>
            </a:r>
          </a:p>
          <a:p>
            <a: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400" dirty="0"/>
              <a:t>Narrate/explain all program activities</a:t>
            </a:r>
          </a:p>
          <a:p>
            <a: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400" dirty="0"/>
              <a:t>Model modifications for action rhymes &amp; movement songs</a:t>
            </a:r>
          </a:p>
        </p:txBody>
      </p:sp>
      <p:sp>
        <p:nvSpPr>
          <p:cNvPr id="140" name="Shape 140"/>
          <p:cNvSpPr txBox="1"/>
          <p:nvPr/>
        </p:nvSpPr>
        <p:spPr>
          <a:xfrm>
            <a:off x="311700" y="4569000"/>
            <a:ext cx="2808000" cy="38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*this info is on your handout</a:t>
            </a:r>
          </a:p>
        </p:txBody>
      </p:sp>
      <p:pic>
        <p:nvPicPr>
          <p:cNvPr id="141" name="Shape 141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326" y="0"/>
            <a:ext cx="38576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>
            <a:spLocks noGrp="1"/>
          </p:cNvSpPr>
          <p:nvPr>
            <p:ph type="title"/>
          </p:nvPr>
        </p:nvSpPr>
        <p:spPr>
          <a:xfrm>
            <a:off x="137289" y="125870"/>
            <a:ext cx="3208011" cy="1247256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800" dirty="0"/>
              <a:t>Optimal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800" dirty="0" smtClean="0"/>
              <a:t>Program</a:t>
            </a:r>
            <a:r>
              <a:rPr lang="en-US" sz="2800" dirty="0" smtClean="0"/>
              <a:t> </a:t>
            </a:r>
            <a:r>
              <a:rPr lang="en" sz="2800" dirty="0" smtClean="0"/>
              <a:t>Staffing</a:t>
            </a:r>
            <a:endParaRPr lang="en" sz="2800" dirty="0"/>
          </a:p>
        </p:txBody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400" dirty="0"/>
              <a:t>Have a consistent program leader</a:t>
            </a:r>
          </a:p>
          <a:p>
            <a: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400" dirty="0"/>
              <a:t>Leader actively encourages caregiver participation</a:t>
            </a:r>
          </a:p>
          <a:p>
            <a: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400" dirty="0"/>
              <a:t>Leader responds positively to movement, vocalizations from children</a:t>
            </a:r>
          </a:p>
          <a:p>
            <a: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400" dirty="0"/>
              <a:t>Leader will ideally have training specific to serving this age children</a:t>
            </a:r>
          </a:p>
        </p:txBody>
      </p:sp>
      <p:sp>
        <p:nvSpPr>
          <p:cNvPr id="148" name="Shape 148"/>
          <p:cNvSpPr txBox="1"/>
          <p:nvPr/>
        </p:nvSpPr>
        <p:spPr>
          <a:xfrm>
            <a:off x="311700" y="4569000"/>
            <a:ext cx="2808000" cy="38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*this info is on your handout</a:t>
            </a:r>
          </a:p>
        </p:txBody>
      </p:sp>
      <p:pic>
        <p:nvPicPr>
          <p:cNvPr id="149" name="Shape 149" descr="Little Movers 003 (2)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6739" y="1311300"/>
            <a:ext cx="5256852" cy="2427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Great Programming for Babies &amp; Infants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POLL: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How long is your typical program for babies/infants?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Optimal Baby/Infant Storytime Format</a:t>
            </a:r>
          </a:p>
        </p:txBody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Short books</a:t>
            </a: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Repeated songs</a:t>
            </a: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Play opportunities</a:t>
            </a: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Caregiver engagement</a:t>
            </a: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Restricted space</a:t>
            </a:r>
          </a:p>
          <a:p>
            <a:pPr marL="2857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endParaRPr dirty="0"/>
          </a:p>
        </p:txBody>
      </p:sp>
      <p:pic>
        <p:nvPicPr>
          <p:cNvPr id="168" name="Shape 1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2174" y="1465199"/>
            <a:ext cx="4230127" cy="3172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title"/>
          </p:nvPr>
        </p:nvSpPr>
        <p:spPr>
          <a:xfrm>
            <a:off x="300259" y="273384"/>
            <a:ext cx="8520600" cy="107685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200" dirty="0"/>
              <a:t>Programming for </a:t>
            </a:r>
            <a:r>
              <a:rPr lang="en" sz="3200" dirty="0" smtClean="0"/>
              <a:t>Babies/Infants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" sz="3200" dirty="0" smtClean="0"/>
              <a:t>Beyond </a:t>
            </a:r>
            <a:r>
              <a:rPr lang="en" sz="3200" dirty="0"/>
              <a:t>Storytime</a:t>
            </a:r>
          </a:p>
        </p:txBody>
      </p:sp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311700" y="1323539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Paint in a bag</a:t>
            </a: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Bubble wrap wall</a:t>
            </a: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Ribbon crawl</a:t>
            </a:r>
          </a:p>
        </p:txBody>
      </p:sp>
      <p:pic>
        <p:nvPicPr>
          <p:cNvPr id="176" name="Shape 176" descr="jonah2.png"/>
          <p:cNvPicPr preferRelativeResize="0"/>
          <p:nvPr/>
        </p:nvPicPr>
        <p:blipFill rotWithShape="1">
          <a:blip r:embed="rId3">
            <a:alphaModFix/>
          </a:blip>
          <a:srcRect t="29942"/>
          <a:stretch/>
        </p:blipFill>
        <p:spPr>
          <a:xfrm>
            <a:off x="3849631" y="2632150"/>
            <a:ext cx="1930674" cy="1936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Shape 177" descr="crawl under.png"/>
          <p:cNvPicPr preferRelativeResize="0"/>
          <p:nvPr/>
        </p:nvPicPr>
        <p:blipFill rotWithShape="1">
          <a:blip r:embed="rId4">
            <a:alphaModFix/>
          </a:blip>
          <a:srcRect l="29007" t="14093" r="4811" b="29955"/>
          <a:stretch/>
        </p:blipFill>
        <p:spPr>
          <a:xfrm>
            <a:off x="6086175" y="2642828"/>
            <a:ext cx="2565414" cy="193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10264141_672623139452131_1100280458514316807_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08" y="2872595"/>
            <a:ext cx="3034856" cy="170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title"/>
          </p:nvPr>
        </p:nvSpPr>
        <p:spPr>
          <a:xfrm>
            <a:off x="346022" y="181842"/>
            <a:ext cx="8520600" cy="116839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200" dirty="0"/>
              <a:t>Programming for Babies/Infants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" sz="3200" dirty="0" smtClean="0"/>
              <a:t>Beyond </a:t>
            </a:r>
            <a:r>
              <a:rPr lang="en" sz="3200" dirty="0"/>
              <a:t>Storytime</a:t>
            </a:r>
          </a:p>
        </p:txBody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311700" y="1334981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Music</a:t>
            </a: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Eyebrows</a:t>
            </a: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Sensory board</a:t>
            </a:r>
          </a:p>
        </p:txBody>
      </p:sp>
      <p:pic>
        <p:nvPicPr>
          <p:cNvPr id="184" name="Shape 184"/>
          <p:cNvPicPr preferRelativeResize="0"/>
          <p:nvPr/>
        </p:nvPicPr>
        <p:blipFill rotWithShape="1">
          <a:blip r:embed="rId3">
            <a:alphaModFix/>
          </a:blip>
          <a:srcRect t="12497" b="19802"/>
          <a:stretch/>
        </p:blipFill>
        <p:spPr>
          <a:xfrm>
            <a:off x="6851176" y="2363424"/>
            <a:ext cx="1981124" cy="246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Shape 185" descr="018.JPG"/>
          <p:cNvPicPr preferRelativeResize="0"/>
          <p:nvPr/>
        </p:nvPicPr>
        <p:blipFill rotWithShape="1">
          <a:blip r:embed="rId4">
            <a:alphaModFix/>
          </a:blip>
          <a:srcRect l="23846" t="25339" r="27387"/>
          <a:stretch/>
        </p:blipFill>
        <p:spPr>
          <a:xfrm>
            <a:off x="2675058" y="2363424"/>
            <a:ext cx="2303170" cy="2465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Shape 186" descr="20140519_100015-1.jpg"/>
          <p:cNvPicPr preferRelativeResize="0"/>
          <p:nvPr/>
        </p:nvPicPr>
        <p:blipFill rotWithShape="1">
          <a:blip r:embed="rId5">
            <a:alphaModFix/>
          </a:blip>
          <a:srcRect t="11286" r="-2764" b="5788"/>
          <a:stretch/>
        </p:blipFill>
        <p:spPr>
          <a:xfrm>
            <a:off x="5066951" y="1266325"/>
            <a:ext cx="1695502" cy="246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ctrTitle"/>
          </p:nvPr>
        </p:nvSpPr>
        <p:spPr>
          <a:xfrm>
            <a:off x="981268" y="1362712"/>
            <a:ext cx="7136700" cy="1022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800" dirty="0"/>
              <a:t>Developmentally Appropriate Programming for Babies &amp; Toddlers</a:t>
            </a:r>
          </a:p>
        </p:txBody>
      </p:sp>
      <p:sp>
        <p:nvSpPr>
          <p:cNvPr id="67" name="Shape 67"/>
          <p:cNvSpPr txBox="1">
            <a:spLocks noGrp="1"/>
          </p:cNvSpPr>
          <p:nvPr>
            <p:ph type="subTitle" idx="1"/>
          </p:nvPr>
        </p:nvSpPr>
        <p:spPr>
          <a:xfrm>
            <a:off x="2148665" y="2815710"/>
            <a:ext cx="4870500" cy="66287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1800" dirty="0" smtClean="0"/>
              <a:t>Presented by</a:t>
            </a:r>
          </a:p>
          <a:p>
            <a:pPr lvl="0">
              <a:spcBef>
                <a:spcPts val="0"/>
              </a:spcBef>
              <a:buNone/>
            </a:pPr>
            <a:r>
              <a:rPr lang="en" sz="1800" dirty="0" smtClean="0"/>
              <a:t>Brooke </a:t>
            </a:r>
            <a:r>
              <a:rPr lang="en" sz="1800" dirty="0"/>
              <a:t>Newberry &amp; Amy Koester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57911" y="2277101"/>
            <a:ext cx="227207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2"/>
                </a:solidFill>
                <a:latin typeface="Open Sans"/>
                <a:cs typeface="Open Sans"/>
              </a:rPr>
              <a:t>An Infopeople Webinar</a:t>
            </a:r>
          </a:p>
          <a:p>
            <a:r>
              <a:rPr lang="en-US" sz="1600" dirty="0" smtClean="0">
                <a:solidFill>
                  <a:schemeClr val="bg2"/>
                </a:solidFill>
                <a:latin typeface="Open Sans"/>
                <a:cs typeface="Open Sans"/>
              </a:rPr>
              <a:t>February 9, 2017</a:t>
            </a:r>
            <a:endParaRPr lang="en-US" sz="1600" dirty="0">
              <a:solidFill>
                <a:schemeClr val="bg2"/>
              </a:solidFill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title"/>
          </p:nvPr>
        </p:nvSpPr>
        <p:spPr>
          <a:xfrm>
            <a:off x="254496" y="181842"/>
            <a:ext cx="8520600" cy="1088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200" dirty="0"/>
              <a:t>Programming for Babies/Infants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" sz="3200" dirty="0" smtClean="0"/>
              <a:t>Beyond </a:t>
            </a:r>
            <a:r>
              <a:rPr lang="en" sz="3200" dirty="0"/>
              <a:t>Storytime</a:t>
            </a:r>
          </a:p>
        </p:txBody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Ball pit</a:t>
            </a: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Scarf pull</a:t>
            </a: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Water play</a:t>
            </a:r>
          </a:p>
        </p:txBody>
      </p:sp>
      <p:pic>
        <p:nvPicPr>
          <p:cNvPr id="193" name="Shape 193" descr="pool.jpg"/>
          <p:cNvPicPr preferRelativeResize="0"/>
          <p:nvPr/>
        </p:nvPicPr>
        <p:blipFill rotWithShape="1">
          <a:blip r:embed="rId3">
            <a:alphaModFix/>
          </a:blip>
          <a:srcRect l="12135" t="25014" r="6470"/>
          <a:stretch/>
        </p:blipFill>
        <p:spPr>
          <a:xfrm>
            <a:off x="189025" y="2835690"/>
            <a:ext cx="2814300" cy="2026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Shape 194" descr="kleenx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7338" y="2835690"/>
            <a:ext cx="3008524" cy="2026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Shape 195" descr="20140922_095511.jpg"/>
          <p:cNvPicPr preferRelativeResize="0"/>
          <p:nvPr/>
        </p:nvPicPr>
        <p:blipFill rotWithShape="1">
          <a:blip r:embed="rId5">
            <a:alphaModFix/>
          </a:blip>
          <a:srcRect r="38279" b="11598"/>
          <a:stretch/>
        </p:blipFill>
        <p:spPr>
          <a:xfrm>
            <a:off x="6396901" y="2835688"/>
            <a:ext cx="2592600" cy="2026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Optimal Parent/Caregiver Messages</a:t>
            </a:r>
          </a:p>
        </p:txBody>
      </p:sp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Singing slows down langauge. This allows children to build vocabulary and identify that language is made of parts. </a:t>
            </a: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Every time you read the same book, your child is learning new things. Repetition is key!</a:t>
            </a: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When your baby babbles, talk back to him! It’s his way of communicating with you and you are increasing his conversational skills and vocabulary. </a:t>
            </a: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Narrate your day to your child. This increases her vocabulary and the knowledge of the world around her.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Developmentally Appropriate Programming for Children 24-35 Months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1" name="Shape 211"/>
          <p:cNvGraphicFramePr/>
          <p:nvPr>
            <p:extLst>
              <p:ext uri="{D42A27DB-BD31-4B8C-83A1-F6EECF244321}">
                <p14:modId xmlns:p14="http://schemas.microsoft.com/office/powerpoint/2010/main" val="3537528868"/>
              </p:ext>
            </p:extLst>
          </p:nvPr>
        </p:nvGraphicFramePr>
        <p:xfrm>
          <a:off x="311700" y="1266325"/>
          <a:ext cx="8519625" cy="3257885"/>
        </p:xfrm>
        <a:graphic>
          <a:graphicData uri="http://schemas.openxmlformats.org/drawingml/2006/table">
            <a:tbl>
              <a:tblPr>
                <a:noFill/>
                <a:tableStyleId>{0B8C517E-52E9-4432-AB4C-3F7742A886A3}</a:tableStyleId>
              </a:tblPr>
              <a:tblGrid>
                <a:gridCol w="17039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039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039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0392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70392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7280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dirty="0">
                        <a:solidFill>
                          <a:schemeClr val="tx1">
                            <a:lumMod val="50000"/>
                          </a:schemeClr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Physical/Motor Development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Socioemotional Development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Cognitive Development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Language &amp; Communication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8732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24-35 months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rgbClr val="FFFFFF"/>
                          </a:solidFill>
                        </a:rPr>
                        <a:t>- Scribbles with crayons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rgbClr val="FFFFFF"/>
                          </a:solidFill>
                        </a:rPr>
                        <a:t>- Can aim &amp; throw an object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rgbClr val="FFFFFF"/>
                          </a:solidFill>
                        </a:rPr>
                        <a:t>- Can turn doorknobs, screwtops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rgbClr val="FFFFFF"/>
                          </a:solidFill>
                        </a:rPr>
                        <a:t>- Walks backward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rgbClr val="FFFFFF"/>
                          </a:solidFill>
                        </a:rPr>
                        <a:t>- Can descend stairs in childlike way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- Self-centered &amp; selfish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- Mimics observed mannerisms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- Uses “no” frequently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- Concrete use of objects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- Understands &amp; uses some symbols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- Uses transition objects (e.g., security blanket)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rgbClr val="FFFFFF"/>
                          </a:solidFill>
                        </a:rPr>
                        <a:t>- Uses 250 words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rgbClr val="FFFFFF"/>
                          </a:solidFill>
                        </a:rPr>
                        <a:t>- Uses pronouns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rgbClr val="FFFFFF"/>
                          </a:solidFill>
                        </a:rPr>
                        <a:t>- Uses two-word sentences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rgbClr val="FFFFFF"/>
                          </a:solidFill>
                        </a:rPr>
                        <a:t>- Caregivers can better understand communication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12" name="Shape 21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Let’s Talk Developmental Milestones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7" name="Shape 217"/>
          <p:cNvGraphicFramePr/>
          <p:nvPr>
            <p:extLst>
              <p:ext uri="{D42A27DB-BD31-4B8C-83A1-F6EECF244321}">
                <p14:modId xmlns:p14="http://schemas.microsoft.com/office/powerpoint/2010/main" val="2339376208"/>
              </p:ext>
            </p:extLst>
          </p:nvPr>
        </p:nvGraphicFramePr>
        <p:xfrm>
          <a:off x="311700" y="1266325"/>
          <a:ext cx="8519625" cy="3257885"/>
        </p:xfrm>
        <a:graphic>
          <a:graphicData uri="http://schemas.openxmlformats.org/drawingml/2006/table">
            <a:tbl>
              <a:tblPr>
                <a:noFill/>
                <a:tableStyleId>{0B8C517E-52E9-4432-AB4C-3F7742A886A3}</a:tableStyleId>
              </a:tblPr>
              <a:tblGrid>
                <a:gridCol w="17039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039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039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0392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70392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7280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dirty="0">
                        <a:solidFill>
                          <a:schemeClr val="tx1">
                            <a:lumMod val="50000"/>
                          </a:schemeClr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Physical/Motor Development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Socioemotional Development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Cognitive Development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Language &amp; Communication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8732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24-35 months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- Scribbles with crayons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- Can aim &amp; throw an object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- Can turn doorknobs, screwtops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- Walks backward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- Can descend stairs in childlike way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- Self-centered &amp; selfish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- Mimics observed mannerisms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- Uses “no” frequently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- Concrete use of objects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- Understands &amp; uses some symbols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- Uses transition objects (e.g., security blanket)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rgbClr val="FFFFFF"/>
                          </a:solidFill>
                        </a:rPr>
                        <a:t>- Uses 250 words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rgbClr val="FFFFFF"/>
                          </a:solidFill>
                        </a:rPr>
                        <a:t>- Uses pronouns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rgbClr val="FFFFFF"/>
                          </a:solidFill>
                        </a:rPr>
                        <a:t>- Uses two-word sentences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rgbClr val="FFFFFF"/>
                          </a:solidFill>
                        </a:rPr>
                        <a:t>- Caregivers can better understand communication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18" name="Shape 2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Let’s Talk Developmental Milestones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3" name="Shape 223"/>
          <p:cNvGraphicFramePr/>
          <p:nvPr>
            <p:extLst>
              <p:ext uri="{D42A27DB-BD31-4B8C-83A1-F6EECF244321}">
                <p14:modId xmlns:p14="http://schemas.microsoft.com/office/powerpoint/2010/main" val="3514893742"/>
              </p:ext>
            </p:extLst>
          </p:nvPr>
        </p:nvGraphicFramePr>
        <p:xfrm>
          <a:off x="311700" y="1266325"/>
          <a:ext cx="8519625" cy="3257885"/>
        </p:xfrm>
        <a:graphic>
          <a:graphicData uri="http://schemas.openxmlformats.org/drawingml/2006/table">
            <a:tbl>
              <a:tblPr>
                <a:noFill/>
                <a:tableStyleId>{0B8C517E-52E9-4432-AB4C-3F7742A886A3}</a:tableStyleId>
              </a:tblPr>
              <a:tblGrid>
                <a:gridCol w="17039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039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039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0392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70392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7280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dirty="0">
                        <a:solidFill>
                          <a:schemeClr val="tx1">
                            <a:lumMod val="50000"/>
                          </a:schemeClr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Physical/Motor Development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Socioemotional Development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Cognitive Development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Language &amp; Communication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8732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24-35 months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- Scribbles with crayons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- Can aim &amp; throw an object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- Can turn doorknobs, screwtops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- Walks backward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- Can descend stairs in childlike way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- Self-centered &amp; selfish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- Mimics observed mannerisms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- Uses “no” frequently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- Concrete use of objects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- Understands &amp; uses some symbols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- Uses transition objects (e.g., security blanket)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rgbClr val="FFFFFF"/>
                          </a:solidFill>
                        </a:rPr>
                        <a:t>- Uses 250 words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rgbClr val="FFFFFF"/>
                          </a:solidFill>
                        </a:rPr>
                        <a:t>- Uses pronouns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rgbClr val="FFFFFF"/>
                          </a:solidFill>
                        </a:rPr>
                        <a:t>- Uses two-word sentences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rgbClr val="FFFFFF"/>
                          </a:solidFill>
                        </a:rPr>
                        <a:t>- Caregivers can better understand communication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Let’s Talk Developmental Milestones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9" name="Shape 229"/>
          <p:cNvGraphicFramePr/>
          <p:nvPr>
            <p:extLst>
              <p:ext uri="{D42A27DB-BD31-4B8C-83A1-F6EECF244321}">
                <p14:modId xmlns:p14="http://schemas.microsoft.com/office/powerpoint/2010/main" val="2170528574"/>
              </p:ext>
            </p:extLst>
          </p:nvPr>
        </p:nvGraphicFramePr>
        <p:xfrm>
          <a:off x="311700" y="1266325"/>
          <a:ext cx="8519625" cy="3257885"/>
        </p:xfrm>
        <a:graphic>
          <a:graphicData uri="http://schemas.openxmlformats.org/drawingml/2006/table">
            <a:tbl>
              <a:tblPr>
                <a:noFill/>
                <a:tableStyleId>{0B8C517E-52E9-4432-AB4C-3F7742A886A3}</a:tableStyleId>
              </a:tblPr>
              <a:tblGrid>
                <a:gridCol w="17039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039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039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0392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70392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7280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dirty="0">
                        <a:solidFill>
                          <a:schemeClr val="tx1">
                            <a:lumMod val="50000"/>
                          </a:schemeClr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Physical/Motor Development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Socioemotional Development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Cognitive Development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Language &amp; Communication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8732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24-35 months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- Scribbles with crayons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- Can aim &amp; throw an object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- Can turn doorknobs, screwtops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- Walks backward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- Can descend stairs in childlike way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- Self-centered &amp; selfish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- Mimics observed mannerisms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- Uses “no” frequently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- Concrete use of objects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- Understands &amp; uses some symbols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- Uses transition objects (e.g., security blanket)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rgbClr val="FFFFFF"/>
                          </a:solidFill>
                        </a:rPr>
                        <a:t>- Uses 250 words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rgbClr val="FFFFFF"/>
                          </a:solidFill>
                        </a:rPr>
                        <a:t>- Uses pronouns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rgbClr val="FFFFFF"/>
                          </a:solidFill>
                        </a:rPr>
                        <a:t>- Uses two-word sentences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rgbClr val="FFFFFF"/>
                          </a:solidFill>
                        </a:rPr>
                        <a:t>- Caregivers can better understand communication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0" name="Shape 2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Let’s Talk Developmental Milestones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" name="Shape 235"/>
          <p:cNvGraphicFramePr/>
          <p:nvPr>
            <p:extLst>
              <p:ext uri="{D42A27DB-BD31-4B8C-83A1-F6EECF244321}">
                <p14:modId xmlns:p14="http://schemas.microsoft.com/office/powerpoint/2010/main" val="3401679853"/>
              </p:ext>
            </p:extLst>
          </p:nvPr>
        </p:nvGraphicFramePr>
        <p:xfrm>
          <a:off x="311700" y="1266325"/>
          <a:ext cx="8519625" cy="3257885"/>
        </p:xfrm>
        <a:graphic>
          <a:graphicData uri="http://schemas.openxmlformats.org/drawingml/2006/table">
            <a:tbl>
              <a:tblPr>
                <a:noFill/>
                <a:tableStyleId>{0B8C517E-52E9-4432-AB4C-3F7742A886A3}</a:tableStyleId>
              </a:tblPr>
              <a:tblGrid>
                <a:gridCol w="17039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039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039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0392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70392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7280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dirty="0">
                        <a:solidFill>
                          <a:schemeClr val="tx1">
                            <a:lumMod val="50000"/>
                          </a:schemeClr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Physical/Motor Development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Socioemotional Development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Cognitive Development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Language &amp; Communication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8732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24-35 months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- Scribbles with crayons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- Can aim &amp; throw an object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- Can turn doorknobs, screwtops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- Walks backward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- Can descend stairs in childlike way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- Self-centered &amp; selfish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- Mimics observed mannerisms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- Uses “no” frequently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- Concrete use of objects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- Understands &amp; uses some symbols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- Uses transition objects (e.g., security blanket)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- Uses 250 words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- Uses pronouns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- Uses two-word sentences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- Caregivers can better understand communication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6" name="Shape 2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Let’s Talk Developmental Milestones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>
            <a:spLocks noGrp="1"/>
          </p:cNvSpPr>
          <p:nvPr>
            <p:ph type="title"/>
          </p:nvPr>
        </p:nvSpPr>
        <p:spPr>
          <a:xfrm>
            <a:off x="311700" y="102984"/>
            <a:ext cx="2808000" cy="1208316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800" dirty="0"/>
              <a:t>Optimal Program Space</a:t>
            </a:r>
          </a:p>
        </p:txBody>
      </p:sp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400" dirty="0"/>
              <a:t>Includes room for gross motor play</a:t>
            </a:r>
          </a:p>
          <a:p>
            <a: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400" dirty="0"/>
              <a:t>Child-sized props/furniture</a:t>
            </a:r>
          </a:p>
          <a:p>
            <a: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400" dirty="0"/>
              <a:t>Objects accessible throughout the program</a:t>
            </a:r>
          </a:p>
          <a:p>
            <a: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400" dirty="0"/>
              <a:t>Space is organized for discrete activities</a:t>
            </a:r>
          </a:p>
          <a:p>
            <a: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400" dirty="0"/>
              <a:t>Picture books reflecting diversity are available</a:t>
            </a:r>
          </a:p>
          <a:p>
            <a: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400" dirty="0"/>
              <a:t>Play materials can easily be moved and secured</a:t>
            </a:r>
          </a:p>
        </p:txBody>
      </p:sp>
      <p:sp>
        <p:nvSpPr>
          <p:cNvPr id="243" name="Shape 243"/>
          <p:cNvSpPr txBox="1"/>
          <p:nvPr/>
        </p:nvSpPr>
        <p:spPr>
          <a:xfrm>
            <a:off x="311700" y="4569000"/>
            <a:ext cx="2808000" cy="38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*this info is on your handout</a:t>
            </a:r>
          </a:p>
        </p:txBody>
      </p:sp>
      <p:pic>
        <p:nvPicPr>
          <p:cNvPr id="244" name="Shape 244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326" y="0"/>
            <a:ext cx="38576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xfrm>
            <a:off x="311700" y="102984"/>
            <a:ext cx="3761198" cy="1208316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800" dirty="0"/>
              <a:t>Optimal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" sz="2800" dirty="0" smtClean="0"/>
              <a:t>Program </a:t>
            </a:r>
            <a:r>
              <a:rPr lang="en" sz="2800" dirty="0"/>
              <a:t>Format</a:t>
            </a:r>
          </a:p>
        </p:txBody>
      </p:sp>
      <p:sp>
        <p:nvSpPr>
          <p:cNvPr id="250" name="Shape 25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400" dirty="0"/>
              <a:t>Opening ritual sharing names, with children stating their own names</a:t>
            </a:r>
          </a:p>
          <a:p>
            <a: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400" dirty="0"/>
              <a:t>Encourage participation regardless of ability</a:t>
            </a:r>
          </a:p>
          <a:p>
            <a: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400" dirty="0"/>
              <a:t>Ensure time for children to complete activities</a:t>
            </a:r>
          </a:p>
          <a:p>
            <a: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400" dirty="0"/>
              <a:t>Children choose between limited options</a:t>
            </a:r>
          </a:p>
          <a:p>
            <a: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400" dirty="0"/>
              <a:t>Children help clean up</a:t>
            </a:r>
          </a:p>
          <a:p>
            <a: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400" dirty="0"/>
              <a:t>Smaller program size for better engagement</a:t>
            </a:r>
          </a:p>
        </p:txBody>
      </p:sp>
      <p:sp>
        <p:nvSpPr>
          <p:cNvPr id="251" name="Shape 251"/>
          <p:cNvSpPr txBox="1"/>
          <p:nvPr/>
        </p:nvSpPr>
        <p:spPr>
          <a:xfrm>
            <a:off x="311700" y="4569000"/>
            <a:ext cx="2808000" cy="38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*this info is on your handout</a:t>
            </a:r>
          </a:p>
        </p:txBody>
      </p:sp>
      <p:pic>
        <p:nvPicPr>
          <p:cNvPr id="252" name="Shape 252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323" y="1125138"/>
            <a:ext cx="3857632" cy="2893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Hello!</a:t>
            </a:r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43584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/>
              <a:t>I’m Brooke from La Crosse.</a:t>
            </a:r>
          </a:p>
        </p:txBody>
      </p:sp>
      <p:sp>
        <p:nvSpPr>
          <p:cNvPr id="74" name="Shape 74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/>
              <a:t>And I’m Amy from Skokie.</a:t>
            </a:r>
          </a:p>
        </p:txBody>
      </p:sp>
      <p:pic>
        <p:nvPicPr>
          <p:cNvPr id="75" name="Shape 75" descr="fullsizeoutput_32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6475" y="1871300"/>
            <a:ext cx="3031750" cy="303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Shape 76" descr="Headshot2.png"/>
          <p:cNvPicPr preferRelativeResize="0"/>
          <p:nvPr/>
        </p:nvPicPr>
        <p:blipFill rotWithShape="1">
          <a:blip r:embed="rId4">
            <a:alphaModFix/>
          </a:blip>
          <a:srcRect l="6345" t="8273" r="3132"/>
          <a:stretch/>
        </p:blipFill>
        <p:spPr>
          <a:xfrm>
            <a:off x="721900" y="1837975"/>
            <a:ext cx="3146022" cy="306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POLL: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What activities do you regularly include in your two-year-old programs?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>
            <a:spLocks noGrp="1"/>
          </p:cNvSpPr>
          <p:nvPr>
            <p:ph type="title"/>
          </p:nvPr>
        </p:nvSpPr>
        <p:spPr>
          <a:xfrm>
            <a:off x="311699" y="91542"/>
            <a:ext cx="3806961" cy="1219758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800" dirty="0"/>
              <a:t>Optimal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800" dirty="0"/>
              <a:t>Program Content</a:t>
            </a:r>
          </a:p>
        </p:txBody>
      </p:sp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400" dirty="0"/>
              <a:t>Reading is frequent &amp; in close adult contact</a:t>
            </a:r>
          </a:p>
          <a:p>
            <a: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400" dirty="0"/>
              <a:t>Singing, fingerplays, action rhymes taught &amp; repeated</a:t>
            </a:r>
          </a:p>
          <a:p>
            <a: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400" dirty="0"/>
              <a:t>Activities described aloud with appropriate vocab</a:t>
            </a:r>
          </a:p>
          <a:p>
            <a: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400" dirty="0"/>
              <a:t>Process art/crafts</a:t>
            </a:r>
          </a:p>
          <a:p>
            <a: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400" dirty="0"/>
              <a:t>Opportunities for pretend play</a:t>
            </a:r>
          </a:p>
          <a:p>
            <a: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400" dirty="0"/>
              <a:t>Follow-the-leader activities</a:t>
            </a:r>
          </a:p>
        </p:txBody>
      </p:sp>
      <p:sp>
        <p:nvSpPr>
          <p:cNvPr id="264" name="Shape 264"/>
          <p:cNvSpPr txBox="1"/>
          <p:nvPr/>
        </p:nvSpPr>
        <p:spPr>
          <a:xfrm>
            <a:off x="311700" y="4569000"/>
            <a:ext cx="2808000" cy="38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*this info is on your handout</a:t>
            </a:r>
          </a:p>
        </p:txBody>
      </p:sp>
      <p:pic>
        <p:nvPicPr>
          <p:cNvPr id="265" name="Shape 265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326" y="0"/>
            <a:ext cx="38576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>
            <a:spLocks noGrp="1"/>
          </p:cNvSpPr>
          <p:nvPr>
            <p:ph type="title"/>
          </p:nvPr>
        </p:nvSpPr>
        <p:spPr>
          <a:xfrm>
            <a:off x="311700" y="80099"/>
            <a:ext cx="3658232" cy="1231201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800" dirty="0"/>
              <a:t>Optimal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800" dirty="0" smtClean="0"/>
              <a:t>Program</a:t>
            </a:r>
            <a:r>
              <a:rPr lang="en-US" sz="2800" dirty="0" smtClean="0"/>
              <a:t> </a:t>
            </a:r>
            <a:r>
              <a:rPr lang="en" sz="2800" dirty="0" smtClean="0"/>
              <a:t>Staffing</a:t>
            </a:r>
            <a:endParaRPr lang="en" sz="2800" dirty="0"/>
          </a:p>
        </p:txBody>
      </p:sp>
      <p:sp>
        <p:nvSpPr>
          <p:cNvPr id="271" name="Shape 271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400" dirty="0"/>
              <a:t>1-2 program leaders</a:t>
            </a:r>
          </a:p>
          <a:p>
            <a: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400" dirty="0"/>
              <a:t>Leader confirms vocalizations &amp;/or asks for clarification</a:t>
            </a:r>
          </a:p>
          <a:p>
            <a: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400" dirty="0"/>
              <a:t>Model &amp; narrate appropriate behaviors</a:t>
            </a:r>
          </a:p>
          <a:p>
            <a: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400" dirty="0"/>
              <a:t>Engage children in play</a:t>
            </a:r>
          </a:p>
          <a:p>
            <a: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400" dirty="0"/>
              <a:t>Engage caregivers to get to know children</a:t>
            </a:r>
          </a:p>
          <a:p>
            <a: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400" dirty="0"/>
              <a:t>Leader will ideally have training specific to serving this age children</a:t>
            </a:r>
          </a:p>
        </p:txBody>
      </p:sp>
      <p:sp>
        <p:nvSpPr>
          <p:cNvPr id="272" name="Shape 272"/>
          <p:cNvSpPr txBox="1"/>
          <p:nvPr/>
        </p:nvSpPr>
        <p:spPr>
          <a:xfrm>
            <a:off x="311700" y="4569000"/>
            <a:ext cx="2808000" cy="38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*this info is on your handout</a:t>
            </a:r>
          </a:p>
        </p:txBody>
      </p:sp>
      <p:pic>
        <p:nvPicPr>
          <p:cNvPr id="273" name="Shape 273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323" y="1125138"/>
            <a:ext cx="3857633" cy="2893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Great Programming for Toddlers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Optimal Toddler Storytime Format</a:t>
            </a:r>
          </a:p>
        </p:txBody>
      </p:sp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Short books with action</a:t>
            </a: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Introducing key concepts</a:t>
            </a:r>
          </a:p>
          <a:p>
            <a:pPr marL="971550" lvl="1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Letters, numbers, colors, shapes</a:t>
            </a: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Consistent songs and rhymes</a:t>
            </a: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Nametags</a:t>
            </a: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Opportunities for play</a:t>
            </a: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Lots of talking!</a:t>
            </a:r>
          </a:p>
        </p:txBody>
      </p:sp>
      <p:pic>
        <p:nvPicPr>
          <p:cNvPr id="285" name="Shape 285" descr="Storytime.jpg"/>
          <p:cNvPicPr preferRelativeResize="0"/>
          <p:nvPr/>
        </p:nvPicPr>
        <p:blipFill rotWithShape="1">
          <a:blip r:embed="rId3">
            <a:alphaModFix/>
          </a:blip>
          <a:srcRect l="35656" r="14426"/>
          <a:stretch/>
        </p:blipFill>
        <p:spPr>
          <a:xfrm>
            <a:off x="5427200" y="1152425"/>
            <a:ext cx="3281001" cy="3701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 txBox="1">
            <a:spLocks noGrp="1"/>
          </p:cNvSpPr>
          <p:nvPr>
            <p:ph type="title"/>
          </p:nvPr>
        </p:nvSpPr>
        <p:spPr>
          <a:xfrm>
            <a:off x="311700" y="102984"/>
            <a:ext cx="8520600" cy="104944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200" dirty="0"/>
              <a:t>Programming for Toddlers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" sz="3200" dirty="0" smtClean="0"/>
              <a:t>Beyond </a:t>
            </a:r>
            <a:r>
              <a:rPr lang="en" sz="3200" dirty="0"/>
              <a:t>Storytime</a:t>
            </a:r>
          </a:p>
        </p:txBody>
      </p:sp>
      <p:sp>
        <p:nvSpPr>
          <p:cNvPr id="291" name="Shape 291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30200" rtl="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" sz="1600" dirty="0"/>
              <a:t>Drive in movie</a:t>
            </a:r>
          </a:p>
          <a:p>
            <a:pPr marL="457200" lvl="0" indent="-330200" rtl="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" sz="1600" dirty="0"/>
              <a:t>Parachute play</a:t>
            </a:r>
          </a:p>
        </p:txBody>
      </p:sp>
      <p:pic>
        <p:nvPicPr>
          <p:cNvPr id="292" name="Shape 292" descr="IMG_355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3058" y="2026274"/>
            <a:ext cx="3690915" cy="276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Shape 293" descr="Toddler Drive-in movie 019.JPG"/>
          <p:cNvPicPr preferRelativeResize="0"/>
          <p:nvPr/>
        </p:nvPicPr>
        <p:blipFill rotWithShape="1">
          <a:blip r:embed="rId4">
            <a:alphaModFix/>
          </a:blip>
          <a:srcRect t="17190" r="33132" b="28650"/>
          <a:stretch/>
        </p:blipFill>
        <p:spPr>
          <a:xfrm>
            <a:off x="545284" y="2273417"/>
            <a:ext cx="3833192" cy="2521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 txBox="1">
            <a:spLocks noGrp="1"/>
          </p:cNvSpPr>
          <p:nvPr>
            <p:ph type="title"/>
          </p:nvPr>
        </p:nvSpPr>
        <p:spPr>
          <a:xfrm>
            <a:off x="288818" y="113186"/>
            <a:ext cx="8520600" cy="1008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200" dirty="0"/>
              <a:t>Programming for Toddlers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" sz="3200" dirty="0" smtClean="0"/>
              <a:t>Beyond </a:t>
            </a:r>
            <a:r>
              <a:rPr lang="en" sz="3200" dirty="0"/>
              <a:t>Storytime</a:t>
            </a:r>
          </a:p>
        </p:txBody>
      </p:sp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 dirty="0"/>
              <a:t>STEAM</a:t>
            </a:r>
          </a:p>
        </p:txBody>
      </p:sp>
      <p:pic>
        <p:nvPicPr>
          <p:cNvPr id="300" name="Shape 300" descr="sciecne3.jpg"/>
          <p:cNvPicPr preferRelativeResize="0"/>
          <p:nvPr/>
        </p:nvPicPr>
        <p:blipFill rotWithShape="1">
          <a:blip r:embed="rId3">
            <a:alphaModFix/>
          </a:blip>
          <a:srcRect r="31945" b="11956"/>
          <a:stretch/>
        </p:blipFill>
        <p:spPr>
          <a:xfrm>
            <a:off x="6402724" y="2418350"/>
            <a:ext cx="2610349" cy="253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Shape 301" descr="art2.jpg"/>
          <p:cNvPicPr preferRelativeResize="0"/>
          <p:nvPr/>
        </p:nvPicPr>
        <p:blipFill rotWithShape="1">
          <a:blip r:embed="rId4">
            <a:alphaModFix/>
          </a:blip>
          <a:srcRect b="16450"/>
          <a:stretch/>
        </p:blipFill>
        <p:spPr>
          <a:xfrm>
            <a:off x="3752825" y="2418350"/>
            <a:ext cx="2286000" cy="253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Shape 302" descr="art1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2418350"/>
            <a:ext cx="3154030" cy="253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title"/>
          </p:nvPr>
        </p:nvSpPr>
        <p:spPr>
          <a:xfrm>
            <a:off x="311700" y="102984"/>
            <a:ext cx="8520600" cy="104944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200" dirty="0"/>
              <a:t>Programming for Toddlers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" sz="3200" dirty="0" smtClean="0"/>
              <a:t>Beyond </a:t>
            </a:r>
            <a:r>
              <a:rPr lang="en" sz="3200" dirty="0"/>
              <a:t>Storytime</a:t>
            </a:r>
          </a:p>
        </p:txBody>
      </p:sp>
      <p:sp>
        <p:nvSpPr>
          <p:cNvPr id="308" name="Shape 308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/>
              <a:t>STEAM</a:t>
            </a:r>
          </a:p>
        </p:txBody>
      </p:sp>
      <p:pic>
        <p:nvPicPr>
          <p:cNvPr id="309" name="Shape 309" descr="dinosaur6.jpg"/>
          <p:cNvPicPr preferRelativeResize="0"/>
          <p:nvPr/>
        </p:nvPicPr>
        <p:blipFill rotWithShape="1">
          <a:blip r:embed="rId3">
            <a:alphaModFix/>
          </a:blip>
          <a:srcRect l="19935"/>
          <a:stretch/>
        </p:blipFill>
        <p:spPr>
          <a:xfrm>
            <a:off x="6289000" y="2318900"/>
            <a:ext cx="2699250" cy="256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Shape 310" descr="IMG_3814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81175" y="2318900"/>
            <a:ext cx="3113798" cy="256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Shape 311" descr="sciecne 4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7475" y="2318898"/>
            <a:ext cx="2609700" cy="260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 txBox="1">
            <a:spLocks noGrp="1"/>
          </p:cNvSpPr>
          <p:nvPr>
            <p:ph type="title"/>
          </p:nvPr>
        </p:nvSpPr>
        <p:spPr>
          <a:xfrm>
            <a:off x="311700" y="125870"/>
            <a:ext cx="8520600" cy="102655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200" dirty="0"/>
              <a:t>Programming for Toddlers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" sz="3200" dirty="0" smtClean="0"/>
              <a:t>Beyond </a:t>
            </a:r>
            <a:r>
              <a:rPr lang="en" sz="3200" dirty="0"/>
              <a:t>Storytime</a:t>
            </a:r>
          </a:p>
        </p:txBody>
      </p:sp>
      <p:sp>
        <p:nvSpPr>
          <p:cNvPr id="317" name="Shape 317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 dirty="0"/>
              <a:t>STEAM</a:t>
            </a:r>
          </a:p>
        </p:txBody>
      </p:sp>
      <p:pic>
        <p:nvPicPr>
          <p:cNvPr id="318" name="Shape 318" descr="Car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61344" y="2393424"/>
            <a:ext cx="2714129" cy="250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Shape 319" descr="science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393424"/>
            <a:ext cx="3335875" cy="2501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Shape 3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49417" y="2393425"/>
            <a:ext cx="2052282" cy="2501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Optimal Parent/Caregiver Messages</a:t>
            </a:r>
          </a:p>
        </p:txBody>
      </p:sp>
      <p:sp>
        <p:nvSpPr>
          <p:cNvPr id="326" name="Shape 326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Is your child not enjoying a book? Stop reading it! It’s better to have 5 minutes of good reading time, rather than 5 minutes of forcing a child to finish a book.</a:t>
            </a: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A child who can identify shapes has an easier time with letter recognition. </a:t>
            </a: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Freeze songs are a great way to start practicing self control and bodily awareness. </a:t>
            </a: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One way to encourage a love of reading in your child is to let them see you reading.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On Our Agenda Today</a:t>
            </a:r>
          </a:p>
        </p:txBody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" sz="2000" dirty="0"/>
              <a:t>Developmentally Appropriate Programming for 0-23 months</a:t>
            </a:r>
          </a:p>
          <a:p>
            <a:pPr marL="457200" lvl="0" indent="-381000" rtl="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" sz="2000" dirty="0"/>
              <a:t>Great Programming for Babies &amp; Infants</a:t>
            </a:r>
          </a:p>
          <a:p>
            <a:pPr marL="457200" lvl="0" indent="-381000" rtl="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" sz="2000" dirty="0"/>
              <a:t>Developmentally Appropriate Programming for 24-35 months</a:t>
            </a:r>
          </a:p>
          <a:p>
            <a:pPr marL="457200" lvl="0" indent="-381000" rtl="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" sz="2000" dirty="0"/>
              <a:t>Great Programming for Toddlers</a:t>
            </a:r>
          </a:p>
          <a:p>
            <a:pPr marL="457200" lvl="0" indent="-381000" rtl="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" sz="2000" dirty="0"/>
              <a:t>Great Resources</a:t>
            </a:r>
          </a:p>
          <a:p>
            <a:pPr marL="457200" lvl="0" indent="-38100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" sz="2000" dirty="0"/>
              <a:t>Time for Questions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Great Resources for Serving Babies &amp; Toddlers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/>
              <a:t>Policy &amp; Research Groups</a:t>
            </a:r>
          </a:p>
        </p:txBody>
      </p:sp>
      <p:sp>
        <p:nvSpPr>
          <p:cNvPr id="337" name="Shape 337"/>
          <p:cNvSpPr txBox="1">
            <a:spLocks noGrp="1"/>
          </p:cNvSpPr>
          <p:nvPr>
            <p:ph type="body" idx="1"/>
          </p:nvPr>
        </p:nvSpPr>
        <p:spPr>
          <a:xfrm>
            <a:off x="311700" y="1266300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17500" rtl="0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400" dirty="0"/>
              <a:t>Zero to Three</a:t>
            </a:r>
          </a:p>
          <a:p>
            <a:pPr marL="457200" lvl="0" indent="-317500" rtl="0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400" dirty="0"/>
              <a:t>Erikson Institute</a:t>
            </a:r>
          </a:p>
          <a:p>
            <a:pPr marL="457200" lvl="0" indent="-317500" rtl="0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400" dirty="0"/>
              <a:t>American Academy of Pediatrics</a:t>
            </a:r>
          </a:p>
          <a:p>
            <a:pPr marL="457200" lvl="0" indent="-317500" rtl="0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400" dirty="0"/>
              <a:t>Centers for Disease Control &amp; Prevention</a:t>
            </a:r>
          </a:p>
        </p:txBody>
      </p:sp>
      <p:sp>
        <p:nvSpPr>
          <p:cNvPr id="338" name="Shape 338"/>
          <p:cNvSpPr txBox="1"/>
          <p:nvPr/>
        </p:nvSpPr>
        <p:spPr>
          <a:xfrm>
            <a:off x="311700" y="4569000"/>
            <a:ext cx="2808000" cy="38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*this info is on your handout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/>
              <a:t>Professional Resources</a:t>
            </a:r>
          </a:p>
        </p:txBody>
      </p:sp>
      <p:sp>
        <p:nvSpPr>
          <p:cNvPr id="344" name="Shape 34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17500" rtl="0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400" dirty="0"/>
              <a:t>Association for Library Service to Children</a:t>
            </a:r>
          </a:p>
          <a:p>
            <a:pPr marL="457200" lvl="0" indent="-317500" rtl="0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400" dirty="0"/>
              <a:t>Colorado Libraries for Early Literacy </a:t>
            </a:r>
          </a:p>
          <a:p>
            <a:pPr marL="457200" lvl="0" indent="-317500" rtl="0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400" dirty="0"/>
              <a:t>Every Child Ready to Read, 2nd Edition</a:t>
            </a:r>
          </a:p>
          <a:p>
            <a:pPr marL="457200" lvl="0" indent="-317500" rtl="0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400" dirty="0"/>
              <a:t>National Association for the Education of Young Children</a:t>
            </a:r>
          </a:p>
          <a:p>
            <a:pPr marL="457200" lvl="0" indent="-317500" rtl="0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400" dirty="0"/>
              <a:t>Supercharged Storytimes</a:t>
            </a:r>
          </a:p>
          <a:p>
            <a:pPr marL="457200" lvl="0" indent="-317500" rtl="0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400" dirty="0"/>
              <a:t>Your state library</a:t>
            </a:r>
          </a:p>
        </p:txBody>
      </p:sp>
      <p:sp>
        <p:nvSpPr>
          <p:cNvPr id="345" name="Shape 345"/>
          <p:cNvSpPr txBox="1"/>
          <p:nvPr/>
        </p:nvSpPr>
        <p:spPr>
          <a:xfrm>
            <a:off x="311700" y="4569000"/>
            <a:ext cx="2808000" cy="38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*this info is on your handout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/>
              <a:t>Blogs</a:t>
            </a:r>
          </a:p>
        </p:txBody>
      </p:sp>
      <p:sp>
        <p:nvSpPr>
          <p:cNvPr id="351" name="Shape 351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17500" rtl="0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400" dirty="0"/>
              <a:t>Jbrary - Lindsey Krabbenhoft &amp; Dana Horrocks</a:t>
            </a:r>
          </a:p>
          <a:p>
            <a:pPr marL="457200" lvl="0" indent="-317500" rtl="0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400" dirty="0"/>
              <a:t>Mel’s Desk - Melissa Depper</a:t>
            </a:r>
          </a:p>
          <a:p>
            <a:pPr marL="457200" lvl="0" indent="-317500" rtl="0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400" dirty="0"/>
              <a:t>Miss Meg’s Storytime- Meg Scheibel </a:t>
            </a:r>
          </a:p>
          <a:p>
            <a:pPr marL="457200" lvl="0" indent="-317500" rtl="0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400" dirty="0"/>
              <a:t>Reading with Red - Brooke Newberry</a:t>
            </a:r>
          </a:p>
          <a:p>
            <a:pPr marL="457200" lvl="0" indent="-317500" rtl="0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400" dirty="0"/>
              <a:t>Read, Sing, Play - Kendra Jones</a:t>
            </a:r>
          </a:p>
          <a:p>
            <a:pPr marL="457200" lvl="0" indent="-317500" rtl="0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400" dirty="0"/>
              <a:t>Storytime Katie - Katie Salo</a:t>
            </a:r>
          </a:p>
        </p:txBody>
      </p:sp>
      <p:sp>
        <p:nvSpPr>
          <p:cNvPr id="352" name="Shape 352"/>
          <p:cNvSpPr txBox="1"/>
          <p:nvPr/>
        </p:nvSpPr>
        <p:spPr>
          <a:xfrm>
            <a:off x="311700" y="4569000"/>
            <a:ext cx="2808000" cy="38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*this info is on your handout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What are your questions?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 txBox="1">
            <a:spLocks noGrp="1"/>
          </p:cNvSpPr>
          <p:nvPr>
            <p:ph type="title"/>
          </p:nvPr>
        </p:nvSpPr>
        <p:spPr>
          <a:xfrm>
            <a:off x="311700" y="320395"/>
            <a:ext cx="8520600" cy="2769137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0800" dirty="0"/>
              <a:t>Thank you!</a:t>
            </a:r>
          </a:p>
        </p:txBody>
      </p:sp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222000" y="2995650"/>
            <a:ext cx="8700000" cy="1071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Brooke Newberry | brooke@lacrosselibrary.org | readingwithred.blogspot.com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Amy Koester | amy.e.koester@gmail.com | showmelibrarian.blogspot.com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Developmentally Appropriate Programming for Children 0-23 Months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" name="Shape 92"/>
          <p:cNvGraphicFramePr/>
          <p:nvPr>
            <p:extLst>
              <p:ext uri="{D42A27DB-BD31-4B8C-83A1-F6EECF244321}">
                <p14:modId xmlns:p14="http://schemas.microsoft.com/office/powerpoint/2010/main" val="1709322084"/>
              </p:ext>
            </p:extLst>
          </p:nvPr>
        </p:nvGraphicFramePr>
        <p:xfrm>
          <a:off x="311700" y="1266325"/>
          <a:ext cx="8519625" cy="3478410"/>
        </p:xfrm>
        <a:graphic>
          <a:graphicData uri="http://schemas.openxmlformats.org/drawingml/2006/table">
            <a:tbl>
              <a:tblPr>
                <a:noFill/>
                <a:tableStyleId>{0B8C517E-52E9-4432-AB4C-3F7742A886A3}</a:tableStyleId>
              </a:tblPr>
              <a:tblGrid>
                <a:gridCol w="17039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039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039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0392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70392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7280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dirty="0">
                        <a:solidFill>
                          <a:schemeClr val="tx1">
                            <a:lumMod val="50000"/>
                          </a:schemeClr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Physical/Motor Development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Socioemotional Development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Cognitive Development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Language &amp; Communication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8732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0-11 months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Eyes follow across the midline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Supported sitting to sitting to standing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Smiles at familiar faces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Enjoys social games (peek-a-boo)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Awareness based on sensation &amp; movement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Puts objects in mouth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Babbles ~6mo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Responds to repeated stimuli (“How big is baby? So big!”)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8732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12-23 months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Walks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Handedness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Throws &amp; kicks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Pats objects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Ascends stairs in childlike way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Separation anxiety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Parallel play or engaging as onlooker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Object permanence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Uses 10 words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Let’s Talk Developmental Milestones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8" name="Shape 98"/>
          <p:cNvGraphicFramePr/>
          <p:nvPr>
            <p:extLst>
              <p:ext uri="{D42A27DB-BD31-4B8C-83A1-F6EECF244321}">
                <p14:modId xmlns:p14="http://schemas.microsoft.com/office/powerpoint/2010/main" val="1916120683"/>
              </p:ext>
            </p:extLst>
          </p:nvPr>
        </p:nvGraphicFramePr>
        <p:xfrm>
          <a:off x="311700" y="1266325"/>
          <a:ext cx="8519625" cy="3478410"/>
        </p:xfrm>
        <a:graphic>
          <a:graphicData uri="http://schemas.openxmlformats.org/drawingml/2006/table">
            <a:tbl>
              <a:tblPr>
                <a:noFill/>
                <a:tableStyleId>{0B8C517E-52E9-4432-AB4C-3F7742A886A3}</a:tableStyleId>
              </a:tblPr>
              <a:tblGrid>
                <a:gridCol w="17039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039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039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0392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70392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7280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dirty="0">
                        <a:solidFill>
                          <a:schemeClr val="tx1">
                            <a:lumMod val="50000"/>
                          </a:schemeClr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Physical/Motor Development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Socioemotional Development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Cognitive Development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Language &amp; Communication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8732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0-11 months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Eyes follow across the midline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Supported sitting to sitting to standing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Smiles at familiar faces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Enjoys social games (peek-a-boo)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Awareness based on sensation &amp; movement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Puts objects in mouth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Babbles ~6mo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Responds to repeated stimuli (“How big is baby? So big!”)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8732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12-23 months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Walks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Handedness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Throws &amp; kicks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Pats objects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Ascends stairs in childlike way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Separation anxiety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Parallel play or engaging as onlooker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Object permanence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Uses 10 words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Let’s Talk Developmental Milestones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4" name="Shape 104"/>
          <p:cNvGraphicFramePr/>
          <p:nvPr>
            <p:extLst>
              <p:ext uri="{D42A27DB-BD31-4B8C-83A1-F6EECF244321}">
                <p14:modId xmlns:p14="http://schemas.microsoft.com/office/powerpoint/2010/main" val="2421926246"/>
              </p:ext>
            </p:extLst>
          </p:nvPr>
        </p:nvGraphicFramePr>
        <p:xfrm>
          <a:off x="311700" y="1266325"/>
          <a:ext cx="8519625" cy="3478410"/>
        </p:xfrm>
        <a:graphic>
          <a:graphicData uri="http://schemas.openxmlformats.org/drawingml/2006/table">
            <a:tbl>
              <a:tblPr>
                <a:noFill/>
                <a:tableStyleId>{0B8C517E-52E9-4432-AB4C-3F7742A886A3}</a:tableStyleId>
              </a:tblPr>
              <a:tblGrid>
                <a:gridCol w="17039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039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039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0392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70392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7280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dirty="0">
                        <a:solidFill>
                          <a:schemeClr val="tx1">
                            <a:lumMod val="50000"/>
                          </a:schemeClr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Physical/Motor Development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Socioemotional Development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Cognitive Development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Language &amp; Communication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8732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0-11 months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Eyes follow across the midline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Supported sitting to sitting to standing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Smiles at familiar faces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Enjoys social games (peek-a-boo)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Awareness based on sensation &amp; movement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Puts objects in mouth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Babbles ~6mo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Responds to repeated stimuli (“How big is baby? So big!”)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8732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12-23 months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Walks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Handedness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Throws &amp; kicks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Pats objects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Ascends stairs in childlike way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Separation anxiety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Parallel play or engaging as onlooker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Object permanence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Uses 10 words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Let’s Talk Developmental Milestones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0" name="Shape 110"/>
          <p:cNvGraphicFramePr/>
          <p:nvPr>
            <p:extLst>
              <p:ext uri="{D42A27DB-BD31-4B8C-83A1-F6EECF244321}">
                <p14:modId xmlns:p14="http://schemas.microsoft.com/office/powerpoint/2010/main" val="4091194225"/>
              </p:ext>
            </p:extLst>
          </p:nvPr>
        </p:nvGraphicFramePr>
        <p:xfrm>
          <a:off x="311700" y="1266325"/>
          <a:ext cx="8519625" cy="3478410"/>
        </p:xfrm>
        <a:graphic>
          <a:graphicData uri="http://schemas.openxmlformats.org/drawingml/2006/table">
            <a:tbl>
              <a:tblPr>
                <a:noFill/>
                <a:tableStyleId>{0B8C517E-52E9-4432-AB4C-3F7742A886A3}</a:tableStyleId>
              </a:tblPr>
              <a:tblGrid>
                <a:gridCol w="17039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039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039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0392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70392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7280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dirty="0">
                        <a:solidFill>
                          <a:schemeClr val="tx1">
                            <a:lumMod val="50000"/>
                          </a:schemeClr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Physical/Motor Development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Socioemotional Development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Cognitive Development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Language &amp; Communication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8732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0-11 months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Eyes follow across the midline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Supported sitting to sitting to standing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Smiles at familiar faces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Enjoys social games (peek-a-boo)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Awareness based on sensation &amp; movement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Puts objects in mouth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Babbles ~6mo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Responds to repeated stimuli (“How big is baby? So big!”)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8732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12-23 months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Walks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Handedness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Throws &amp; kicks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Pats objects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Ascends stairs in childlike way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Separation anxiety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Parallel play or engaging as onlooker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Object permanence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Uses 10 words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Let’s Talk Developmental Milestones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1965</Words>
  <Application>Microsoft Macintosh PowerPoint</Application>
  <PresentationFormat>On-screen Show (16:9)</PresentationFormat>
  <Paragraphs>387</Paragraphs>
  <Slides>45</Slides>
  <Notes>44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47" baseType="lpstr">
      <vt:lpstr>tropic</vt:lpstr>
      <vt:lpstr>Office Theme</vt:lpstr>
      <vt:lpstr>PowerPoint Presentation</vt:lpstr>
      <vt:lpstr>Developmentally Appropriate Programming for Babies &amp; Toddlers</vt:lpstr>
      <vt:lpstr>Hello!</vt:lpstr>
      <vt:lpstr>On Our Agenda Today</vt:lpstr>
      <vt:lpstr>Developmentally Appropriate Programming for Children 0-23 Months</vt:lpstr>
      <vt:lpstr>Let’s Talk Developmental Milestones</vt:lpstr>
      <vt:lpstr>Let’s Talk Developmental Milestones</vt:lpstr>
      <vt:lpstr>Let’s Talk Developmental Milestones</vt:lpstr>
      <vt:lpstr>Let’s Talk Developmental Milestones</vt:lpstr>
      <vt:lpstr>Let’s Talk Developmental Milestones</vt:lpstr>
      <vt:lpstr>Optimal Program Space</vt:lpstr>
      <vt:lpstr>Optimal  Program Format</vt:lpstr>
      <vt:lpstr>Optimal  Program Content</vt:lpstr>
      <vt:lpstr>Optimal Program Staffing</vt:lpstr>
      <vt:lpstr>Great Programming for Babies &amp; Infants</vt:lpstr>
      <vt:lpstr>POLL: How long is your typical program for babies/infants?</vt:lpstr>
      <vt:lpstr>Optimal Baby/Infant Storytime Format</vt:lpstr>
      <vt:lpstr>Programming for Babies/Infants Beyond Storytime</vt:lpstr>
      <vt:lpstr>Programming for Babies/Infants  Beyond Storytime</vt:lpstr>
      <vt:lpstr>Programming for Babies/Infants  Beyond Storytime</vt:lpstr>
      <vt:lpstr>Optimal Parent/Caregiver Messages</vt:lpstr>
      <vt:lpstr>Developmentally Appropriate Programming for Children 24-35 Months</vt:lpstr>
      <vt:lpstr>Let’s Talk Developmental Milestones</vt:lpstr>
      <vt:lpstr>Let’s Talk Developmental Milestones</vt:lpstr>
      <vt:lpstr>Let’s Talk Developmental Milestones</vt:lpstr>
      <vt:lpstr>Let’s Talk Developmental Milestones</vt:lpstr>
      <vt:lpstr>Let’s Talk Developmental Milestones</vt:lpstr>
      <vt:lpstr>Optimal Program Space</vt:lpstr>
      <vt:lpstr>Optimal  Program Format</vt:lpstr>
      <vt:lpstr>POLL: What activities do you regularly include in your two-year-old programs?</vt:lpstr>
      <vt:lpstr>Optimal  Program Content</vt:lpstr>
      <vt:lpstr>Optimal Program Staffing</vt:lpstr>
      <vt:lpstr>Great Programming for Toddlers</vt:lpstr>
      <vt:lpstr>Optimal Toddler Storytime Format</vt:lpstr>
      <vt:lpstr>Programming for Toddlers  Beyond Storytime</vt:lpstr>
      <vt:lpstr>Programming for Toddlers  Beyond Storytime</vt:lpstr>
      <vt:lpstr>Programming for Toddlers  Beyond Storytime</vt:lpstr>
      <vt:lpstr>Programming for Toddlers  Beyond Storytime</vt:lpstr>
      <vt:lpstr>Optimal Parent/Caregiver Messages</vt:lpstr>
      <vt:lpstr>Great Resources for Serving Babies &amp; Toddlers</vt:lpstr>
      <vt:lpstr>Policy &amp; Research Groups</vt:lpstr>
      <vt:lpstr>Professional Resources</vt:lpstr>
      <vt:lpstr>Blogs</vt:lpstr>
      <vt:lpstr>What are your questions?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Developmentally Appropriate Programming for Babies &amp; Toddlers</dc:title>
  <dc:creator>Amy Koester</dc:creator>
  <cp:lastModifiedBy>Jennifer Jacobs</cp:lastModifiedBy>
  <cp:revision>6</cp:revision>
  <cp:lastPrinted>2017-02-06T23:38:53Z</cp:lastPrinted>
  <dcterms:modified xsi:type="dcterms:W3CDTF">2017-02-06T23:40:06Z</dcterms:modified>
</cp:coreProperties>
</file>