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9" r:id="rId2"/>
  </p:sldMasterIdLst>
  <p:notesMasterIdLst>
    <p:notesMasterId r:id="rId27"/>
  </p:notesMasterIdLst>
  <p:handoutMasterIdLst>
    <p:handoutMasterId r:id="rId28"/>
  </p:handoutMasterIdLst>
  <p:sldIdLst>
    <p:sldId id="331" r:id="rId3"/>
    <p:sldId id="325" r:id="rId4"/>
    <p:sldId id="314" r:id="rId5"/>
    <p:sldId id="326" r:id="rId6"/>
    <p:sldId id="330" r:id="rId7"/>
    <p:sldId id="258" r:id="rId8"/>
    <p:sldId id="295" r:id="rId9"/>
    <p:sldId id="316" r:id="rId10"/>
    <p:sldId id="320" r:id="rId11"/>
    <p:sldId id="328" r:id="rId12"/>
    <p:sldId id="291" r:id="rId13"/>
    <p:sldId id="292" r:id="rId14"/>
    <p:sldId id="315" r:id="rId15"/>
    <p:sldId id="321" r:id="rId16"/>
    <p:sldId id="266" r:id="rId17"/>
    <p:sldId id="324" r:id="rId18"/>
    <p:sldId id="322" r:id="rId19"/>
    <p:sldId id="323" r:id="rId20"/>
    <p:sldId id="308" r:id="rId21"/>
    <p:sldId id="310" r:id="rId22"/>
    <p:sldId id="311" r:id="rId23"/>
    <p:sldId id="312" r:id="rId24"/>
    <p:sldId id="287" r:id="rId25"/>
    <p:sldId id="327" r:id="rId26"/>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286" autoAdjust="0"/>
  </p:normalViewPr>
  <p:slideViewPr>
    <p:cSldViewPr>
      <p:cViewPr varScale="1">
        <p:scale>
          <a:sx n="86" d="100"/>
          <a:sy n="86" d="100"/>
        </p:scale>
        <p:origin x="-3360" y="-112"/>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90600" y="0"/>
            <a:ext cx="4953000" cy="914400"/>
          </a:xfrm>
          <a:prstGeom prst="rect">
            <a:avLst/>
          </a:prstGeom>
        </p:spPr>
        <p:txBody>
          <a:bodyPr vert="horz" lIns="91440" tIns="45720" rIns="91440" bIns="45720" rtlCol="0" anchor="ctr"/>
          <a:lstStyle>
            <a:lvl1pPr algn="l">
              <a:defRPr sz="1200"/>
            </a:lvl1pPr>
          </a:lstStyle>
          <a:p>
            <a:pPr algn="ctr"/>
            <a:r>
              <a:rPr lang="en-US" sz="1600" dirty="0" smtClean="0">
                <a:latin typeface="+mj-lt"/>
              </a:rPr>
              <a:t>Teen Suicide Prevention: How to Listen, Assess, and Guide Teens in Their Time of Need</a:t>
            </a:r>
            <a:endParaRPr lang="en-US" sz="1600" dirty="0">
              <a:latin typeface="+mj-lt"/>
            </a:endParaRPr>
          </a:p>
        </p:txBody>
      </p:sp>
      <p:sp>
        <p:nvSpPr>
          <p:cNvPr id="3" name="Date Placeholder 2"/>
          <p:cNvSpPr>
            <a:spLocks noGrp="1"/>
          </p:cNvSpPr>
          <p:nvPr>
            <p:ph type="dt" sz="quarter" idx="1"/>
          </p:nvPr>
        </p:nvSpPr>
        <p:spPr>
          <a:xfrm>
            <a:off x="5943600" y="0"/>
            <a:ext cx="884658" cy="457200"/>
          </a:xfrm>
          <a:prstGeom prst="rect">
            <a:avLst/>
          </a:prstGeom>
        </p:spPr>
        <p:txBody>
          <a:bodyPr vert="horz" lIns="91440" tIns="45720" rIns="91440" bIns="45720" rtlCol="0" anchor="ctr"/>
          <a:lstStyle>
            <a:lvl1pPr algn="r">
              <a:defRPr sz="1200"/>
            </a:lvl1pPr>
          </a:lstStyle>
          <a:p>
            <a:pPr algn="ctr"/>
            <a:r>
              <a:rPr lang="en-US" dirty="0" smtClean="0"/>
              <a:t>3/30/2017</a:t>
            </a:r>
            <a:endParaRPr lang="en-US" dirty="0"/>
          </a:p>
        </p:txBody>
      </p:sp>
      <p:sp>
        <p:nvSpPr>
          <p:cNvPr id="4" name="Footer Placeholder 3"/>
          <p:cNvSpPr>
            <a:spLocks noGrp="1"/>
          </p:cNvSpPr>
          <p:nvPr>
            <p:ph type="ftr" sz="quarter" idx="2"/>
          </p:nvPr>
        </p:nvSpPr>
        <p:spPr>
          <a:xfrm>
            <a:off x="990600" y="8305800"/>
            <a:ext cx="4953000" cy="836613"/>
          </a:xfrm>
          <a:prstGeom prst="rect">
            <a:avLst/>
          </a:prstGeom>
        </p:spPr>
        <p:txBody>
          <a:bodyPr vert="horz" lIns="91440" tIns="45720" rIns="91440" bIns="45720" rtlCol="0" anchor="ctr"/>
          <a:lstStyle>
            <a:lvl1pPr algn="l">
              <a:defRPr sz="1200"/>
            </a:lvl1pPr>
          </a:lstStyle>
          <a:p>
            <a:pPr algn="just"/>
            <a:r>
              <a:rPr lang="en-US" sz="900" dirty="0" err="1">
                <a:latin typeface="+mj-lt"/>
              </a:rPr>
              <a:t>Infopeople</a:t>
            </a:r>
            <a:r>
              <a:rPr lang="en-US" sz="900" dirty="0">
                <a:latin typeface="+mj-lt"/>
              </a:rPr>
              <a:t>, a grant project of the </a:t>
            </a:r>
            <a:r>
              <a:rPr lang="en-US" sz="900" dirty="0" err="1">
                <a:latin typeface="+mj-lt"/>
              </a:rPr>
              <a:t>Califa</a:t>
            </a:r>
            <a:r>
              <a:rPr lang="en-US" sz="900" dirty="0">
                <a:latin typeface="+mj-lt"/>
              </a:rPr>
              <a:t> Group, is supported in part by the U.S. </a:t>
            </a:r>
            <a:r>
              <a:rPr lang="en-US" sz="900" dirty="0" smtClean="0">
                <a:latin typeface="+mj-lt"/>
              </a:rPr>
              <a:t>Institute </a:t>
            </a:r>
            <a:r>
              <a:rPr lang="en-US" sz="900" dirty="0">
                <a:latin typeface="+mj-lt"/>
              </a:rPr>
              <a:t>of Museum</a:t>
            </a:r>
          </a:p>
          <a:p>
            <a:pPr algn="just"/>
            <a:r>
              <a:rPr lang="en-US" sz="900" dirty="0">
                <a:latin typeface="+mj-lt"/>
              </a:rPr>
              <a:t>and Library Services under the provisions of the Library Services and Technology Act, administered in</a:t>
            </a:r>
          </a:p>
          <a:p>
            <a:pPr algn="just"/>
            <a:r>
              <a:rPr lang="en-US" sz="900" dirty="0">
                <a:latin typeface="+mj-lt"/>
              </a:rPr>
              <a:t>California by the State Librarian.</a:t>
            </a:r>
            <a:endParaRPr lang="en-US" sz="900" dirty="0">
              <a:latin typeface="+mj-lt"/>
            </a:endParaRPr>
          </a:p>
        </p:txBody>
      </p:sp>
      <p:sp>
        <p:nvSpPr>
          <p:cNvPr id="5" name="Slide Number Placeholder 4"/>
          <p:cNvSpPr>
            <a:spLocks noGrp="1"/>
          </p:cNvSpPr>
          <p:nvPr>
            <p:ph type="sldNum" sz="quarter" idx="3"/>
          </p:nvPr>
        </p:nvSpPr>
        <p:spPr>
          <a:xfrm>
            <a:off x="5943599" y="8685213"/>
            <a:ext cx="912813" cy="457200"/>
          </a:xfrm>
          <a:prstGeom prst="rect">
            <a:avLst/>
          </a:prstGeom>
        </p:spPr>
        <p:txBody>
          <a:bodyPr vert="horz" lIns="91440" tIns="45720" rIns="91440" bIns="45720" rtlCol="0" anchor="b"/>
          <a:lstStyle>
            <a:lvl1pPr algn="r">
              <a:defRPr sz="1200"/>
            </a:lvl1pPr>
          </a:lstStyle>
          <a:p>
            <a:fld id="{0574A6B5-DA95-974D-9BAD-F127025028CB}" type="slidenum">
              <a:rPr lang="en-US" smtClean="0"/>
              <a:t>‹#›</a:t>
            </a:fld>
            <a:endParaRPr lang="en-US" dirty="0"/>
          </a:p>
        </p:txBody>
      </p:sp>
    </p:spTree>
    <p:extLst>
      <p:ext uri="{BB962C8B-B14F-4D97-AF65-F5344CB8AC3E}">
        <p14:creationId xmlns:p14="http://schemas.microsoft.com/office/powerpoint/2010/main" val="2239693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3/28/17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pPr marL="274320" lvl="1" indent="0">
              <a:buNone/>
            </a:pPr>
            <a:r>
              <a:rPr lang="en-US" dirty="0" smtClean="0"/>
              <a:t>We are</a:t>
            </a:r>
            <a:r>
              <a:rPr lang="en-US" baseline="0" dirty="0" smtClean="0"/>
              <a:t> all aware that suicide is a problem.  We are here to help you better understand suicide and what can be done about it.</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show one or more warning signs before</a:t>
            </a:r>
            <a:r>
              <a:rPr lang="en-US" baseline="0" dirty="0" smtClean="0"/>
              <a:t> an attempt</a:t>
            </a:r>
          </a:p>
          <a:p>
            <a:endParaRPr lang="en-US" baseline="0" dirty="0" smtClean="0"/>
          </a:p>
          <a:p>
            <a:r>
              <a:rPr lang="en-US" baseline="0" dirty="0" smtClean="0"/>
              <a:t>Make sure to say improved mood in someone who has been down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102235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normAutofit/>
          </a:bodyPr>
          <a:lstStyle/>
          <a:p>
            <a:pPr marL="0" marR="0">
              <a:lnSpc>
                <a:spcPct val="115000"/>
              </a:lnSpc>
              <a:spcBef>
                <a:spcPts val="0"/>
              </a:spcBef>
              <a:spcAft>
                <a:spcPts val="1000"/>
              </a:spcAft>
            </a:pPr>
            <a:r>
              <a:rPr lang="en-US" sz="1000" dirty="0" smtClean="0">
                <a:latin typeface="+mn-lt"/>
                <a:ea typeface="Calibri"/>
                <a:cs typeface="Times New Roman"/>
              </a:rPr>
              <a:t>Suicide IS preventable!</a:t>
            </a:r>
            <a:r>
              <a:rPr lang="en-US" sz="1000" baseline="0" dirty="0" smtClean="0">
                <a:latin typeface="+mn-lt"/>
                <a:ea typeface="Calibri"/>
                <a:cs typeface="Times New Roman"/>
              </a:rPr>
              <a:t> </a:t>
            </a:r>
            <a:r>
              <a:rPr lang="en-US" sz="1000" dirty="0" smtClean="0">
                <a:latin typeface="+mn-lt"/>
                <a:ea typeface="Calibri"/>
                <a:cs typeface="Times New Roman"/>
              </a:rPr>
              <a:t>Example: Suicides</a:t>
            </a:r>
            <a:r>
              <a:rPr lang="en-US" sz="1000" baseline="0" dirty="0" smtClean="0">
                <a:latin typeface="+mn-lt"/>
                <a:ea typeface="Calibri"/>
                <a:cs typeface="Times New Roman"/>
              </a:rPr>
              <a:t> on </a:t>
            </a:r>
            <a:r>
              <a:rPr lang="en-US" sz="1000" dirty="0" smtClean="0">
                <a:latin typeface="+mn-lt"/>
                <a:ea typeface="Calibri"/>
                <a:cs typeface="Times New Roman"/>
              </a:rPr>
              <a:t>Golden</a:t>
            </a:r>
            <a:r>
              <a:rPr lang="en-US" sz="1000" baseline="0" dirty="0" smtClean="0">
                <a:latin typeface="+mn-lt"/>
                <a:ea typeface="Calibri"/>
                <a:cs typeface="Times New Roman"/>
              </a:rPr>
              <a:t> Gate Bridge - t</a:t>
            </a:r>
            <a:r>
              <a:rPr lang="en-US" sz="1000" dirty="0" smtClean="0">
                <a:latin typeface="+mn-lt"/>
                <a:ea typeface="Calibri"/>
                <a:cs typeface="Times New Roman"/>
              </a:rPr>
              <a:t>he fact that a larger number of people have been talked out of ending their lives by police and security officers than have jumped from the bridge</a:t>
            </a:r>
          </a:p>
          <a:p>
            <a:pPr marL="0" marR="0">
              <a:lnSpc>
                <a:spcPct val="115000"/>
              </a:lnSpc>
              <a:spcBef>
                <a:spcPts val="0"/>
              </a:spcBef>
              <a:spcAft>
                <a:spcPts val="1000"/>
              </a:spcAft>
            </a:pPr>
            <a:endParaRPr lang="en-US" sz="1000" dirty="0" smtClean="0">
              <a:latin typeface="+mn-lt"/>
              <a:ea typeface="Calibri"/>
              <a:cs typeface="Times New Roman"/>
            </a:endParaRPr>
          </a:p>
          <a:p>
            <a:pPr marL="0" marR="0">
              <a:lnSpc>
                <a:spcPct val="115000"/>
              </a:lnSpc>
              <a:spcBef>
                <a:spcPts val="0"/>
              </a:spcBef>
              <a:spcAft>
                <a:spcPts val="1000"/>
              </a:spcAft>
            </a:pPr>
            <a:r>
              <a:rPr lang="en-US" sz="1000" dirty="0" smtClean="0">
                <a:latin typeface="+mn-lt"/>
                <a:ea typeface="Calibri"/>
                <a:cs typeface="Times New Roman"/>
              </a:rPr>
              <a:t>Sharing real stories of reaching</a:t>
            </a:r>
            <a:r>
              <a:rPr lang="en-US" sz="1000" baseline="0" dirty="0" smtClean="0">
                <a:latin typeface="+mn-lt"/>
                <a:ea typeface="Calibri"/>
                <a:cs typeface="Times New Roman"/>
              </a:rPr>
              <a:t> out for </a:t>
            </a:r>
            <a:r>
              <a:rPr lang="en-US" sz="1000" dirty="0" smtClean="0">
                <a:latin typeface="+mn-lt"/>
                <a:ea typeface="Calibri"/>
                <a:cs typeface="Times New Roman"/>
              </a:rPr>
              <a:t>help and coping, particularly if you are a teen speaking to a peer</a:t>
            </a:r>
          </a:p>
          <a:p>
            <a:pPr marL="0" marR="0">
              <a:lnSpc>
                <a:spcPct val="115000"/>
              </a:lnSpc>
              <a:spcBef>
                <a:spcPts val="0"/>
              </a:spcBef>
              <a:spcAft>
                <a:spcPts val="1000"/>
              </a:spcAft>
            </a:pPr>
            <a:endParaRPr lang="en-US" sz="1000" dirty="0" smtClean="0">
              <a:latin typeface="+mn-lt"/>
              <a:ea typeface="Calibri"/>
              <a:cs typeface="Times New Roman"/>
            </a:endParaRPr>
          </a:p>
          <a:p>
            <a:pPr marL="0" marR="0">
              <a:lnSpc>
                <a:spcPct val="115000"/>
              </a:lnSpc>
              <a:spcBef>
                <a:spcPts val="0"/>
              </a:spcBef>
              <a:spcAft>
                <a:spcPts val="1000"/>
              </a:spcAft>
            </a:pPr>
            <a:r>
              <a:rPr lang="en-US" sz="1000" b="0" dirty="0" smtClean="0">
                <a:latin typeface="+mn-lt"/>
                <a:ea typeface="Calibri"/>
                <a:cs typeface="Times New Roman"/>
              </a:rPr>
              <a:t>Standing up for people (peers, relatives, friends) living with a mental health challenge when being:</a:t>
            </a:r>
            <a:r>
              <a:rPr lang="en-US" sz="1000" b="0" baseline="0" dirty="0" smtClean="0">
                <a:latin typeface="+mn-lt"/>
                <a:ea typeface="Calibri"/>
                <a:cs typeface="Times New Roman"/>
              </a:rPr>
              <a:t> h</a:t>
            </a:r>
            <a:r>
              <a:rPr lang="en-US" sz="1000" b="0" dirty="0" smtClean="0">
                <a:latin typeface="+mn-lt"/>
                <a:ea typeface="Calibri"/>
                <a:cs typeface="Times New Roman"/>
              </a:rPr>
              <a:t>arassed,</a:t>
            </a:r>
            <a:r>
              <a:rPr lang="en-US" sz="1000" b="0" baseline="0" dirty="0" smtClean="0">
                <a:latin typeface="+mn-lt"/>
                <a:ea typeface="Calibri"/>
                <a:cs typeface="Times New Roman"/>
              </a:rPr>
              <a:t> b</a:t>
            </a:r>
            <a:r>
              <a:rPr lang="en-US" sz="1000" b="0" dirty="0" smtClean="0">
                <a:latin typeface="+mn-lt"/>
                <a:ea typeface="Calibri"/>
                <a:cs typeface="Times New Roman"/>
              </a:rPr>
              <a:t>ullied</a:t>
            </a:r>
            <a:r>
              <a:rPr lang="en-US" sz="1000" b="0" baseline="0" dirty="0" smtClean="0">
                <a:latin typeface="+mn-lt"/>
                <a:ea typeface="Calibri"/>
                <a:cs typeface="Times New Roman"/>
              </a:rPr>
              <a:t> or e</a:t>
            </a:r>
            <a:r>
              <a:rPr lang="en-US" sz="1000" b="0" dirty="0" smtClean="0">
                <a:latin typeface="+mn-lt"/>
                <a:ea typeface="Calibri"/>
                <a:cs typeface="Times New Roman"/>
              </a:rPr>
              <a:t>xcluded – especially</a:t>
            </a:r>
            <a:r>
              <a:rPr lang="en-US" sz="1000" b="0" baseline="0" dirty="0" smtClean="0">
                <a:latin typeface="+mn-lt"/>
                <a:ea typeface="Calibri"/>
                <a:cs typeface="Times New Roman"/>
              </a:rPr>
              <a:t> important in online communities – social media</a:t>
            </a:r>
            <a:endParaRPr lang="en-US" sz="1000" b="0" dirty="0" smtClean="0">
              <a:latin typeface="+mn-lt"/>
              <a:ea typeface="Calibri"/>
              <a:cs typeface="Times New Roman"/>
            </a:endParaRPr>
          </a:p>
        </p:txBody>
      </p:sp>
      <p:sp>
        <p:nvSpPr>
          <p:cNvPr id="4" name="Rectangle 3"/>
          <p:cNvSpPr>
            <a:spLocks noGrp="1"/>
          </p:cNvSpPr>
          <p:nvPr>
            <p:ph type="sldNum" sz="quarter" idx="10"/>
          </p:nvPr>
        </p:nvSpPr>
        <p:spPr/>
        <p:txBody>
          <a:bodyPr/>
          <a:lstStyle/>
          <a:p>
            <a:fld id="{CA5D3BF3-D352-46FC-8343-31F56E6730E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smtClean="0"/>
              <a:t>Address the benefits</a:t>
            </a:r>
            <a:r>
              <a:rPr lang="en-US" baseline="0" dirty="0" smtClean="0"/>
              <a:t> of intervening early, before symptoms progress. It’s never too early to ask this question if you note some of the warning signs we discussed.</a:t>
            </a:r>
            <a:endParaRPr lang="en-US" dirty="0" smtClean="0"/>
          </a:p>
          <a:p>
            <a:endParaRPr lang="en-US" dirty="0" smtClean="0"/>
          </a:p>
          <a:p>
            <a:r>
              <a:rPr lang="en-US" dirty="0" smtClean="0"/>
              <a:t>Tell </a:t>
            </a:r>
            <a:r>
              <a:rPr lang="en-US" dirty="0"/>
              <a:t>them to take turns asking out</a:t>
            </a:r>
            <a:r>
              <a:rPr lang="en-US" baseline="0" dirty="0"/>
              <a:t> loud before continuing to other ways of asking</a:t>
            </a:r>
          </a:p>
          <a:p>
            <a:r>
              <a:rPr lang="en-US" baseline="0" dirty="0"/>
              <a:t>Ask in a calm way – more likely to tell you the truth</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smtClean="0"/>
              <a:t>Research shows that suicide hotlines save lives!</a:t>
            </a:r>
          </a:p>
          <a:p>
            <a:endParaRPr lang="en-US" dirty="0" smtClean="0"/>
          </a:p>
          <a:p>
            <a:r>
              <a:rPr lang="en-US" dirty="0" smtClean="0"/>
              <a:t> It is ok to break a friend’s trust and share your concerns with an adult if you think your friend might be thinking about harming him or herself.</a:t>
            </a:r>
          </a:p>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7F595-0136-9E49-92D7-1647F6510E50}" type="slidenum">
              <a:rPr lang="en-US" smtClean="0"/>
              <a:t>17</a:t>
            </a:fld>
            <a:endParaRPr lang="en-US"/>
          </a:p>
        </p:txBody>
      </p:sp>
    </p:spTree>
    <p:extLst>
      <p:ext uri="{BB962C8B-B14F-4D97-AF65-F5344CB8AC3E}">
        <p14:creationId xmlns:p14="http://schemas.microsoft.com/office/powerpoint/2010/main" val="358679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normAutofit/>
          </a:bodyPr>
          <a:lstStyle/>
          <a:p>
            <a:pPr eaLnBrk="1" hangingPunct="1">
              <a:lnSpc>
                <a:spcPct val="80000"/>
              </a:lnSpc>
              <a:spcBef>
                <a:spcPct val="0"/>
              </a:spcBef>
            </a:pPr>
            <a:endParaRPr lang="en-US" sz="1000" dirty="0" smtClean="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a:t>This is a wonderful app to help link a friend with more support. Can put 3 “friends” as their go-to people when they need more support. Also</a:t>
            </a:r>
            <a:r>
              <a:rPr lang="en-US" baseline="0" dirty="0"/>
              <a:t> links them diretly to national suicide prevention lifeline or 911 if emergency.</a:t>
            </a:r>
          </a:p>
          <a:p>
            <a:endParaRPr lang="en-US" baseline="0" dirty="0"/>
          </a:p>
          <a:p>
            <a:r>
              <a:rPr lang="en-US" baseline="0" dirty="0"/>
              <a:t>Can help someone figure out their warning signs – when they are starting to feel that way… how to safely cope… distractions (favorite movie? Book? Music?)… identify their network of support (therapist? Family? Friends?) and how to keep safe. Free resource.</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6434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a:t>This is a wonderful app to help link a friend with more support. Can put 3 “friends” as their go-to people when they need more support. Also</a:t>
            </a:r>
            <a:r>
              <a:rPr lang="en-US" baseline="0" dirty="0"/>
              <a:t> links them diretly to national suicide prevention lifeline or 911 if emergency.</a:t>
            </a:r>
          </a:p>
          <a:p>
            <a:endParaRPr lang="en-US" baseline="0" dirty="0"/>
          </a:p>
          <a:p>
            <a:r>
              <a:rPr lang="en-US" baseline="0" dirty="0"/>
              <a:t>Can help someone figure out their warning signs – when they are starting to feel that way… how to safely cope… distractions (favorite movie? Book? Music?)… identify their network of support (therapist? Family? Friends?) and how to keep safe. Free resource.</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322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a:t>This is a wonderful app to help link a friend with more support. Can put 3 “friends” as their go-to people when they need more support. Also</a:t>
            </a:r>
            <a:r>
              <a:rPr lang="en-US" baseline="0" dirty="0"/>
              <a:t> links them diretly to national suicide prevention lifeline or 911 if emergency.</a:t>
            </a:r>
          </a:p>
          <a:p>
            <a:endParaRPr lang="en-US" baseline="0" dirty="0"/>
          </a:p>
          <a:p>
            <a:r>
              <a:rPr lang="en-US" baseline="0" dirty="0"/>
              <a:t>Can help someone figure out their warning signs – when they are starting to feel that way… how to safely cope… distractions (favorite movie? Book? Music?)… identify their network of support (therapist? Family? Friends?) and how to keep safe. Free resource.</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8657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a:t>TEEN</a:t>
            </a:r>
            <a:r>
              <a:rPr lang="en-US" baseline="0" dirty="0"/>
              <a:t> LINE app – different resources for teens in SoCal.</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3756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 testimonial</a:t>
            </a:r>
            <a:r>
              <a:rPr lang="en-US" baseline="0" dirty="0" smtClean="0"/>
              <a:t> – Make sure story includes coping, resilience, and recovery – include what helped him/her to educate the audience on what they can do to help</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264234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r>
              <a:rPr lang="en-US" dirty="0" smtClean="0"/>
              <a:t>Programs or services Teen</a:t>
            </a:r>
            <a:r>
              <a:rPr lang="en-US" baseline="0" dirty="0" smtClean="0"/>
              <a:t> Line </a:t>
            </a:r>
            <a:r>
              <a:rPr lang="en-US" dirty="0" smtClean="0"/>
              <a:t>provides to help with teens who may be suicidal</a:t>
            </a:r>
            <a:r>
              <a:rPr lang="en-US" baseline="0" dirty="0" smtClean="0"/>
              <a:t> – hotline, message boards and parent support website – Should we read recent emailed testimonial from teen who contacted hotline and said “You saved my life”?</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pPr marL="274320" marR="0" lvl="1" indent="0" algn="l" defTabSz="914400" rtl="0" eaLnBrk="1" fontAlgn="auto" latinLnBrk="0" hangingPunct="1">
              <a:lnSpc>
                <a:spcPct val="100000"/>
              </a:lnSpc>
              <a:spcBef>
                <a:spcPts val="0"/>
              </a:spcBef>
              <a:spcAft>
                <a:spcPts val="0"/>
              </a:spcAft>
              <a:buClrTx/>
              <a:buSzTx/>
              <a:buFontTx/>
              <a:buNone/>
              <a:tabLst/>
              <a:defRPr/>
            </a:pPr>
            <a:r>
              <a:rPr lang="en-US" dirty="0" smtClean="0"/>
              <a:t>Most people show one or more warning signs, so it is important to know the signs and take them seriously especially if a behavior is new or has increased and if it seems related to a painful event, loss, or change.</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pPr marL="274320" marR="0" lvl="1" indent="0" algn="l" defTabSz="914400" rtl="0" eaLnBrk="1" fontAlgn="auto" latinLnBrk="0" hangingPunct="1">
              <a:lnSpc>
                <a:spcPct val="100000"/>
              </a:lnSpc>
              <a:spcBef>
                <a:spcPts val="0"/>
              </a:spcBef>
              <a:spcAft>
                <a:spcPts val="0"/>
              </a:spcAft>
              <a:buClrTx/>
              <a:buSzTx/>
              <a:buFontTx/>
              <a:buNone/>
              <a:tabLst/>
              <a:defRPr/>
            </a:pPr>
            <a:r>
              <a:rPr lang="en-US" dirty="0"/>
              <a:t>4) More than 90% of people who take their own life have at least one and often more than</a:t>
            </a:r>
            <a:r>
              <a:rPr lang="en-US" baseline="0" dirty="0"/>
              <a:t> </a:t>
            </a:r>
            <a:r>
              <a:rPr lang="en-US" dirty="0"/>
              <a:t>one treatable mental illness such as depression, anxiety, and/or alcohol and substance abuse. With better recognition and treatment many suicides can be prevented. Differentiate b/t asking</a:t>
            </a:r>
            <a:r>
              <a:rPr lang="en-US" baseline="0" dirty="0"/>
              <a:t> for attention to get help and “attention seeking” as a negatively perceived behavior</a:t>
            </a:r>
            <a:r>
              <a:rPr lang="en-US" baseline="0" dirty="0" smtClean="0"/>
              <a:t>***</a:t>
            </a:r>
          </a:p>
          <a:p>
            <a:pPr marL="27432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74320" marR="0" lvl="1" indent="0" algn="l" defTabSz="914400" rtl="0" eaLnBrk="1" fontAlgn="auto" latinLnBrk="0" hangingPunct="1">
              <a:lnSpc>
                <a:spcPct val="100000"/>
              </a:lnSpc>
              <a:spcBef>
                <a:spcPts val="0"/>
              </a:spcBef>
              <a:spcAft>
                <a:spcPts val="0"/>
              </a:spcAft>
              <a:buClrTx/>
              <a:buSzTx/>
              <a:buFontTx/>
              <a:buNone/>
              <a:tabLst/>
              <a:defRPr/>
            </a:pPr>
            <a:r>
              <a:rPr lang="en-US" dirty="0" smtClean="0"/>
              <a:t>It is ok to break a friend’s trust and share your concerns with an adult if you think your friend might be thinking about harming him or herself.</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pPr marL="274320" marR="0" lvl="1"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a:solidFill>
                  <a:srgbClr val="DA1F28"/>
                </a:solidFill>
              </a:rPr>
              <a:t>When you fear someone you know is in crisis or depressed, asking them if they are thinking about suicide can actually help. By giving a person an opportunity to open up and share their troubles you can help alleviate their pain and find solutions.</a:t>
            </a:r>
            <a:r>
              <a:rPr lang="en-US" baseline="0" dirty="0">
                <a:solidFill>
                  <a:srgbClr val="DA1F28"/>
                </a:solidFill>
              </a:rPr>
              <a:t> </a:t>
            </a:r>
            <a:r>
              <a:rPr lang="en-US" dirty="0"/>
              <a:t>(We can use this question as a </a:t>
            </a:r>
            <a:r>
              <a:rPr lang="en-US" dirty="0" err="1"/>
              <a:t>segway</a:t>
            </a:r>
            <a:r>
              <a:rPr lang="en-US" dirty="0"/>
              <a:t> to have them turn to the person next to them and practice asking</a:t>
            </a:r>
            <a:r>
              <a:rPr lang="en-US" dirty="0" smtClean="0"/>
              <a:t>)</a:t>
            </a:r>
          </a:p>
          <a:p>
            <a:pPr marL="27432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7432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a person talks about ending his or her life you should take him or her seriously and connect him or her to help.</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n-US" sz="1000" dirty="0" smtClean="0">
                <a:latin typeface="+mn-lt"/>
                <a:ea typeface="Calibri"/>
                <a:cs typeface="Times New Roman"/>
              </a:rPr>
              <a:t>Risk Factors – suicide is never connected</a:t>
            </a:r>
            <a:r>
              <a:rPr lang="en-US" sz="1000" baseline="0" dirty="0" smtClean="0">
                <a:latin typeface="+mn-lt"/>
                <a:ea typeface="Calibri"/>
                <a:cs typeface="Times New Roman"/>
              </a:rPr>
              <a:t> to one absolute reason or cause</a:t>
            </a:r>
            <a:endParaRPr lang="en-US" sz="1000" dirty="0" smtClean="0">
              <a:latin typeface="+mn-lt"/>
              <a:ea typeface="Calibri"/>
              <a:cs typeface="Times New Roman"/>
            </a:endParaRPr>
          </a:p>
          <a:p>
            <a:pPr marL="0" marR="0">
              <a:lnSpc>
                <a:spcPct val="115000"/>
              </a:lnSpc>
              <a:spcBef>
                <a:spcPts val="0"/>
              </a:spcBef>
              <a:spcAft>
                <a:spcPts val="1000"/>
              </a:spcAft>
            </a:pPr>
            <a:r>
              <a:rPr lang="en-US" sz="1000" dirty="0" smtClean="0">
                <a:latin typeface="+mn-lt"/>
                <a:ea typeface="Calibri"/>
                <a:cs typeface="Times New Roman"/>
              </a:rPr>
              <a:t>“What are things that could put a person at greater risk of suicide?”</a:t>
            </a:r>
          </a:p>
          <a:p>
            <a:pPr marL="342900" marR="0" lvl="0" indent="-342900">
              <a:lnSpc>
                <a:spcPct val="115000"/>
              </a:lnSpc>
              <a:spcBef>
                <a:spcPts val="0"/>
              </a:spcBef>
              <a:spcAft>
                <a:spcPts val="1000"/>
              </a:spcAft>
              <a:buFont typeface="Wingdings"/>
              <a:buChar char=""/>
            </a:pPr>
            <a:r>
              <a:rPr lang="en-US" sz="1000" dirty="0" smtClean="0">
                <a:latin typeface="+mn-lt"/>
                <a:ea typeface="Calibri"/>
                <a:cs typeface="Times New Roman"/>
              </a:rPr>
              <a:t>Drugs &amp; alcohol-Impaired impulse control- as related to being a teenager or being under the influence of drugs or alcohol</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Lack of inhibition- not really caring what’s right or wrong</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Access to guns- 6x more likely to die by suicide </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Previous suicide attempts- if they have attempted before they are at greater risk</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Suicide in family- mental illness </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Abuse &amp; bullying- if someone is experiencing abuse at home or being bullied at school</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LGBTQ+</a:t>
            </a:r>
            <a:r>
              <a:rPr lang="en-US" sz="1000" baseline="0" dirty="0" smtClean="0">
                <a:latin typeface="+mn-lt"/>
                <a:ea typeface="Calibri"/>
                <a:cs typeface="Times New Roman"/>
              </a:rPr>
              <a:t> - family rejection, bullying, violence</a:t>
            </a:r>
            <a:endParaRPr lang="en-US" sz="1000" dirty="0" smtClean="0">
              <a:latin typeface="+mn-lt"/>
              <a:ea typeface="Calibri"/>
              <a:cs typeface="Times New Roman"/>
            </a:endParaRPr>
          </a:p>
          <a:p>
            <a:pPr marL="0" marR="0">
              <a:lnSpc>
                <a:spcPct val="115000"/>
              </a:lnSpc>
              <a:spcBef>
                <a:spcPts val="0"/>
              </a:spcBef>
              <a:spcAft>
                <a:spcPts val="1000"/>
              </a:spcAft>
            </a:pPr>
            <a:r>
              <a:rPr lang="en-US" sz="1000" b="1" dirty="0" smtClean="0">
                <a:latin typeface="+mn-lt"/>
                <a:ea typeface="Calibri"/>
                <a:cs typeface="Times New Roman"/>
              </a:rPr>
              <a:t> </a:t>
            </a:r>
            <a:endParaRPr lang="en-US" sz="1000" dirty="0" smtClean="0">
              <a:latin typeface="+mn-lt"/>
              <a:ea typeface="Calibri"/>
              <a:cs typeface="Times New Roman"/>
            </a:endParaRPr>
          </a:p>
          <a:p>
            <a:pPr marL="0" marR="0">
              <a:lnSpc>
                <a:spcPct val="115000"/>
              </a:lnSpc>
              <a:spcBef>
                <a:spcPts val="0"/>
              </a:spcBef>
              <a:spcAft>
                <a:spcPts val="1000"/>
              </a:spcAft>
            </a:pPr>
            <a:r>
              <a:rPr lang="en-US" sz="1000" dirty="0" smtClean="0">
                <a:latin typeface="+mn-lt"/>
                <a:ea typeface="Calibri"/>
                <a:cs typeface="Times New Roman"/>
              </a:rPr>
              <a:t>Statements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wanting to die or to kill oneself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feeling hopeless or having no reason to live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feeling trapped or in unbearable pain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being a burden to others </a:t>
            </a:r>
          </a:p>
          <a:p>
            <a:pPr marL="0" marR="0">
              <a:lnSpc>
                <a:spcPct val="115000"/>
              </a:lnSpc>
              <a:spcBef>
                <a:spcPts val="0"/>
              </a:spcBef>
              <a:spcAft>
                <a:spcPts val="1000"/>
              </a:spcAft>
            </a:pPr>
            <a:r>
              <a:rPr lang="en-US" sz="1000" dirty="0" smtClean="0">
                <a:latin typeface="+mn-lt"/>
                <a:ea typeface="Calibri"/>
                <a:cs typeface="Times New Roman"/>
              </a:rPr>
              <a:t>Appearance</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 Changes from “baseline”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disheveled, no longer caring, big baggy clothes in summer weather</a:t>
            </a:r>
          </a:p>
          <a:p>
            <a:pPr marL="0" marR="0">
              <a:lnSpc>
                <a:spcPct val="115000"/>
              </a:lnSpc>
              <a:spcBef>
                <a:spcPts val="0"/>
              </a:spcBef>
              <a:spcAft>
                <a:spcPts val="1000"/>
              </a:spcAft>
            </a:pPr>
            <a:r>
              <a:rPr lang="en-US" sz="1000" dirty="0" smtClean="0">
                <a:latin typeface="+mn-lt"/>
                <a:ea typeface="Calibri"/>
                <a:cs typeface="Times New Roman"/>
              </a:rPr>
              <a:t>Behavior</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Increasing the use of alcohol or drugs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Showing rage or talking about seeking revenge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Displaying extreme mood swings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Change in sleeping/eating habits</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Acting anxious or agitated; behaving recklessly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Sleeping too little or too much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Looking for a way to kill oneself, such as searching online or buying a gun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Withdrawing or feeling isolated A</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Writings and Drawings about death/suicide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 </a:t>
            </a:r>
          </a:p>
          <a:p>
            <a:pPr marL="0" marR="0">
              <a:lnSpc>
                <a:spcPct val="115000"/>
              </a:lnSpc>
              <a:spcBef>
                <a:spcPts val="0"/>
              </a:spcBef>
              <a:spcAft>
                <a:spcPts val="1000"/>
              </a:spcAft>
            </a:pPr>
            <a:r>
              <a:rPr lang="en-US" sz="1000" dirty="0" smtClean="0">
                <a:latin typeface="+mn-lt"/>
                <a:ea typeface="Calibri"/>
                <a:cs typeface="Times New Roman"/>
              </a:rPr>
              <a:t>Self Harm Vs. Suicide </a:t>
            </a:r>
          </a:p>
          <a:p>
            <a:pPr marL="342900" marR="0" lvl="0" indent="-342900">
              <a:lnSpc>
                <a:spcPct val="115000"/>
              </a:lnSpc>
              <a:spcBef>
                <a:spcPts val="0"/>
              </a:spcBef>
              <a:spcAft>
                <a:spcPts val="1000"/>
              </a:spcAft>
              <a:buFont typeface="Symbol"/>
              <a:buChar char=""/>
            </a:pPr>
            <a:r>
              <a:rPr lang="en-US" sz="1000" dirty="0" smtClean="0">
                <a:latin typeface="+mn-lt"/>
                <a:ea typeface="Calibri"/>
                <a:cs typeface="Times New Roman"/>
              </a:rPr>
              <a:t>Discuss the difference between harming self as maladaptive coping or hurting self with intention to die. </a:t>
            </a:r>
          </a:p>
          <a:p>
            <a:pPr marL="0" marR="0">
              <a:lnSpc>
                <a:spcPct val="115000"/>
              </a:lnSpc>
              <a:spcBef>
                <a:spcPts val="0"/>
              </a:spcBef>
              <a:spcAft>
                <a:spcPts val="1000"/>
              </a:spcAft>
            </a:pPr>
            <a:r>
              <a:rPr lang="en-US" sz="1000" dirty="0" smtClean="0">
                <a:latin typeface="+mn-lt"/>
                <a:ea typeface="Calibri"/>
                <a:cs typeface="Times New Roman"/>
              </a:rPr>
              <a:t>Drop in grades</a:t>
            </a:r>
          </a:p>
          <a:p>
            <a:pPr marL="0" marR="0">
              <a:lnSpc>
                <a:spcPct val="115000"/>
              </a:lnSpc>
              <a:spcBef>
                <a:spcPts val="0"/>
              </a:spcBef>
              <a:spcAft>
                <a:spcPts val="1000"/>
              </a:spcAft>
            </a:pPr>
            <a:r>
              <a:rPr lang="en-US" sz="1000" dirty="0" smtClean="0">
                <a:latin typeface="+mn-lt"/>
                <a:ea typeface="Calibri"/>
                <a:cs typeface="Times New Roman"/>
              </a:rPr>
              <a:t>Giving away possessions- danger in this as being a “will” for young people and a really big “red flag”</a:t>
            </a:r>
          </a:p>
          <a:p>
            <a:pPr marL="0" marR="0">
              <a:lnSpc>
                <a:spcPct val="115000"/>
              </a:lnSpc>
              <a:spcBef>
                <a:spcPts val="0"/>
              </a:spcBef>
              <a:spcAft>
                <a:spcPts val="1000"/>
              </a:spcAft>
            </a:pPr>
            <a:r>
              <a:rPr lang="en-US" sz="1000" dirty="0" smtClean="0">
                <a:latin typeface="+mn-lt"/>
                <a:ea typeface="Calibri"/>
                <a:cs typeface="Times New Roman"/>
              </a:rPr>
              <a:t>Talk, writing, and/or drawing about death- transition in to pictures drawn by teen in the 70’s</a:t>
            </a:r>
          </a:p>
          <a:p>
            <a:pPr marL="0" marR="0">
              <a:lnSpc>
                <a:spcPct val="115000"/>
              </a:lnSpc>
              <a:spcBef>
                <a:spcPts val="0"/>
              </a:spcBef>
              <a:spcAft>
                <a:spcPts val="1000"/>
              </a:spcAft>
            </a:pPr>
            <a:r>
              <a:rPr lang="en-US" sz="1000" dirty="0" smtClean="0">
                <a:latin typeface="+mn-lt"/>
                <a:ea typeface="Calibri"/>
                <a:cs typeface="Times New Roman"/>
              </a:rPr>
              <a:t>Giving away possessions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Feelings/Affect</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Expand beyond depression to agitation, anxiety, expansiveness (mania, bi-</a:t>
            </a:r>
            <a:r>
              <a:rPr lang="en-US" sz="1000" dirty="0" err="1" smtClean="0">
                <a:latin typeface="+mn-lt"/>
                <a:ea typeface="Calibri"/>
                <a:cs typeface="Times New Roman"/>
              </a:rPr>
              <a:t>polorarity</a:t>
            </a:r>
            <a:r>
              <a:rPr lang="en-US" sz="1000" dirty="0" smtClean="0">
                <a:latin typeface="+mn-lt"/>
                <a:ea typeface="Calibri"/>
                <a:cs typeface="Times New Roman"/>
              </a:rPr>
              <a:t>),  1&amp;2, Hypomania, </a:t>
            </a:r>
            <a:r>
              <a:rPr lang="en-US" sz="1000" dirty="0" err="1" smtClean="0">
                <a:latin typeface="+mn-lt"/>
                <a:ea typeface="Calibri"/>
                <a:cs typeface="Times New Roman"/>
              </a:rPr>
              <a:t>dysthmia</a:t>
            </a:r>
            <a:r>
              <a:rPr lang="en-US" sz="1000" dirty="0" smtClean="0">
                <a:latin typeface="+mn-lt"/>
                <a:ea typeface="Calibri"/>
                <a:cs typeface="Times New Roman"/>
              </a:rPr>
              <a:t>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Behaviors</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Acting anxious or agitated; behaving recklessly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Sleeping too little or too much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Looking for a way to kill oneself, such as searching online or buying a gun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Withdrawing or feeling isolated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Writings and Drawings about death/suicide </a:t>
            </a:r>
          </a:p>
          <a:p>
            <a:pPr eaLnBrk="1" hangingPunct="1">
              <a:lnSpc>
                <a:spcPct val="80000"/>
              </a:lnSpc>
              <a:spcBef>
                <a:spcPct val="0"/>
              </a:spcBef>
            </a:pPr>
            <a:endParaRPr lang="en-US" sz="1000" dirty="0" smtClean="0"/>
          </a:p>
        </p:txBody>
      </p:sp>
      <p:sp>
        <p:nvSpPr>
          <p:cNvPr id="4" name="Rectangle 3"/>
          <p:cNvSpPr>
            <a:spLocks noGrp="1"/>
          </p:cNvSpPr>
          <p:nvPr>
            <p:ph type="sldNum" sz="quarter" idx="10"/>
          </p:nvPr>
        </p:nvSpPr>
        <p:spPr/>
        <p:txBody>
          <a:bodyPr/>
          <a:lstStyle/>
          <a:p>
            <a:fld id="{CA5D3BF3-D352-46FC-8343-31F56E6730E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n-US" sz="1000" dirty="0" smtClean="0">
                <a:latin typeface="+mn-lt"/>
                <a:ea typeface="Calibri"/>
                <a:cs typeface="Times New Roman"/>
              </a:rPr>
              <a:t>Risk Factors – suicide is never connected</a:t>
            </a:r>
            <a:r>
              <a:rPr lang="en-US" sz="1000" baseline="0" dirty="0" smtClean="0">
                <a:latin typeface="+mn-lt"/>
                <a:ea typeface="Calibri"/>
                <a:cs typeface="Times New Roman"/>
              </a:rPr>
              <a:t> to one absolute reason or cause</a:t>
            </a:r>
            <a:endParaRPr lang="en-US" sz="1000" dirty="0" smtClean="0">
              <a:latin typeface="+mn-lt"/>
              <a:ea typeface="Calibri"/>
              <a:cs typeface="Times New Roman"/>
            </a:endParaRPr>
          </a:p>
          <a:p>
            <a:pPr marL="0" marR="0">
              <a:lnSpc>
                <a:spcPct val="115000"/>
              </a:lnSpc>
              <a:spcBef>
                <a:spcPts val="0"/>
              </a:spcBef>
              <a:spcAft>
                <a:spcPts val="1000"/>
              </a:spcAft>
            </a:pPr>
            <a:r>
              <a:rPr lang="en-US" sz="1000" dirty="0" smtClean="0">
                <a:latin typeface="+mn-lt"/>
                <a:ea typeface="Calibri"/>
                <a:cs typeface="Times New Roman"/>
              </a:rPr>
              <a:t>“What are things that could put a person at greater risk of suicide?”</a:t>
            </a:r>
          </a:p>
          <a:p>
            <a:pPr marL="342900" marR="0" lvl="0" indent="-342900">
              <a:lnSpc>
                <a:spcPct val="115000"/>
              </a:lnSpc>
              <a:spcBef>
                <a:spcPts val="0"/>
              </a:spcBef>
              <a:spcAft>
                <a:spcPts val="1000"/>
              </a:spcAft>
              <a:buFont typeface="Wingdings"/>
              <a:buChar char=""/>
            </a:pPr>
            <a:r>
              <a:rPr lang="en-US" sz="1000" dirty="0" smtClean="0">
                <a:latin typeface="+mn-lt"/>
                <a:ea typeface="Calibri"/>
                <a:cs typeface="Times New Roman"/>
              </a:rPr>
              <a:t>Drugs &amp; alcohol-Impaired impulse control- as related to being a teenager or being under the influence of drugs or alcohol</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Lack of inhibition- not really caring what’s right or wrong</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Access to guns- 6x more likely to die by suicide </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Previous suicide attempts- if they have attempted before they are at greater risk</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Suicide in family- mental illness </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Abuse &amp; bullying- if someone is experiencing abuse at home or being bullied at school</a:t>
            </a:r>
          </a:p>
          <a:p>
            <a:pPr marL="342900" marR="0" lvl="0" indent="-342900">
              <a:lnSpc>
                <a:spcPct val="115000"/>
              </a:lnSpc>
              <a:spcBef>
                <a:spcPts val="0"/>
              </a:spcBef>
              <a:spcAft>
                <a:spcPts val="1000"/>
              </a:spcAft>
              <a:buFont typeface="Wingdings"/>
              <a:buChar char=""/>
              <a:tabLst>
                <a:tab pos="228600" algn="l"/>
              </a:tabLst>
            </a:pPr>
            <a:r>
              <a:rPr lang="en-US" sz="1000" dirty="0" smtClean="0">
                <a:latin typeface="+mn-lt"/>
                <a:ea typeface="Calibri"/>
                <a:cs typeface="Times New Roman"/>
              </a:rPr>
              <a:t>LGBTQ+</a:t>
            </a:r>
            <a:r>
              <a:rPr lang="en-US" sz="1000" baseline="0" dirty="0" smtClean="0">
                <a:latin typeface="+mn-lt"/>
                <a:ea typeface="Calibri"/>
                <a:cs typeface="Times New Roman"/>
              </a:rPr>
              <a:t> - family rejection, bullying, violence</a:t>
            </a:r>
            <a:endParaRPr lang="en-US" sz="1000" dirty="0" smtClean="0">
              <a:latin typeface="+mn-lt"/>
              <a:ea typeface="Calibri"/>
              <a:cs typeface="Times New Roman"/>
            </a:endParaRPr>
          </a:p>
          <a:p>
            <a:pPr marL="0" marR="0">
              <a:lnSpc>
                <a:spcPct val="115000"/>
              </a:lnSpc>
              <a:spcBef>
                <a:spcPts val="0"/>
              </a:spcBef>
              <a:spcAft>
                <a:spcPts val="1000"/>
              </a:spcAft>
            </a:pPr>
            <a:r>
              <a:rPr lang="en-US" sz="1000" b="1" dirty="0" smtClean="0">
                <a:latin typeface="+mn-lt"/>
                <a:ea typeface="Calibri"/>
                <a:cs typeface="Times New Roman"/>
              </a:rPr>
              <a:t> </a:t>
            </a:r>
            <a:endParaRPr lang="en-US" sz="1000" dirty="0" smtClean="0">
              <a:latin typeface="+mn-lt"/>
              <a:ea typeface="Calibri"/>
              <a:cs typeface="Times New Roman"/>
            </a:endParaRPr>
          </a:p>
          <a:p>
            <a:pPr marL="0" marR="0">
              <a:lnSpc>
                <a:spcPct val="115000"/>
              </a:lnSpc>
              <a:spcBef>
                <a:spcPts val="0"/>
              </a:spcBef>
              <a:spcAft>
                <a:spcPts val="1000"/>
              </a:spcAft>
            </a:pPr>
            <a:r>
              <a:rPr lang="en-US" sz="1000" dirty="0" smtClean="0">
                <a:latin typeface="+mn-lt"/>
                <a:ea typeface="Calibri"/>
                <a:cs typeface="Times New Roman"/>
              </a:rPr>
              <a:t>Statements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wanting to die or to kill oneself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feeling hopeless or having no reason to live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feeling trapped or in unbearable pain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Talking about being a burden to others </a:t>
            </a:r>
          </a:p>
          <a:p>
            <a:pPr marL="0" marR="0">
              <a:lnSpc>
                <a:spcPct val="115000"/>
              </a:lnSpc>
              <a:spcBef>
                <a:spcPts val="0"/>
              </a:spcBef>
              <a:spcAft>
                <a:spcPts val="1000"/>
              </a:spcAft>
            </a:pPr>
            <a:r>
              <a:rPr lang="en-US" sz="1000" dirty="0" smtClean="0">
                <a:latin typeface="+mn-lt"/>
                <a:ea typeface="Calibri"/>
                <a:cs typeface="Times New Roman"/>
              </a:rPr>
              <a:t>Appearance</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 Changes from “baseline”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disheveled, no longer caring, big baggy clothes in summer weather</a:t>
            </a:r>
          </a:p>
          <a:p>
            <a:pPr marL="0" marR="0">
              <a:lnSpc>
                <a:spcPct val="115000"/>
              </a:lnSpc>
              <a:spcBef>
                <a:spcPts val="0"/>
              </a:spcBef>
              <a:spcAft>
                <a:spcPts val="1000"/>
              </a:spcAft>
            </a:pPr>
            <a:r>
              <a:rPr lang="en-US" sz="1000" dirty="0" smtClean="0">
                <a:latin typeface="+mn-lt"/>
                <a:ea typeface="Calibri"/>
                <a:cs typeface="Times New Roman"/>
              </a:rPr>
              <a:t>Behavior</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Increasing the use of alcohol or drugs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Showing rage or talking about seeking revenge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Displaying extreme mood swings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Change in sleeping/eating habits</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Acting anxious or agitated; behaving recklessly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Sleeping too little or too much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Looking for a way to kill oneself, such as searching online or buying a gun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Withdrawing or feeling isolated A</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Writings and Drawings about death/suicide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 </a:t>
            </a:r>
          </a:p>
          <a:p>
            <a:pPr marL="0" marR="0">
              <a:lnSpc>
                <a:spcPct val="115000"/>
              </a:lnSpc>
              <a:spcBef>
                <a:spcPts val="0"/>
              </a:spcBef>
              <a:spcAft>
                <a:spcPts val="1000"/>
              </a:spcAft>
            </a:pPr>
            <a:r>
              <a:rPr lang="en-US" sz="1000" dirty="0" smtClean="0">
                <a:latin typeface="+mn-lt"/>
                <a:ea typeface="Calibri"/>
                <a:cs typeface="Times New Roman"/>
              </a:rPr>
              <a:t>Self Harm Vs. Suicide </a:t>
            </a:r>
          </a:p>
          <a:p>
            <a:pPr marL="342900" marR="0" lvl="0" indent="-342900">
              <a:lnSpc>
                <a:spcPct val="115000"/>
              </a:lnSpc>
              <a:spcBef>
                <a:spcPts val="0"/>
              </a:spcBef>
              <a:spcAft>
                <a:spcPts val="1000"/>
              </a:spcAft>
              <a:buFont typeface="Symbol"/>
              <a:buChar char=""/>
            </a:pPr>
            <a:r>
              <a:rPr lang="en-US" sz="1000" dirty="0" smtClean="0">
                <a:latin typeface="+mn-lt"/>
                <a:ea typeface="Calibri"/>
                <a:cs typeface="Times New Roman"/>
              </a:rPr>
              <a:t>Discuss the difference between harming self as maladaptive coping or hurting self with intention to die. </a:t>
            </a:r>
          </a:p>
          <a:p>
            <a:pPr marL="0" marR="0">
              <a:lnSpc>
                <a:spcPct val="115000"/>
              </a:lnSpc>
              <a:spcBef>
                <a:spcPts val="0"/>
              </a:spcBef>
              <a:spcAft>
                <a:spcPts val="1000"/>
              </a:spcAft>
            </a:pPr>
            <a:r>
              <a:rPr lang="en-US" sz="1000" dirty="0" smtClean="0">
                <a:latin typeface="+mn-lt"/>
                <a:ea typeface="Calibri"/>
                <a:cs typeface="Times New Roman"/>
              </a:rPr>
              <a:t>Drop in grades</a:t>
            </a:r>
          </a:p>
          <a:p>
            <a:pPr marL="0" marR="0">
              <a:lnSpc>
                <a:spcPct val="115000"/>
              </a:lnSpc>
              <a:spcBef>
                <a:spcPts val="0"/>
              </a:spcBef>
              <a:spcAft>
                <a:spcPts val="1000"/>
              </a:spcAft>
            </a:pPr>
            <a:r>
              <a:rPr lang="en-US" sz="1000" dirty="0" smtClean="0">
                <a:latin typeface="+mn-lt"/>
                <a:ea typeface="Calibri"/>
                <a:cs typeface="Times New Roman"/>
              </a:rPr>
              <a:t>Giving away possessions- danger in this as being a “will” for young people and a really big “red flag”</a:t>
            </a:r>
          </a:p>
          <a:p>
            <a:pPr marL="0" marR="0">
              <a:lnSpc>
                <a:spcPct val="115000"/>
              </a:lnSpc>
              <a:spcBef>
                <a:spcPts val="0"/>
              </a:spcBef>
              <a:spcAft>
                <a:spcPts val="1000"/>
              </a:spcAft>
            </a:pPr>
            <a:r>
              <a:rPr lang="en-US" sz="1000" dirty="0" smtClean="0">
                <a:latin typeface="+mn-lt"/>
                <a:ea typeface="Calibri"/>
                <a:cs typeface="Times New Roman"/>
              </a:rPr>
              <a:t>Talk, writing, and/or drawing about death- transition in to pictures drawn by teen in the 70’s</a:t>
            </a:r>
          </a:p>
          <a:p>
            <a:pPr marL="0" marR="0">
              <a:lnSpc>
                <a:spcPct val="115000"/>
              </a:lnSpc>
              <a:spcBef>
                <a:spcPts val="0"/>
              </a:spcBef>
              <a:spcAft>
                <a:spcPts val="1000"/>
              </a:spcAft>
            </a:pPr>
            <a:r>
              <a:rPr lang="en-US" sz="1000" dirty="0" smtClean="0">
                <a:latin typeface="+mn-lt"/>
                <a:ea typeface="Calibri"/>
                <a:cs typeface="Times New Roman"/>
              </a:rPr>
              <a:t>Giving away possessions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Feelings/Affect</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Expand beyond depression to agitation, anxiety, expansiveness (mania, bi-</a:t>
            </a:r>
            <a:r>
              <a:rPr lang="en-US" sz="1000" dirty="0" err="1" smtClean="0">
                <a:latin typeface="+mn-lt"/>
                <a:ea typeface="Calibri"/>
                <a:cs typeface="Times New Roman"/>
              </a:rPr>
              <a:t>polorarity</a:t>
            </a:r>
            <a:r>
              <a:rPr lang="en-US" sz="1000" dirty="0" smtClean="0">
                <a:latin typeface="+mn-lt"/>
                <a:ea typeface="Calibri"/>
                <a:cs typeface="Times New Roman"/>
              </a:rPr>
              <a:t>),  1&amp;2, Hypomania, </a:t>
            </a:r>
            <a:r>
              <a:rPr lang="en-US" sz="1000" dirty="0" err="1" smtClean="0">
                <a:latin typeface="+mn-lt"/>
                <a:ea typeface="Calibri"/>
                <a:cs typeface="Times New Roman"/>
              </a:rPr>
              <a:t>dysthmia</a:t>
            </a:r>
            <a:r>
              <a:rPr lang="en-US" sz="1000" dirty="0" smtClean="0">
                <a:latin typeface="+mn-lt"/>
                <a:ea typeface="Calibri"/>
                <a:cs typeface="Times New Roman"/>
              </a:rPr>
              <a:t> </a:t>
            </a:r>
          </a:p>
          <a:p>
            <a:pPr marL="342900" marR="0" lvl="0" indent="-342900">
              <a:lnSpc>
                <a:spcPct val="115000"/>
              </a:lnSpc>
              <a:spcBef>
                <a:spcPts val="0"/>
              </a:spcBef>
              <a:spcAft>
                <a:spcPts val="1000"/>
              </a:spcAft>
              <a:buFont typeface="Times New Roman"/>
              <a:buChar char="•"/>
              <a:tabLst>
                <a:tab pos="457200" algn="l"/>
              </a:tabLst>
            </a:pPr>
            <a:r>
              <a:rPr lang="en-US" sz="1000" dirty="0" smtClean="0">
                <a:latin typeface="+mn-lt"/>
                <a:ea typeface="Calibri"/>
                <a:cs typeface="Times New Roman"/>
              </a:rPr>
              <a:t>Behaviors</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Acting anxious or agitated; behaving recklessly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Sleeping too little or too much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Looking for a way to kill oneself, such as searching online or buying a gun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Withdrawing or feeling isolated </a:t>
            </a:r>
          </a:p>
          <a:p>
            <a:pPr marL="742950" marR="0" lvl="1" indent="-285750">
              <a:lnSpc>
                <a:spcPct val="115000"/>
              </a:lnSpc>
              <a:spcBef>
                <a:spcPts val="0"/>
              </a:spcBef>
              <a:spcAft>
                <a:spcPts val="1000"/>
              </a:spcAft>
              <a:buFont typeface="Times New Roman"/>
              <a:buChar char="•"/>
              <a:tabLst>
                <a:tab pos="914400" algn="l"/>
              </a:tabLst>
            </a:pPr>
            <a:r>
              <a:rPr lang="en-US" sz="1000" dirty="0" smtClean="0">
                <a:latin typeface="+mn-lt"/>
                <a:ea typeface="Calibri"/>
                <a:cs typeface="Times New Roman"/>
              </a:rPr>
              <a:t>Writings and Drawings about death/suicide </a:t>
            </a:r>
          </a:p>
          <a:p>
            <a:pPr eaLnBrk="1" hangingPunct="1">
              <a:lnSpc>
                <a:spcPct val="80000"/>
              </a:lnSpc>
              <a:spcBef>
                <a:spcPct val="0"/>
              </a:spcBef>
            </a:pPr>
            <a:endParaRPr lang="en-US" sz="1000" dirty="0" smtClean="0"/>
          </a:p>
        </p:txBody>
      </p:sp>
      <p:sp>
        <p:nvSpPr>
          <p:cNvPr id="4" name="Rectangle 3"/>
          <p:cNvSpPr>
            <a:spLocks noGrp="1"/>
          </p:cNvSpPr>
          <p:nvPr>
            <p:ph type="sldNum" sz="quarter" idx="10"/>
          </p:nvPr>
        </p:nvSpPr>
        <p:spPr/>
        <p:txBody>
          <a:bodyPr/>
          <a:lstStyle/>
          <a:p>
            <a:fld id="{CA5D3BF3-D352-46FC-8343-31F56E6730E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normAutofit fontScale="85000" lnSpcReduction="20000"/>
          </a:bodyPr>
          <a:lstStyle/>
          <a:p>
            <a:r>
              <a:rPr lang="en-US" dirty="0"/>
              <a:t>Introduce</a:t>
            </a:r>
            <a:r>
              <a:rPr lang="en-US" baseline="0" dirty="0"/>
              <a:t> “Bob”  as a teen that goes to the same school</a:t>
            </a:r>
          </a:p>
          <a:p>
            <a:r>
              <a:rPr lang="en-US" baseline="0" dirty="0"/>
              <a:t>Point to thick line at bottom of screen- that represents the future</a:t>
            </a:r>
          </a:p>
          <a:p>
            <a:r>
              <a:rPr lang="en-US" baseline="0" dirty="0"/>
              <a:t>Ask (along with prompt on pres)– “What do you look forward to?”</a:t>
            </a:r>
          </a:p>
          <a:p>
            <a:r>
              <a:rPr lang="en-US" baseline="0" dirty="0"/>
              <a:t>Then Ask (with prompt)- “What stresses you out?”</a:t>
            </a:r>
          </a:p>
          <a:p>
            <a:endParaRPr lang="en-US" baseline="0" dirty="0"/>
          </a:p>
          <a:p>
            <a:r>
              <a:rPr lang="en-US" baseline="0" dirty="0"/>
              <a:t>Then go into story as a way to help students gain a better understanding of suicide. </a:t>
            </a:r>
            <a:endParaRPr lang="en-US" dirty="0"/>
          </a:p>
          <a:p>
            <a:endParaRPr lang="en-US" dirty="0"/>
          </a:p>
          <a:p>
            <a:r>
              <a:rPr lang="en-US" dirty="0"/>
              <a:t>Story line for Depressed Stickperson– “Bob”</a:t>
            </a:r>
          </a:p>
          <a:p>
            <a:endParaRPr lang="en-US" dirty="0"/>
          </a:p>
          <a:p>
            <a:r>
              <a:rPr lang="en-US" dirty="0"/>
              <a:t>-Has been having a hard time concentrating at school.</a:t>
            </a:r>
            <a:r>
              <a:rPr lang="en-US" baseline="0" dirty="0"/>
              <a:t> R</a:t>
            </a:r>
            <a:r>
              <a:rPr lang="en-US" dirty="0"/>
              <a:t>eally distracted and grades have been dropping</a:t>
            </a:r>
          </a:p>
          <a:p>
            <a:endParaRPr lang="en-US" dirty="0"/>
          </a:p>
          <a:p>
            <a:r>
              <a:rPr lang="en-US" dirty="0"/>
              <a:t>-On top of that,</a:t>
            </a:r>
            <a:r>
              <a:rPr lang="en-US" baseline="0" dirty="0"/>
              <a:t> realized significant other </a:t>
            </a:r>
            <a:r>
              <a:rPr lang="en-US" dirty="0"/>
              <a:t>was liking other</a:t>
            </a:r>
            <a:r>
              <a:rPr lang="en-US" baseline="0" dirty="0"/>
              <a:t> people’s</a:t>
            </a:r>
            <a:r>
              <a:rPr lang="en-US" dirty="0"/>
              <a:t> pictures on </a:t>
            </a:r>
            <a:r>
              <a:rPr lang="en-US" dirty="0" err="1"/>
              <a:t>Instagram</a:t>
            </a:r>
            <a:r>
              <a:rPr lang="en-US" dirty="0"/>
              <a:t> and felt no trust in the relationship—break up</a:t>
            </a:r>
          </a:p>
          <a:p>
            <a:endParaRPr lang="en-US" dirty="0"/>
          </a:p>
          <a:p>
            <a:r>
              <a:rPr lang="en-US" dirty="0"/>
              <a:t>-S.O.-mutual friends, drama within the friend circles</a:t>
            </a:r>
          </a:p>
          <a:p>
            <a:endParaRPr lang="en-US" dirty="0"/>
          </a:p>
          <a:p>
            <a:r>
              <a:rPr lang="en-US" dirty="0"/>
              <a:t>-Not getting along with family because of grades/behavior</a:t>
            </a:r>
          </a:p>
          <a:p>
            <a:endParaRPr lang="en-US" dirty="0"/>
          </a:p>
          <a:p>
            <a:r>
              <a:rPr lang="en-US" dirty="0"/>
              <a:t>-Grandmother died</a:t>
            </a:r>
          </a:p>
          <a:p>
            <a:endParaRPr lang="en-US" dirty="0"/>
          </a:p>
          <a:p>
            <a:r>
              <a:rPr lang="en-US" dirty="0"/>
              <a:t>-Ex posted embarrassing pictures on </a:t>
            </a:r>
            <a:r>
              <a:rPr lang="en-US" dirty="0" err="1"/>
              <a:t>instagram</a:t>
            </a:r>
            <a:r>
              <a:rPr lang="en-US" dirty="0"/>
              <a:t> and getting bullied at school</a:t>
            </a:r>
          </a:p>
          <a:p>
            <a:endParaRPr lang="en-US" dirty="0"/>
          </a:p>
          <a:p>
            <a:r>
              <a:rPr lang="en-US" dirty="0"/>
              <a:t>-Identity—Feelings of not really knowing who they are</a:t>
            </a:r>
          </a:p>
          <a:p>
            <a:endParaRPr lang="en-US" dirty="0"/>
          </a:p>
          <a:p>
            <a:r>
              <a:rPr lang="en-US" dirty="0"/>
              <a:t>-Depression- withdrawal, lonely, sad, painful</a:t>
            </a:r>
          </a:p>
          <a:p>
            <a:endParaRPr lang="en-US" dirty="0"/>
          </a:p>
          <a:p>
            <a:r>
              <a:rPr lang="en-US" dirty="0"/>
              <a:t>This</a:t>
            </a:r>
            <a:r>
              <a:rPr lang="en-US" baseline="0" dirty="0"/>
              <a:t> can be told as a story for best effect. Make sure to point out how Bob is feeling throughout the process to give students a chance to empathize and really understand.</a:t>
            </a:r>
          </a:p>
          <a:p>
            <a:endParaRPr lang="en-US" baseline="0" dirty="0"/>
          </a:p>
          <a:p>
            <a:r>
              <a:rPr lang="en-US" baseline="0" dirty="0"/>
              <a:t>Point out that with stressors piled on makes it harder to look at the future because all “Bob” can see is the stressors right in front of him</a:t>
            </a:r>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Understanding</a:t>
            </a:r>
            <a:r>
              <a:rPr lang="en-US" baseline="0" dirty="0"/>
              <a:t> the concept of tunnel vision </a:t>
            </a:r>
          </a:p>
          <a:p>
            <a:endParaRPr lang="en-US" baseline="0" dirty="0"/>
          </a:p>
          <a:p>
            <a:r>
              <a:rPr lang="en-US" baseline="0" dirty="0"/>
              <a:t>A person at risk isn’t thinking about all the great positive things, is only looking at the stressors piled up and feeling </a:t>
            </a:r>
          </a:p>
          <a:p>
            <a:r>
              <a:rPr lang="en-US" baseline="0" dirty="0"/>
              <a:t>-Hopeless</a:t>
            </a:r>
          </a:p>
          <a:p>
            <a:r>
              <a:rPr lang="en-US" baseline="0" dirty="0"/>
              <a:t>-Helpless</a:t>
            </a:r>
          </a:p>
          <a:p>
            <a:r>
              <a:rPr lang="en-US" baseline="0" dirty="0"/>
              <a:t>-Pain</a:t>
            </a:r>
          </a:p>
          <a:p>
            <a:r>
              <a:rPr lang="en-US" baseline="0" dirty="0"/>
              <a:t>-Alone</a:t>
            </a:r>
          </a:p>
          <a:p>
            <a:r>
              <a:rPr lang="en-US" baseline="0" dirty="0"/>
              <a:t>- And like there’s no way out</a:t>
            </a:r>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11" name="Rectangle 10"/>
          <p:cNvSpPr/>
          <p:nvPr/>
        </p:nvSpPr>
        <p:spPr>
          <a:xfrm>
            <a:off x="2359153"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9" name="Subtitle 8"/>
          <p:cNvSpPr>
            <a:spLocks noGrp="1"/>
          </p:cNvSpPr>
          <p:nvPr>
            <p:ph type="subTitle" idx="1"/>
          </p:nvPr>
        </p:nvSpPr>
        <p:spPr>
          <a:xfrm>
            <a:off x="2362199"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76223" y="4551524"/>
            <a:ext cx="2057401" cy="514350"/>
          </a:xfrm>
        </p:spPr>
        <p:txBody>
          <a:bodyPr>
            <a:noAutofit/>
          </a:bodyPr>
          <a:lstStyle>
            <a:lvl1pPr algn="ctr">
              <a:defRPr sz="2000">
                <a:solidFill>
                  <a:srgbClr val="FFFFFF"/>
                </a:solidFill>
              </a:defRPr>
            </a:lvl1pPr>
            <a:extLst/>
          </a:lstStyle>
          <a:p>
            <a:pPr algn="ctr"/>
            <a:fld id="{0D5B5597-6D9A-0340-959E-AAFFA0F95C26}" type="datetime1">
              <a:rPr lang="en-US" smtClean="0">
                <a:solidFill>
                  <a:srgbClr val="FFFFFF"/>
                </a:solidFill>
              </a:rPr>
              <a:t>3/28/17</a:t>
            </a:fld>
            <a:endParaRPr lang="en-US" sz="2000" dirty="0">
              <a:solidFill>
                <a:srgbClr val="FFFFFF"/>
              </a:solidFill>
            </a:endParaRPr>
          </a:p>
        </p:txBody>
      </p:sp>
      <p:sp>
        <p:nvSpPr>
          <p:cNvPr id="17" name="Footer Placeholder 16"/>
          <p:cNvSpPr>
            <a:spLocks noGrp="1"/>
          </p:cNvSpPr>
          <p:nvPr>
            <p:ph type="ftr" sz="quarter" idx="11"/>
          </p:nvPr>
        </p:nvSpPr>
        <p:spPr>
          <a:xfrm>
            <a:off x="2085402" y="177405"/>
            <a:ext cx="5867401" cy="273844"/>
          </a:xfrm>
        </p:spPr>
        <p:txBody>
          <a:bodyPr/>
          <a:lstStyle>
            <a:lvl1pPr algn="r">
              <a:defRPr>
                <a:solidFill>
                  <a:schemeClr val="tx2"/>
                </a:solidFill>
              </a:defRPr>
            </a:lvl1pPr>
            <a:extLst/>
          </a:lstStyle>
          <a:p>
            <a:pPr algn="r"/>
            <a:r>
              <a:rPr lang="en-US" smtClean="0">
                <a:solidFill>
                  <a:schemeClr val="tx2"/>
                </a:solidFill>
              </a:rPr>
              <a:t>TEEN LINE 2017</a:t>
            </a:r>
            <a:endParaRPr lang="en-US" dirty="0">
              <a:solidFill>
                <a:schemeClr val="tx2"/>
              </a:solidFill>
            </a:endParaRPr>
          </a:p>
        </p:txBody>
      </p:sp>
      <p:sp>
        <p:nvSpPr>
          <p:cNvPr id="29" name="Slide Number Placeholder 28"/>
          <p:cNvSpPr>
            <a:spLocks noGrp="1"/>
          </p:cNvSpPr>
          <p:nvPr>
            <p:ph type="sldNum" sz="quarter" idx="12"/>
          </p:nvPr>
        </p:nvSpPr>
        <p:spPr>
          <a:xfrm>
            <a:off x="8001023" y="171450"/>
            <a:ext cx="838201"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4" y="2343150"/>
            <a:ext cx="6477001" cy="2038350"/>
          </a:xfrm>
        </p:spPr>
        <p:txBody>
          <a:bodyPr rtlCol="0" anchor="b"/>
          <a:lstStyle>
            <a:lvl1pPr>
              <a:defRPr cap="all" baseline="0"/>
            </a:lvl1pPr>
            <a:extLst/>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181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608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0073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34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058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04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089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3524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7835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5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type="dt" sz="half" idx="10"/>
          </p:nvPr>
        </p:nvSpPr>
        <p:spPr/>
        <p:txBody>
          <a:bodyPr/>
          <a:lstStyle/>
          <a:p>
            <a:fld id="{C002BBC5-D468-4644-A6D3-676D45874411}" type="datetime1">
              <a:rPr lang="en-US" smtClean="0"/>
              <a:t>3/28/17</a:t>
            </a:fld>
            <a:endParaRPr lang="en-US"/>
          </a:p>
        </p:txBody>
      </p:sp>
      <p:sp>
        <p:nvSpPr>
          <p:cNvPr id="4" name="Rectangle 3"/>
          <p:cNvSpPr>
            <a:spLocks noGrp="1"/>
          </p:cNvSpPr>
          <p:nvPr>
            <p:ph type="ftr" sz="quarter" idx="11"/>
          </p:nvPr>
        </p:nvSpPr>
        <p:spPr/>
        <p:txBody>
          <a:bodyPr/>
          <a:lstStyle/>
          <a:p>
            <a:r>
              <a:rPr lang="en-US" smtClean="0"/>
              <a:t>TEEN LINE 2017</a:t>
            </a:r>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13" y="1352550"/>
            <a:ext cx="8153401"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3/28/17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926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057413"/>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8" name="Rectangle 7"/>
          <p:cNvSpPr/>
          <p:nvPr/>
        </p:nvSpPr>
        <p:spPr>
          <a:xfrm>
            <a:off x="16" y="1200150"/>
            <a:ext cx="1295401"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9" name="Rectangle 8"/>
          <p:cNvSpPr/>
          <p:nvPr/>
        </p:nvSpPr>
        <p:spPr>
          <a:xfrm>
            <a:off x="1371601"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56C69550-89D0-544E-89E7-14D9BC0077E3}" type="datetime1">
              <a:rPr lang="en-US" smtClean="0"/>
              <a:t>3/28/17</a:t>
            </a:fld>
            <a:endParaRPr lang="en-US"/>
          </a:p>
        </p:txBody>
      </p:sp>
      <p:sp>
        <p:nvSpPr>
          <p:cNvPr id="13" name="Slide Number Placeholder 12"/>
          <p:cNvSpPr>
            <a:spLocks noGrp="1"/>
          </p:cNvSpPr>
          <p:nvPr>
            <p:ph type="sldNum" sz="quarter" idx="11"/>
          </p:nvPr>
        </p:nvSpPr>
        <p:spPr>
          <a:xfrm>
            <a:off x="16" y="1314451"/>
            <a:ext cx="1295401"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r>
              <a:rPr lang="en-US" smtClean="0"/>
              <a:t>TEEN LINE 2017</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09603" y="1352553"/>
            <a:ext cx="3886201" cy="3268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844901" y="1352556"/>
            <a:ext cx="3886201" cy="3268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44ACCAF6-A1E6-9542-91A6-964B8777B7C2}" type="datetime1">
              <a:rPr lang="en-US" smtClean="0"/>
              <a:t>3/28/17</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r>
              <a:rPr lang="en-US" smtClean="0"/>
              <a:t>TEEN LINE 2017</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50" y="118110"/>
            <a:ext cx="8153401" cy="1005840"/>
          </a:xfrm>
        </p:spPr>
        <p:txBody>
          <a:bodyPr anchor="b"/>
          <a:lstStyle>
            <a:lvl1pPr>
              <a:defRPr/>
            </a:lvl1pPr>
            <a:extLst/>
          </a:lstStyle>
          <a:p>
            <a:r>
              <a:rPr lang="en-US"/>
              <a:t>Click to edit Master title style</a:t>
            </a:r>
            <a:endParaRPr lang="en-US" dirty="0"/>
          </a:p>
        </p:txBody>
      </p:sp>
      <p:sp>
        <p:nvSpPr>
          <p:cNvPr id="11" name="Content Placeholder 10"/>
          <p:cNvSpPr>
            <a:spLocks noGrp="1"/>
          </p:cNvSpPr>
          <p:nvPr>
            <p:ph sz="quarter" idx="13"/>
          </p:nvPr>
        </p:nvSpPr>
        <p:spPr>
          <a:xfrm>
            <a:off x="609603" y="1919818"/>
            <a:ext cx="3886201"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4" y="1919818"/>
            <a:ext cx="3886201" cy="2628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76FD76F5-B54A-D146-B69D-19A712C7D17B}" type="datetime1">
              <a:rPr lang="en-US" smtClean="0"/>
              <a:t>3/28/17</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r>
              <a:rPr lang="en-US" smtClean="0"/>
              <a:t>TEEN LINE 2017</a:t>
            </a:r>
            <a:endParaRPr lang="en-US"/>
          </a:p>
        </p:txBody>
      </p:sp>
      <p:sp>
        <p:nvSpPr>
          <p:cNvPr id="16" name="Text Placeholder 15"/>
          <p:cNvSpPr>
            <a:spLocks noGrp="1"/>
          </p:cNvSpPr>
          <p:nvPr>
            <p:ph type="body" sz="quarter" idx="18"/>
          </p:nvPr>
        </p:nvSpPr>
        <p:spPr>
          <a:xfrm>
            <a:off x="609603" y="1362287"/>
            <a:ext cx="3886201" cy="530352"/>
          </a:xfrm>
          <a:solidFill>
            <a:schemeClr val="accent2"/>
          </a:solidFill>
        </p:spPr>
        <p:txBody>
          <a:bodyPr rtlCol="0" anchor="ctr"/>
          <a:lstStyle>
            <a:lvl1pPr>
              <a:buFontTx/>
              <a:buNone/>
              <a:defRPr sz="2000" b="1">
                <a:solidFill>
                  <a:srgbClr val="FFFFFF"/>
                </a:solidFill>
              </a:defRPr>
            </a:lvl1pPr>
            <a:extLst/>
          </a:lstStyle>
          <a:p>
            <a:pPr lvl="0"/>
            <a:r>
              <a:rPr lang="en-US"/>
              <a:t>Click to edit Master text styles</a:t>
            </a:r>
          </a:p>
        </p:txBody>
      </p:sp>
      <p:sp>
        <p:nvSpPr>
          <p:cNvPr id="15" name="Text Placeholder 14"/>
          <p:cNvSpPr>
            <a:spLocks noGrp="1"/>
          </p:cNvSpPr>
          <p:nvPr>
            <p:ph type="body" sz="quarter" idx="19"/>
          </p:nvPr>
        </p:nvSpPr>
        <p:spPr>
          <a:xfrm>
            <a:off x="4800604" y="1362287"/>
            <a:ext cx="3886201" cy="530352"/>
          </a:xfrm>
          <a:solidFill>
            <a:schemeClr val="accent4"/>
          </a:solidFill>
        </p:spPr>
        <p:txBody>
          <a:bodyPr rtlCol="0" anchor="ctr"/>
          <a:lstStyle>
            <a:lvl1pPr>
              <a:buFontTx/>
              <a:buNone/>
              <a:defRPr sz="2000" b="1">
                <a:solidFill>
                  <a:srgbClr val="FFFFFF"/>
                </a:solidFill>
              </a:defRPr>
            </a:lvl1pPr>
            <a:extLst/>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4D4BD-180A-1548-9CCD-F113DCD7BD36}" type="datetime1">
              <a:rPr lang="en-US" smtClean="0"/>
              <a:t>3/28/17</a:t>
            </a:fld>
            <a:endParaRPr lang="en-US"/>
          </a:p>
        </p:txBody>
      </p:sp>
      <p:sp>
        <p:nvSpPr>
          <p:cNvPr id="4" name="Footer Placeholder 3"/>
          <p:cNvSpPr>
            <a:spLocks noGrp="1"/>
          </p:cNvSpPr>
          <p:nvPr>
            <p:ph type="ftr" sz="quarter" idx="11"/>
          </p:nvPr>
        </p:nvSpPr>
        <p:spPr/>
        <p:txBody>
          <a:bodyPr/>
          <a:lstStyle/>
          <a:p>
            <a:r>
              <a:rPr lang="en-US" smtClean="0"/>
              <a:t>TEEN LINE 2017</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9FFD9-5BBE-9641-86BD-E8E4AFAE8D46}" type="datetime1">
              <a:rPr lang="en-US" smtClean="0"/>
              <a:t>3/28/17</a:t>
            </a:fld>
            <a:endParaRPr lang="en-US"/>
          </a:p>
        </p:txBody>
      </p:sp>
      <p:sp>
        <p:nvSpPr>
          <p:cNvPr id="3" name="Footer Placeholder 2"/>
          <p:cNvSpPr>
            <a:spLocks noGrp="1"/>
          </p:cNvSpPr>
          <p:nvPr>
            <p:ph type="ftr" sz="quarter" idx="11"/>
          </p:nvPr>
        </p:nvSpPr>
        <p:spPr/>
        <p:txBody>
          <a:bodyPr/>
          <a:lstStyle/>
          <a:p>
            <a:r>
              <a:rPr lang="en-US" smtClean="0"/>
              <a:t>TEEN LINE 2017</a:t>
            </a:r>
            <a:endParaRPr lang="en-US" dirty="0"/>
          </a:p>
        </p:txBody>
      </p:sp>
      <p:sp>
        <p:nvSpPr>
          <p:cNvPr id="4" name="Slide Number Placeholder 3"/>
          <p:cNvSpPr>
            <a:spLocks noGrp="1"/>
          </p:cNvSpPr>
          <p:nvPr>
            <p:ph type="sldNum" sz="quarter" idx="12"/>
          </p:nvPr>
        </p:nvSpPr>
        <p:spPr>
          <a:xfrm>
            <a:off x="24" y="4686300"/>
            <a:ext cx="533401"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118110"/>
            <a:ext cx="8153401" cy="1005840"/>
          </a:xfrm>
        </p:spPr>
        <p:txBody>
          <a:bodyPr anchor="b"/>
          <a:lstStyle>
            <a:lvl1pPr algn="l">
              <a:buNone/>
              <a:defRPr sz="4200" b="0"/>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0C75B9D-2A9C-E840-B939-F342F36F047E}" type="datetime1">
              <a:rPr lang="en-US" smtClean="0"/>
              <a:t>3/28/17</a:t>
            </a:fld>
            <a:endParaRPr lang="en-US"/>
          </a:p>
        </p:txBody>
      </p:sp>
      <p:sp>
        <p:nvSpPr>
          <p:cNvPr id="6" name="Footer Placeholder 5"/>
          <p:cNvSpPr>
            <a:spLocks noGrp="1"/>
          </p:cNvSpPr>
          <p:nvPr>
            <p:ph type="ftr" sz="quarter" idx="11"/>
          </p:nvPr>
        </p:nvSpPr>
        <p:spPr/>
        <p:txBody>
          <a:bodyPr/>
          <a:lstStyle/>
          <a:p>
            <a:r>
              <a:rPr lang="en-US" smtClean="0"/>
              <a:t>TEEN LINE 2017</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8" y="1428750"/>
            <a:ext cx="1600201"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a:defRPr>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9" name="Content Placeholder 8"/>
          <p:cNvSpPr>
            <a:spLocks noGrp="1"/>
          </p:cNvSpPr>
          <p:nvPr>
            <p:ph sz="quarter" idx="13"/>
          </p:nvPr>
        </p:nvSpPr>
        <p:spPr>
          <a:xfrm>
            <a:off x="2362199" y="1428750"/>
            <a:ext cx="64008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a:t>Drag picture to placeholder or click icon to add</a:t>
            </a:r>
            <a:endParaRPr lang="en-US" dirty="0"/>
          </a:p>
        </p:txBody>
      </p:sp>
      <p:sp>
        <p:nvSpPr>
          <p:cNvPr id="4" name="Text Placeholder 3"/>
          <p:cNvSpPr>
            <a:spLocks noGrp="1"/>
          </p:cNvSpPr>
          <p:nvPr>
            <p:ph type="body" sz="half" idx="2"/>
          </p:nvPr>
        </p:nvSpPr>
        <p:spPr>
          <a:xfrm>
            <a:off x="1600201"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a:t>Click to edit Master text styles</a:t>
            </a:r>
          </a:p>
        </p:txBody>
      </p:sp>
      <p:sp>
        <p:nvSpPr>
          <p:cNvPr id="8" name="Rectangle 7"/>
          <p:cNvSpPr/>
          <p:nvPr/>
        </p:nvSpPr>
        <p:spPr>
          <a:xfrm>
            <a:off x="-9145"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9" name="Rectangle 8"/>
          <p:cNvSpPr/>
          <p:nvPr/>
        </p:nvSpPr>
        <p:spPr>
          <a:xfrm>
            <a:off x="-9145"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10" name="Rectangle 9"/>
          <p:cNvSpPr/>
          <p:nvPr/>
        </p:nvSpPr>
        <p:spPr>
          <a:xfrm>
            <a:off x="1545338"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2" name="Title 1"/>
          <p:cNvSpPr>
            <a:spLocks noGrp="1"/>
          </p:cNvSpPr>
          <p:nvPr>
            <p:ph type="title"/>
          </p:nvPr>
        </p:nvSpPr>
        <p:spPr>
          <a:xfrm>
            <a:off x="1600201" y="3543300"/>
            <a:ext cx="7315200" cy="457200"/>
          </a:xfrm>
        </p:spPr>
        <p:txBody>
          <a:bodyPr anchor="ctr"/>
          <a:lstStyle>
            <a:lvl1pPr algn="l">
              <a:buNone/>
              <a:defRPr sz="2800" b="0">
                <a:solidFill>
                  <a:srgbClr val="FFFFFF"/>
                </a:solidFill>
              </a:defRPr>
            </a:lvl1pPr>
            <a:extLst/>
          </a:lstStyle>
          <a:p>
            <a:r>
              <a:rPr lang="en-US"/>
              <a:t>Click to edit Master title style</a:t>
            </a:r>
            <a:endParaRPr lang="en-US" dirty="0"/>
          </a:p>
        </p:txBody>
      </p:sp>
      <p:sp>
        <p:nvSpPr>
          <p:cNvPr id="11" name="Rectangle 10"/>
          <p:cNvSpPr/>
          <p:nvPr/>
        </p:nvSpPr>
        <p:spPr>
          <a:xfrm>
            <a:off x="1447820" y="0"/>
            <a:ext cx="100585"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12" name="Date Placeholder 11"/>
          <p:cNvSpPr>
            <a:spLocks noGrp="1"/>
          </p:cNvSpPr>
          <p:nvPr>
            <p:ph type="dt" sz="half" idx="10"/>
          </p:nvPr>
        </p:nvSpPr>
        <p:spPr>
          <a:xfrm>
            <a:off x="6248418" y="4686300"/>
            <a:ext cx="2667001" cy="273844"/>
          </a:xfrm>
        </p:spPr>
        <p:txBody>
          <a:bodyPr rtlCol="0"/>
          <a:lstStyle/>
          <a:p>
            <a:fld id="{65197B78-F95B-4E43-B7AD-310DE93FBEA7}" type="datetime1">
              <a:rPr lang="en-US" smtClean="0"/>
              <a:t>3/28/17</a:t>
            </a:fld>
            <a:endParaRPr lang="en-US"/>
          </a:p>
        </p:txBody>
      </p:sp>
      <p:sp>
        <p:nvSpPr>
          <p:cNvPr id="13" name="Slide Number Placeholder 12"/>
          <p:cNvSpPr>
            <a:spLocks noGrp="1"/>
          </p:cNvSpPr>
          <p:nvPr>
            <p:ph type="sldNum" sz="quarter" idx="11"/>
          </p:nvPr>
        </p:nvSpPr>
        <p:spPr>
          <a:xfrm>
            <a:off x="1" y="3500437"/>
            <a:ext cx="1447801"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1" y="4686156"/>
            <a:ext cx="4572000" cy="273844"/>
          </a:xfrm>
        </p:spPr>
        <p:txBody>
          <a:bodyPr rtlCol="0"/>
          <a:lstStyle/>
          <a:p>
            <a:r>
              <a:rPr lang="en-US" smtClean="0"/>
              <a:t>TEEN LINE 2017</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50" y="1352550"/>
            <a:ext cx="8153401" cy="3242310"/>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12" y="4686300"/>
            <a:ext cx="2667001" cy="273844"/>
          </a:xfrm>
          <a:prstGeom prst="rect">
            <a:avLst/>
          </a:prstGeom>
        </p:spPr>
        <p:txBody>
          <a:bodyPr vert="horz" anchor="ctr" anchorCtr="0"/>
          <a:lstStyle>
            <a:lvl1pPr algn="l">
              <a:defRPr sz="1400">
                <a:solidFill>
                  <a:schemeClr val="tx2"/>
                </a:solidFill>
                <a:latin typeface="Calibri"/>
              </a:defRPr>
            </a:lvl1pPr>
            <a:extLst/>
          </a:lstStyle>
          <a:p>
            <a:fld id="{5926EB94-3BA1-3043-AB15-8D019301D452}" type="datetime1">
              <a:rPr lang="en-US" smtClean="0"/>
              <a:pPr/>
              <a:t>3/28/17</a:t>
            </a:fld>
            <a:endParaRPr lang="en-US" dirty="0"/>
          </a:p>
        </p:txBody>
      </p:sp>
      <p:sp>
        <p:nvSpPr>
          <p:cNvPr id="3" name="Footer Placeholder 2"/>
          <p:cNvSpPr>
            <a:spLocks noGrp="1"/>
          </p:cNvSpPr>
          <p:nvPr>
            <p:ph type="ftr" sz="quarter" idx="3"/>
          </p:nvPr>
        </p:nvSpPr>
        <p:spPr>
          <a:xfrm>
            <a:off x="609611" y="4686156"/>
            <a:ext cx="5421083" cy="273844"/>
          </a:xfrm>
          <a:prstGeom prst="rect">
            <a:avLst/>
          </a:prstGeom>
        </p:spPr>
        <p:txBody>
          <a:bodyPr vert="horz" anchor="ctr"/>
          <a:lstStyle>
            <a:lvl1pPr algn="r">
              <a:defRPr sz="1400">
                <a:solidFill>
                  <a:schemeClr val="tx2"/>
                </a:solidFill>
                <a:latin typeface="Calibri"/>
              </a:defRPr>
            </a:lvl1pPr>
            <a:extLst/>
          </a:lstStyle>
          <a:p>
            <a:r>
              <a:rPr lang="en-US" dirty="0" smtClean="0"/>
              <a:t>TEEN LINE 2017</a:t>
            </a:r>
            <a:endParaRPr lang="en-US" dirty="0"/>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8" name="Rectangle 7"/>
          <p:cNvSpPr/>
          <p:nvPr/>
        </p:nvSpPr>
        <p:spPr>
          <a:xfrm>
            <a:off x="24" y="1129460"/>
            <a:ext cx="533401"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9" name="Rectangle 8"/>
          <p:cNvSpPr/>
          <p:nvPr/>
        </p:nvSpPr>
        <p:spPr>
          <a:xfrm>
            <a:off x="590568" y="1129460"/>
            <a:ext cx="8553451"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Calibri"/>
            </a:endParaRPr>
          </a:p>
        </p:txBody>
      </p:sp>
      <p:sp>
        <p:nvSpPr>
          <p:cNvPr id="23" name="Slide Number Placeholder 22"/>
          <p:cNvSpPr>
            <a:spLocks noGrp="1"/>
          </p:cNvSpPr>
          <p:nvPr>
            <p:ph type="sldNum" sz="quarter" idx="4"/>
          </p:nvPr>
        </p:nvSpPr>
        <p:spPr>
          <a:xfrm>
            <a:off x="24" y="1123508"/>
            <a:ext cx="533401" cy="183357"/>
          </a:xfrm>
          <a:prstGeom prst="rect">
            <a:avLst/>
          </a:prstGeom>
        </p:spPr>
        <p:txBody>
          <a:bodyPr vert="horz" anchor="ctr" anchorCtr="0">
            <a:normAutofit/>
          </a:bodyPr>
          <a:lstStyle>
            <a:lvl1pPr algn="ctr">
              <a:defRPr sz="1400" b="1">
                <a:solidFill>
                  <a:srgbClr val="FFFFFF"/>
                </a:solidFill>
                <a:latin typeface="Calibri"/>
              </a:defRPr>
            </a:lvl1pPr>
            <a:extLst/>
          </a:lstStyle>
          <a:p>
            <a:fld id="{8F82E0A0-C266-4798-8C8F-B9F91E9DA37E}" type="slidenum">
              <a:rPr lang="en-US" smtClean="0"/>
              <a:pPr/>
              <a:t>‹#›</a:t>
            </a:fld>
            <a:endParaRPr lang="en-US" dirty="0"/>
          </a:p>
        </p:txBody>
      </p:sp>
      <p:sp>
        <p:nvSpPr>
          <p:cNvPr id="22" name="Title Placeholder 21"/>
          <p:cNvSpPr>
            <a:spLocks noGrp="1"/>
          </p:cNvSpPr>
          <p:nvPr>
            <p:ph type="title"/>
          </p:nvPr>
        </p:nvSpPr>
        <p:spPr>
          <a:xfrm>
            <a:off x="609613" y="118110"/>
            <a:ext cx="8153401" cy="1005840"/>
          </a:xfrm>
          <a:prstGeom prst="rect">
            <a:avLst/>
          </a:prstGeom>
        </p:spPr>
        <p:txBody>
          <a:bodyPr vert="horz" anchor="b">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rtl="0" eaLnBrk="1" latinLnBrk="0" hangingPunct="1">
        <a:spcBef>
          <a:spcPct val="0"/>
        </a:spcBef>
        <a:buNone/>
        <a:defRPr sz="4200" kern="1200">
          <a:solidFill>
            <a:schemeClr val="tx2"/>
          </a:solidFill>
          <a:latin typeface="Calibri"/>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Calibri"/>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Calibri"/>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Calibri"/>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Calibri"/>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Calibri"/>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3E24DE-39BD-2E49-BE4C-CF70B78A2F36}" type="datetimeFigureOut">
              <a:rPr lang="en-US" smtClean="0">
                <a:solidFill>
                  <a:prstClr val="black">
                    <a:tint val="75000"/>
                  </a:prstClr>
                </a:solidFill>
                <a:latin typeface="Calibri"/>
              </a:rPr>
              <a:pPr defTabSz="457200"/>
              <a:t>3/28/17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E14414-785D-F743-B34C-A246B0A6F949}"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12994976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g"/><Relationship Id="rId3"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cheryl@teenlineonline.org" TargetMode="External"/><Relationship Id="rId3" Type="http://schemas.openxmlformats.org/officeDocument/2006/relationships/hyperlink" Target="mailto:michelle@teenlineonlin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youtu.be/ErA_nfjITA4" TargetMode="Externa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plogo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11" y="345716"/>
            <a:ext cx="3677689" cy="1064778"/>
          </a:xfrm>
          <a:prstGeom prst="rect">
            <a:avLst/>
          </a:prstGeom>
        </p:spPr>
      </p:pic>
      <p:sp>
        <p:nvSpPr>
          <p:cNvPr id="6" name="TextBox 5"/>
          <p:cNvSpPr txBox="1"/>
          <p:nvPr/>
        </p:nvSpPr>
        <p:spPr>
          <a:xfrm>
            <a:off x="642327" y="2146091"/>
            <a:ext cx="7511074" cy="2069445"/>
          </a:xfrm>
          <a:prstGeom prst="rect">
            <a:avLst/>
          </a:prstGeom>
          <a:noFill/>
          <a:ln w="6350" cmpd="sng">
            <a:noFill/>
          </a:ln>
        </p:spPr>
        <p:txBody>
          <a:bodyPr wrap="square" rtlCol="0">
            <a:noAutofit/>
          </a:bodyPr>
          <a:lstStyle/>
          <a:p>
            <a:pPr defTabSz="457200"/>
            <a:r>
              <a:rPr lang="en-US" sz="2000" dirty="0" smtClean="0">
                <a:solidFill>
                  <a:prstClr val="black"/>
                </a:solidFill>
                <a:latin typeface="Calibri"/>
              </a:rPr>
              <a:t>Infopeople </a:t>
            </a:r>
            <a:r>
              <a:rPr lang="en-US" sz="2000" dirty="0">
                <a:solidFill>
                  <a:prstClr val="black"/>
                </a:solidFill>
                <a:latin typeface="Calibri"/>
              </a:rPr>
              <a:t>is dedicated to bringing you the best in practical library training and improving information access for the public by improving the skills of library workers. Infopeople, a grant project of the </a:t>
            </a:r>
            <a:r>
              <a:rPr lang="en-US" sz="2000" dirty="0" err="1">
                <a:solidFill>
                  <a:prstClr val="black"/>
                </a:solidFill>
                <a:latin typeface="Calibri"/>
              </a:rPr>
              <a:t>Califa</a:t>
            </a:r>
            <a:r>
              <a:rPr lang="en-US" sz="2000" dirty="0">
                <a:solidFill>
                  <a:prstClr val="black"/>
                </a:solidFill>
                <a:latin typeface="Calibri"/>
              </a:rPr>
              <a:t> Group, is supported in part by the Institute of Museum and Library Services under the provisions of the Library Services and Technology Act administered in California by the State Librarian. </a:t>
            </a:r>
            <a:r>
              <a:rPr lang="en-US" sz="2000" dirty="0" smtClean="0">
                <a:solidFill>
                  <a:prstClr val="black"/>
                </a:solidFill>
                <a:latin typeface="Calibri"/>
              </a:rPr>
              <a:t>This </a:t>
            </a:r>
            <a:r>
              <a:rPr lang="en-US" sz="2000" dirty="0">
                <a:solidFill>
                  <a:prstClr val="black"/>
                </a:solidFill>
                <a:latin typeface="Calibri"/>
              </a:rPr>
              <a:t>material is covered by </a:t>
            </a:r>
            <a:r>
              <a:rPr lang="en-US" sz="2000" dirty="0" smtClean="0">
                <a:solidFill>
                  <a:prstClr val="black"/>
                </a:solidFill>
                <a:latin typeface="Calibri"/>
                <a:hlinkClick r:id="rId3"/>
              </a:rPr>
              <a:t>Creative Commons 4.0</a:t>
            </a:r>
            <a:r>
              <a:rPr lang="en-US" sz="2000" dirty="0" smtClean="0">
                <a:solidFill>
                  <a:prstClr val="black"/>
                </a:solidFill>
                <a:latin typeface="Calibri"/>
              </a:rPr>
              <a:t> Non-commercial Share Alike </a:t>
            </a:r>
            <a:r>
              <a:rPr lang="en-US" sz="2000" dirty="0">
                <a:solidFill>
                  <a:prstClr val="black"/>
                </a:solidFill>
                <a:latin typeface="Calibri"/>
              </a:rPr>
              <a:t>license.  Any use of this material should credit the funding source.</a:t>
            </a:r>
          </a:p>
        </p:txBody>
      </p:sp>
      <p:sp>
        <p:nvSpPr>
          <p:cNvPr id="7" name="TextBox 6"/>
          <p:cNvSpPr txBox="1"/>
          <p:nvPr/>
        </p:nvSpPr>
        <p:spPr>
          <a:xfrm>
            <a:off x="762000" y="1581150"/>
            <a:ext cx="6095999" cy="400110"/>
          </a:xfrm>
          <a:prstGeom prst="rect">
            <a:avLst/>
          </a:prstGeom>
          <a:noFill/>
        </p:spPr>
        <p:txBody>
          <a:bodyPr wrap="square" rtlCol="0">
            <a:spAutoFit/>
          </a:bodyPr>
          <a:lstStyle/>
          <a:p>
            <a:pPr defTabSz="457200"/>
            <a:r>
              <a:rPr lang="en-US" sz="2000" dirty="0" smtClean="0">
                <a:solidFill>
                  <a:prstClr val="black"/>
                </a:solidFill>
                <a:latin typeface="Calibri"/>
              </a:rPr>
              <a:t>Welcome to today’s Infopeople Webinar!</a:t>
            </a:r>
            <a:endParaRPr lang="en-US" sz="2000" dirty="0">
              <a:solidFill>
                <a:prstClr val="black"/>
              </a:solidFill>
              <a:latin typeface="Calibri"/>
            </a:endParaRPr>
          </a:p>
        </p:txBody>
      </p:sp>
    </p:spTree>
    <p:extLst>
      <p:ext uri="{BB962C8B-B14F-4D97-AF65-F5344CB8AC3E}">
        <p14:creationId xmlns:p14="http://schemas.microsoft.com/office/powerpoint/2010/main" val="126932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200" dirty="0" smtClean="0"/>
              <a:t>Risk Factors</a:t>
            </a:r>
            <a:r>
              <a:rPr lang="en-US" sz="3200" dirty="0"/>
              <a:t> </a:t>
            </a:r>
            <a:r>
              <a:rPr lang="en-US" sz="3200" dirty="0" smtClean="0"/>
              <a:t>for Suicide</a:t>
            </a:r>
            <a:endParaRPr lang="en-US" sz="3200" dirty="0"/>
          </a:p>
        </p:txBody>
      </p:sp>
      <p:sp>
        <p:nvSpPr>
          <p:cNvPr id="6" name="Footer Placeholder 5"/>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3" name="Content Placeholder 2"/>
          <p:cNvSpPr>
            <a:spLocks noGrp="1"/>
          </p:cNvSpPr>
          <p:nvPr>
            <p:ph sz="quarter" idx="4294967295"/>
          </p:nvPr>
        </p:nvSpPr>
        <p:spPr>
          <a:xfrm>
            <a:off x="914400" y="1657350"/>
            <a:ext cx="6615113" cy="2971800"/>
          </a:xfrm>
          <a:prstGeom prst="rect">
            <a:avLst/>
          </a:prstGeom>
        </p:spPr>
        <p:txBody>
          <a:bodyPr>
            <a:normAutofit fontScale="70000" lnSpcReduction="20000"/>
          </a:bodyPr>
          <a:lstStyle/>
          <a:p>
            <a:pPr>
              <a:buFont typeface="Wingdings" charset="2"/>
              <a:buChar char="q"/>
            </a:pPr>
            <a:r>
              <a:rPr lang="en-US" sz="2800" dirty="0"/>
              <a:t>Previous suicide attempts</a:t>
            </a:r>
          </a:p>
          <a:p>
            <a:pPr>
              <a:buFont typeface="Wingdings" charset="2"/>
              <a:buChar char="q"/>
            </a:pPr>
            <a:r>
              <a:rPr lang="en-US" sz="2800" dirty="0"/>
              <a:t>Recent </a:t>
            </a:r>
            <a:r>
              <a:rPr lang="en-US" sz="2800" dirty="0" smtClean="0"/>
              <a:t>loss </a:t>
            </a:r>
            <a:endParaRPr lang="en-US" sz="2800" dirty="0"/>
          </a:p>
          <a:p>
            <a:pPr>
              <a:buFont typeface="Wingdings" charset="2"/>
              <a:buChar char="q"/>
            </a:pPr>
            <a:r>
              <a:rPr lang="en-US" sz="2800" dirty="0" smtClean="0"/>
              <a:t>Access to guns</a:t>
            </a:r>
          </a:p>
          <a:p>
            <a:pPr>
              <a:buFont typeface="Wingdings" charset="2"/>
              <a:buChar char="q"/>
            </a:pPr>
            <a:r>
              <a:rPr lang="en-US" sz="2800" dirty="0" smtClean="0"/>
              <a:t>Suicide and/or mental illness in family</a:t>
            </a:r>
          </a:p>
          <a:p>
            <a:pPr>
              <a:buFont typeface="Wingdings" charset="2"/>
              <a:buChar char="q"/>
            </a:pPr>
            <a:r>
              <a:rPr lang="en-US" sz="2800" dirty="0" smtClean="0"/>
              <a:t>Abuse &amp; bullying</a:t>
            </a:r>
          </a:p>
          <a:p>
            <a:pPr>
              <a:buFont typeface="Wingdings" charset="2"/>
              <a:buChar char="q"/>
            </a:pPr>
            <a:r>
              <a:rPr lang="en-US" sz="2800" dirty="0" smtClean="0"/>
              <a:t>Stress resulting from prejudice/discrimination – LGBTQ+</a:t>
            </a:r>
          </a:p>
          <a:p>
            <a:pPr>
              <a:buFont typeface="Wingdings" charset="2"/>
              <a:buChar char="q"/>
            </a:pPr>
            <a:r>
              <a:rPr lang="en-US" sz="2800" dirty="0" smtClean="0"/>
              <a:t>Stigma around mental illness &amp; asking for help</a:t>
            </a:r>
          </a:p>
          <a:p>
            <a:pPr>
              <a:buFont typeface="Wingdings" charset="2"/>
              <a:buChar char="q"/>
            </a:pPr>
            <a:r>
              <a:rPr lang="en-US" sz="2800" dirty="0" smtClean="0"/>
              <a:t>Alcohol or drug abuse</a:t>
            </a:r>
          </a:p>
          <a:p>
            <a:pPr>
              <a:buNone/>
            </a:pPr>
            <a:endParaRPr lang="en-US" dirty="0" smtClean="0"/>
          </a:p>
        </p:txBody>
      </p:sp>
    </p:spTree>
    <p:extLst>
      <p:ext uri="{BB962C8B-B14F-4D97-AF65-F5344CB8AC3E}">
        <p14:creationId xmlns:p14="http://schemas.microsoft.com/office/powerpoint/2010/main" val="17896504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553200" y="209550"/>
            <a:ext cx="2438411" cy="762000"/>
          </a:xfrm>
        </p:spPr>
        <p:txBody>
          <a:bodyPr anchor="b">
            <a:normAutofit fontScale="90000"/>
          </a:bodyPr>
          <a:lstStyle/>
          <a:p>
            <a:r>
              <a:rPr lang="en-US" dirty="0"/>
              <a:t>				              Stressors</a:t>
            </a:r>
          </a:p>
        </p:txBody>
      </p:sp>
      <p:sp>
        <p:nvSpPr>
          <p:cNvPr id="25" name="Line 25"/>
          <p:cNvSpPr>
            <a:spLocks noChangeShapeType="1"/>
          </p:cNvSpPr>
          <p:nvPr/>
        </p:nvSpPr>
        <p:spPr bwMode="auto">
          <a:xfrm rot="300000" flipH="1">
            <a:off x="7848598" y="971550"/>
            <a:ext cx="274320" cy="838200"/>
          </a:xfrm>
          <a:prstGeom prst="line">
            <a:avLst/>
          </a:prstGeom>
          <a:ln w="38100">
            <a:solidFill>
              <a:schemeClr val="accent2"/>
            </a:solidFill>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endParaRPr lang="en-US" dirty="0">
              <a:latin typeface="Calibri"/>
            </a:endParaRPr>
          </a:p>
        </p:txBody>
      </p:sp>
      <p:sp>
        <p:nvSpPr>
          <p:cNvPr id="27" name="Oval 35"/>
          <p:cNvSpPr>
            <a:spLocks noChangeArrowheads="1"/>
          </p:cNvSpPr>
          <p:nvPr/>
        </p:nvSpPr>
        <p:spPr bwMode="auto">
          <a:xfrm>
            <a:off x="5334016" y="3943350"/>
            <a:ext cx="1200149" cy="6858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29" name="Oval 38"/>
          <p:cNvSpPr>
            <a:spLocks noChangeArrowheads="1"/>
          </p:cNvSpPr>
          <p:nvPr/>
        </p:nvSpPr>
        <p:spPr bwMode="auto">
          <a:xfrm>
            <a:off x="6400816" y="3943350"/>
            <a:ext cx="1295401" cy="6858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dirty="0">
                <a:solidFill>
                  <a:schemeClr val="bg1"/>
                </a:solidFill>
                <a:latin typeface="Calibri"/>
              </a:rPr>
              <a:t>BF/GF</a:t>
            </a:r>
          </a:p>
        </p:txBody>
      </p:sp>
      <p:sp>
        <p:nvSpPr>
          <p:cNvPr id="31" name="Oval 41"/>
          <p:cNvSpPr>
            <a:spLocks noChangeArrowheads="1"/>
          </p:cNvSpPr>
          <p:nvPr/>
        </p:nvSpPr>
        <p:spPr bwMode="auto">
          <a:xfrm>
            <a:off x="7620000" y="3867150"/>
            <a:ext cx="1066800" cy="762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32" name="Oval 42"/>
          <p:cNvSpPr>
            <a:spLocks noChangeArrowheads="1"/>
          </p:cNvSpPr>
          <p:nvPr/>
        </p:nvSpPr>
        <p:spPr bwMode="auto">
          <a:xfrm>
            <a:off x="6934215" y="3486150"/>
            <a:ext cx="1143001" cy="5334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33" name="Oval 43"/>
          <p:cNvSpPr>
            <a:spLocks noChangeArrowheads="1"/>
          </p:cNvSpPr>
          <p:nvPr/>
        </p:nvSpPr>
        <p:spPr bwMode="auto">
          <a:xfrm>
            <a:off x="5791215" y="3257550"/>
            <a:ext cx="1143001" cy="762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34" name="Oval 44"/>
          <p:cNvSpPr>
            <a:spLocks noChangeArrowheads="1"/>
          </p:cNvSpPr>
          <p:nvPr/>
        </p:nvSpPr>
        <p:spPr bwMode="auto">
          <a:xfrm>
            <a:off x="6705602" y="2800350"/>
            <a:ext cx="1295401" cy="762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41" name="Oval 52"/>
          <p:cNvSpPr>
            <a:spLocks noChangeArrowheads="1"/>
          </p:cNvSpPr>
          <p:nvPr/>
        </p:nvSpPr>
        <p:spPr bwMode="auto">
          <a:xfrm>
            <a:off x="5791200" y="2495550"/>
            <a:ext cx="1219200" cy="762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44" name="Oval 4"/>
          <p:cNvSpPr>
            <a:spLocks noChangeArrowheads="1"/>
          </p:cNvSpPr>
          <p:nvPr/>
        </p:nvSpPr>
        <p:spPr bwMode="auto">
          <a:xfrm>
            <a:off x="4038624" y="2800350"/>
            <a:ext cx="990601" cy="762000"/>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dirty="0">
              <a:latin typeface="Calibri"/>
            </a:endParaRPr>
          </a:p>
        </p:txBody>
      </p:sp>
      <p:sp>
        <p:nvSpPr>
          <p:cNvPr id="45" name="Line 5"/>
          <p:cNvSpPr>
            <a:spLocks noChangeShapeType="1"/>
          </p:cNvSpPr>
          <p:nvPr/>
        </p:nvSpPr>
        <p:spPr bwMode="auto">
          <a:xfrm>
            <a:off x="4495801" y="3562351"/>
            <a:ext cx="0" cy="533400"/>
          </a:xfrm>
          <a:prstGeom prst="lin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dirty="0">
              <a:latin typeface="Calibri"/>
            </a:endParaRPr>
          </a:p>
        </p:txBody>
      </p:sp>
      <p:sp>
        <p:nvSpPr>
          <p:cNvPr id="46" name="Line 6"/>
          <p:cNvSpPr>
            <a:spLocks noChangeShapeType="1"/>
          </p:cNvSpPr>
          <p:nvPr/>
        </p:nvSpPr>
        <p:spPr bwMode="auto">
          <a:xfrm flipH="1">
            <a:off x="4210074" y="4095751"/>
            <a:ext cx="285749" cy="381000"/>
          </a:xfrm>
          <a:prstGeom prst="lin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dirty="0">
              <a:latin typeface="Calibri"/>
            </a:endParaRPr>
          </a:p>
        </p:txBody>
      </p:sp>
      <p:sp>
        <p:nvSpPr>
          <p:cNvPr id="47" name="Line 7"/>
          <p:cNvSpPr>
            <a:spLocks noChangeShapeType="1"/>
          </p:cNvSpPr>
          <p:nvPr/>
        </p:nvSpPr>
        <p:spPr bwMode="auto">
          <a:xfrm>
            <a:off x="4495810" y="4095751"/>
            <a:ext cx="228601" cy="381000"/>
          </a:xfrm>
          <a:prstGeom prst="lin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dirty="0">
              <a:latin typeface="Calibri"/>
            </a:endParaRPr>
          </a:p>
        </p:txBody>
      </p:sp>
      <p:sp>
        <p:nvSpPr>
          <p:cNvPr id="48" name="Line 8"/>
          <p:cNvSpPr>
            <a:spLocks noChangeShapeType="1"/>
          </p:cNvSpPr>
          <p:nvPr/>
        </p:nvSpPr>
        <p:spPr bwMode="auto">
          <a:xfrm>
            <a:off x="3962401" y="3867150"/>
            <a:ext cx="1066800" cy="0"/>
          </a:xfrm>
          <a:prstGeom prst="line">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en-US" dirty="0">
              <a:latin typeface="Calibri"/>
            </a:endParaRPr>
          </a:p>
        </p:txBody>
      </p:sp>
      <p:sp>
        <p:nvSpPr>
          <p:cNvPr id="49" name="Line 24"/>
          <p:cNvSpPr>
            <a:spLocks noChangeShapeType="1"/>
          </p:cNvSpPr>
          <p:nvPr/>
        </p:nvSpPr>
        <p:spPr bwMode="auto">
          <a:xfrm>
            <a:off x="5181601" y="3257550"/>
            <a:ext cx="685801" cy="0"/>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wrap="none" anchor="ctr"/>
          <a:lstStyle/>
          <a:p>
            <a:endParaRPr lang="en-US" dirty="0">
              <a:latin typeface="Calibri"/>
            </a:endParaRPr>
          </a:p>
        </p:txBody>
      </p:sp>
      <p:cxnSp>
        <p:nvCxnSpPr>
          <p:cNvPr id="51" name="Straight Arrow Connector 50"/>
          <p:cNvCxnSpPr/>
          <p:nvPr/>
        </p:nvCxnSpPr>
        <p:spPr>
          <a:xfrm>
            <a:off x="4038600" y="4705350"/>
            <a:ext cx="457200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86400" y="4095750"/>
            <a:ext cx="1066800" cy="369332"/>
          </a:xfrm>
          <a:prstGeom prst="rect">
            <a:avLst/>
          </a:prstGeom>
          <a:noFill/>
        </p:spPr>
        <p:txBody>
          <a:bodyPr wrap="square" rtlCol="0">
            <a:spAutoFit/>
          </a:bodyPr>
          <a:lstStyle/>
          <a:p>
            <a:r>
              <a:rPr lang="en-US" dirty="0">
                <a:solidFill>
                  <a:schemeClr val="bg1"/>
                </a:solidFill>
                <a:latin typeface="Calibri"/>
              </a:rPr>
              <a:t>School</a:t>
            </a:r>
          </a:p>
        </p:txBody>
      </p:sp>
      <p:sp>
        <p:nvSpPr>
          <p:cNvPr id="54" name="Rectangle 53"/>
          <p:cNvSpPr/>
          <p:nvPr/>
        </p:nvSpPr>
        <p:spPr>
          <a:xfrm>
            <a:off x="7772406" y="4019550"/>
            <a:ext cx="877163" cy="369332"/>
          </a:xfrm>
          <a:prstGeom prst="rect">
            <a:avLst/>
          </a:prstGeom>
        </p:spPr>
        <p:txBody>
          <a:bodyPr wrap="none">
            <a:spAutoFit/>
          </a:bodyPr>
          <a:lstStyle/>
          <a:p>
            <a:r>
              <a:rPr lang="en-US" dirty="0">
                <a:solidFill>
                  <a:schemeClr val="bg1"/>
                </a:solidFill>
                <a:latin typeface="Calibri"/>
              </a:rPr>
              <a:t>Friends</a:t>
            </a:r>
          </a:p>
        </p:txBody>
      </p:sp>
      <p:sp>
        <p:nvSpPr>
          <p:cNvPr id="55" name="Rectangle 54"/>
          <p:cNvSpPr/>
          <p:nvPr/>
        </p:nvSpPr>
        <p:spPr>
          <a:xfrm>
            <a:off x="5867413" y="3486150"/>
            <a:ext cx="800219" cy="369332"/>
          </a:xfrm>
          <a:prstGeom prst="rect">
            <a:avLst/>
          </a:prstGeom>
        </p:spPr>
        <p:txBody>
          <a:bodyPr wrap="none">
            <a:spAutoFit/>
          </a:bodyPr>
          <a:lstStyle/>
          <a:p>
            <a:r>
              <a:rPr lang="en-US" dirty="0">
                <a:solidFill>
                  <a:schemeClr val="bg1"/>
                </a:solidFill>
                <a:latin typeface="Calibri"/>
              </a:rPr>
              <a:t>Family</a:t>
            </a:r>
          </a:p>
        </p:txBody>
      </p:sp>
      <p:sp>
        <p:nvSpPr>
          <p:cNvPr id="56" name="Rectangle 55"/>
          <p:cNvSpPr/>
          <p:nvPr/>
        </p:nvSpPr>
        <p:spPr>
          <a:xfrm>
            <a:off x="7162805" y="3562350"/>
            <a:ext cx="584002" cy="369332"/>
          </a:xfrm>
          <a:prstGeom prst="rect">
            <a:avLst/>
          </a:prstGeom>
        </p:spPr>
        <p:txBody>
          <a:bodyPr wrap="none">
            <a:spAutoFit/>
          </a:bodyPr>
          <a:lstStyle/>
          <a:p>
            <a:r>
              <a:rPr lang="en-US" dirty="0">
                <a:solidFill>
                  <a:schemeClr val="bg1"/>
                </a:solidFill>
                <a:latin typeface="Calibri"/>
              </a:rPr>
              <a:t>Loss</a:t>
            </a:r>
          </a:p>
        </p:txBody>
      </p:sp>
      <p:sp>
        <p:nvSpPr>
          <p:cNvPr id="57" name="Rectangle 56"/>
          <p:cNvSpPr/>
          <p:nvPr/>
        </p:nvSpPr>
        <p:spPr>
          <a:xfrm>
            <a:off x="5943601" y="2724150"/>
            <a:ext cx="924840" cy="369332"/>
          </a:xfrm>
          <a:prstGeom prst="rect">
            <a:avLst/>
          </a:prstGeom>
        </p:spPr>
        <p:txBody>
          <a:bodyPr wrap="none">
            <a:spAutoFit/>
          </a:bodyPr>
          <a:lstStyle/>
          <a:p>
            <a:r>
              <a:rPr lang="en-US" dirty="0">
                <a:solidFill>
                  <a:schemeClr val="bg1"/>
                </a:solidFill>
                <a:latin typeface="Calibri"/>
              </a:rPr>
              <a:t>Bullying</a:t>
            </a:r>
          </a:p>
        </p:txBody>
      </p:sp>
      <p:sp>
        <p:nvSpPr>
          <p:cNvPr id="58" name="Rectangle 57"/>
          <p:cNvSpPr/>
          <p:nvPr/>
        </p:nvSpPr>
        <p:spPr>
          <a:xfrm>
            <a:off x="6934201" y="2952750"/>
            <a:ext cx="910638" cy="369332"/>
          </a:xfrm>
          <a:prstGeom prst="rect">
            <a:avLst/>
          </a:prstGeom>
        </p:spPr>
        <p:txBody>
          <a:bodyPr wrap="none">
            <a:spAutoFit/>
          </a:bodyPr>
          <a:lstStyle/>
          <a:p>
            <a:r>
              <a:rPr lang="en-US" dirty="0">
                <a:solidFill>
                  <a:schemeClr val="bg1"/>
                </a:solidFill>
                <a:latin typeface="Calibri"/>
              </a:rPr>
              <a:t>Identity</a:t>
            </a:r>
          </a:p>
        </p:txBody>
      </p:sp>
      <p:sp>
        <p:nvSpPr>
          <p:cNvPr id="59" name="Oval 52"/>
          <p:cNvSpPr>
            <a:spLocks noChangeArrowheads="1"/>
          </p:cNvSpPr>
          <p:nvPr/>
        </p:nvSpPr>
        <p:spPr bwMode="auto">
          <a:xfrm>
            <a:off x="5943600" y="2038350"/>
            <a:ext cx="2209800" cy="762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latin typeface="Calibri"/>
            </a:endParaRPr>
          </a:p>
        </p:txBody>
      </p:sp>
      <p:sp>
        <p:nvSpPr>
          <p:cNvPr id="60" name="TextBox 59"/>
          <p:cNvSpPr txBox="1"/>
          <p:nvPr/>
        </p:nvSpPr>
        <p:spPr>
          <a:xfrm>
            <a:off x="6400800" y="2190750"/>
            <a:ext cx="1295400" cy="369332"/>
          </a:xfrm>
          <a:prstGeom prst="rect">
            <a:avLst/>
          </a:prstGeom>
          <a:noFill/>
        </p:spPr>
        <p:txBody>
          <a:bodyPr wrap="square" rtlCol="0">
            <a:spAutoFit/>
          </a:bodyPr>
          <a:lstStyle/>
          <a:p>
            <a:r>
              <a:rPr lang="en-US" dirty="0">
                <a:solidFill>
                  <a:schemeClr val="bg1"/>
                </a:solidFill>
                <a:latin typeface="Calibri"/>
              </a:rPr>
              <a:t>Depression</a:t>
            </a:r>
          </a:p>
        </p:txBody>
      </p:sp>
      <p:sp>
        <p:nvSpPr>
          <p:cNvPr id="65" name="TextBox 64"/>
          <p:cNvSpPr txBox="1"/>
          <p:nvPr/>
        </p:nvSpPr>
        <p:spPr>
          <a:xfrm>
            <a:off x="152400" y="361950"/>
            <a:ext cx="6019800" cy="738664"/>
          </a:xfrm>
          <a:prstGeom prst="rect">
            <a:avLst/>
          </a:prstGeom>
          <a:noFill/>
        </p:spPr>
        <p:txBody>
          <a:bodyPr wrap="square" rtlCol="0">
            <a:spAutoFit/>
          </a:bodyPr>
          <a:lstStyle/>
          <a:p>
            <a:r>
              <a:rPr lang="en-US" sz="4200" dirty="0">
                <a:latin typeface="Calibri"/>
              </a:rPr>
              <a:t>A Better Understanding </a:t>
            </a:r>
          </a:p>
        </p:txBody>
      </p:sp>
      <p:sp>
        <p:nvSpPr>
          <p:cNvPr id="67" name="AutoShape 31"/>
          <p:cNvSpPr>
            <a:spLocks noChangeArrowheads="1"/>
          </p:cNvSpPr>
          <p:nvPr/>
        </p:nvSpPr>
        <p:spPr bwMode="auto">
          <a:xfrm>
            <a:off x="2209807" y="1352551"/>
            <a:ext cx="2133579" cy="1905020"/>
          </a:xfrm>
          <a:prstGeom prst="cloudCallout">
            <a:avLst>
              <a:gd name="adj1" fmla="val 25417"/>
              <a:gd name="adj2" fmla="val 60250"/>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lang="en-US" dirty="0">
              <a:latin typeface="Calibri"/>
            </a:endParaRPr>
          </a:p>
        </p:txBody>
      </p:sp>
      <p:sp>
        <p:nvSpPr>
          <p:cNvPr id="69" name="TextBox 68"/>
          <p:cNvSpPr txBox="1"/>
          <p:nvPr/>
        </p:nvSpPr>
        <p:spPr>
          <a:xfrm>
            <a:off x="2590800" y="1657350"/>
            <a:ext cx="1219200" cy="1477328"/>
          </a:xfrm>
          <a:prstGeom prst="rect">
            <a:avLst/>
          </a:prstGeom>
          <a:noFill/>
        </p:spPr>
        <p:txBody>
          <a:bodyPr wrap="square" rtlCol="0">
            <a:spAutoFit/>
          </a:bodyPr>
          <a:lstStyle/>
          <a:p>
            <a:pPr algn="ctr"/>
            <a:r>
              <a:rPr lang="en-US" dirty="0">
                <a:latin typeface="Calibri"/>
              </a:rPr>
              <a:t>I can’t see</a:t>
            </a:r>
          </a:p>
          <a:p>
            <a:pPr algn="ctr"/>
            <a:r>
              <a:rPr lang="en-US" dirty="0">
                <a:latin typeface="Calibri"/>
              </a:rPr>
              <a:t>what’s on the other side!</a:t>
            </a:r>
          </a:p>
          <a:p>
            <a:endParaRPr lang="en-US" dirty="0">
              <a:latin typeface="Calibri"/>
            </a:endParaRPr>
          </a:p>
        </p:txBody>
      </p:sp>
      <p:sp>
        <p:nvSpPr>
          <p:cNvPr id="35" name="Oval 34"/>
          <p:cNvSpPr/>
          <p:nvPr/>
        </p:nvSpPr>
        <p:spPr>
          <a:xfrm flipH="1" flipV="1">
            <a:off x="4724406" y="31051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6" name="Oval 35"/>
          <p:cNvSpPr/>
          <p:nvPr/>
        </p:nvSpPr>
        <p:spPr>
          <a:xfrm flipH="1" flipV="1">
            <a:off x="4876812" y="310516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37" name="Arc 36"/>
          <p:cNvSpPr/>
          <p:nvPr/>
        </p:nvSpPr>
        <p:spPr>
          <a:xfrm flipH="1" flipV="1">
            <a:off x="4724400" y="3257562"/>
            <a:ext cx="228600" cy="18288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a:endParaRPr>
          </a:p>
        </p:txBody>
      </p:sp>
      <p:sp>
        <p:nvSpPr>
          <p:cNvPr id="38" name="Arc 37"/>
          <p:cNvSpPr/>
          <p:nvPr/>
        </p:nvSpPr>
        <p:spPr>
          <a:xfrm flipH="1" flipV="1">
            <a:off x="4724400" y="3333762"/>
            <a:ext cx="381000" cy="4571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a:endParaRPr>
          </a:p>
        </p:txBody>
      </p:sp>
      <p:sp>
        <p:nvSpPr>
          <p:cNvPr id="40" name="Arc 39"/>
          <p:cNvSpPr/>
          <p:nvPr/>
        </p:nvSpPr>
        <p:spPr>
          <a:xfrm flipH="1">
            <a:off x="4800600" y="3333750"/>
            <a:ext cx="228600" cy="12192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a:endParaRPr>
          </a:p>
        </p:txBody>
      </p:sp>
      <p:sp>
        <p:nvSpPr>
          <p:cNvPr id="4" name="Footer Placeholder 3"/>
          <p:cNvSpPr>
            <a:spLocks noGrp="1"/>
          </p:cNvSpPr>
          <p:nvPr>
            <p:ph type="ftr" sz="quarter" idx="11"/>
          </p:nvPr>
        </p:nvSpPr>
        <p:spPr/>
        <p:txBody>
          <a:bodyPr/>
          <a:lstStyle/>
          <a:p>
            <a:r>
              <a:rPr lang="en-US" smtClean="0"/>
              <a:t>TEEN LINE 2017</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7" grpId="0" animBg="1"/>
      <p:bldP spid="29" grpId="0" animBg="1"/>
      <p:bldP spid="31" grpId="0" animBg="1"/>
      <p:bldP spid="32" grpId="0" animBg="1"/>
      <p:bldP spid="33" grpId="0" animBg="1"/>
      <p:bldP spid="34" grpId="0" animBg="1"/>
      <p:bldP spid="41" grpId="0" animBg="1"/>
      <p:bldP spid="49" grpId="0" animBg="1"/>
      <p:bldP spid="59" grpId="0" animBg="1"/>
      <p:bldP spid="67" grpId="0" animBg="1"/>
      <p:bldP spid="69" grpId="0"/>
      <p:bldP spid="37" grpId="0" animBg="1"/>
      <p:bldP spid="38" grpId="0" animBg="1"/>
      <p:bldP spid="38" grpId="1"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unnel vision.jpg"/>
          <p:cNvPicPr>
            <a:picLocks noGrp="1" noChangeAspect="1"/>
          </p:cNvPicPr>
          <p:nvPr>
            <p:ph type="pic" idx="1"/>
          </p:nvPr>
        </p:nvPicPr>
        <p:blipFill>
          <a:blip r:embed="rId3" cstate="print"/>
          <a:srcRect t="19952" b="19952"/>
          <a:stretch>
            <a:fillRect/>
          </a:stretch>
        </p:blipFill>
        <p:spPr>
          <a:xfrm>
            <a:off x="-110716" y="0"/>
            <a:ext cx="9254716" cy="4171950"/>
          </a:xfrm>
        </p:spPr>
      </p:pic>
      <p:sp>
        <p:nvSpPr>
          <p:cNvPr id="7" name="Text Placeholder 6"/>
          <p:cNvSpPr>
            <a:spLocks noGrp="1"/>
          </p:cNvSpPr>
          <p:nvPr>
            <p:ph type="body" sz="half" idx="2"/>
          </p:nvPr>
        </p:nvSpPr>
        <p:spPr>
          <a:xfrm>
            <a:off x="0" y="4171950"/>
            <a:ext cx="7315200" cy="514350"/>
          </a:xfrm>
        </p:spPr>
        <p:txBody>
          <a:bodyPr>
            <a:normAutofit/>
          </a:bodyPr>
          <a:lstStyle/>
          <a:p>
            <a:r>
              <a:rPr lang="en-US" sz="2000" dirty="0"/>
              <a:t>Tunnel vision</a:t>
            </a:r>
          </a:p>
        </p:txBody>
      </p:sp>
      <p:sp>
        <p:nvSpPr>
          <p:cNvPr id="9" name="TextBox 8"/>
          <p:cNvSpPr txBox="1"/>
          <p:nvPr/>
        </p:nvSpPr>
        <p:spPr>
          <a:xfrm>
            <a:off x="609600" y="1047762"/>
            <a:ext cx="2209800" cy="461665"/>
          </a:xfrm>
          <a:prstGeom prst="rect">
            <a:avLst/>
          </a:prstGeom>
          <a:noFill/>
        </p:spPr>
        <p:txBody>
          <a:bodyPr wrap="square" rtlCol="0">
            <a:spAutoFit/>
          </a:bodyPr>
          <a:lstStyle/>
          <a:p>
            <a:r>
              <a:rPr lang="en-US" sz="2400" b="1" dirty="0">
                <a:latin typeface="Calibri"/>
              </a:rPr>
              <a:t>Helpless</a:t>
            </a:r>
          </a:p>
        </p:txBody>
      </p:sp>
      <p:sp>
        <p:nvSpPr>
          <p:cNvPr id="10" name="TextBox 9"/>
          <p:cNvSpPr txBox="1"/>
          <p:nvPr/>
        </p:nvSpPr>
        <p:spPr>
          <a:xfrm>
            <a:off x="1600200" y="3028950"/>
            <a:ext cx="2209800" cy="707886"/>
          </a:xfrm>
          <a:prstGeom prst="rect">
            <a:avLst/>
          </a:prstGeom>
          <a:noFill/>
        </p:spPr>
        <p:txBody>
          <a:bodyPr wrap="square" rtlCol="0">
            <a:spAutoFit/>
          </a:bodyPr>
          <a:lstStyle/>
          <a:p>
            <a:r>
              <a:rPr lang="en-US" sz="4000" b="1" dirty="0">
                <a:latin typeface="Calibri"/>
              </a:rPr>
              <a:t>Hopeless</a:t>
            </a:r>
          </a:p>
        </p:txBody>
      </p:sp>
      <p:sp>
        <p:nvSpPr>
          <p:cNvPr id="11" name="TextBox 10"/>
          <p:cNvSpPr txBox="1"/>
          <p:nvPr/>
        </p:nvSpPr>
        <p:spPr>
          <a:xfrm>
            <a:off x="3733800" y="1809750"/>
            <a:ext cx="2209800" cy="400110"/>
          </a:xfrm>
          <a:prstGeom prst="rect">
            <a:avLst/>
          </a:prstGeom>
          <a:noFill/>
        </p:spPr>
        <p:txBody>
          <a:bodyPr wrap="square" rtlCol="0">
            <a:spAutoFit/>
          </a:bodyPr>
          <a:lstStyle/>
          <a:p>
            <a:r>
              <a:rPr lang="en-US" sz="2000" b="1" dirty="0">
                <a:latin typeface="Calibri"/>
              </a:rPr>
              <a:t>No way out</a:t>
            </a:r>
          </a:p>
        </p:txBody>
      </p:sp>
      <p:sp>
        <p:nvSpPr>
          <p:cNvPr id="12" name="TextBox 11"/>
          <p:cNvSpPr txBox="1"/>
          <p:nvPr/>
        </p:nvSpPr>
        <p:spPr>
          <a:xfrm>
            <a:off x="6400800" y="1428762"/>
            <a:ext cx="2209800" cy="646331"/>
          </a:xfrm>
          <a:prstGeom prst="rect">
            <a:avLst/>
          </a:prstGeom>
          <a:noFill/>
        </p:spPr>
        <p:txBody>
          <a:bodyPr wrap="square" rtlCol="0">
            <a:spAutoFit/>
          </a:bodyPr>
          <a:lstStyle/>
          <a:p>
            <a:r>
              <a:rPr lang="en-US" sz="3600" b="1" dirty="0">
                <a:latin typeface="Calibri"/>
              </a:rPr>
              <a:t>Pain</a:t>
            </a:r>
          </a:p>
        </p:txBody>
      </p:sp>
      <p:sp>
        <p:nvSpPr>
          <p:cNvPr id="13" name="TextBox 12"/>
          <p:cNvSpPr txBox="1"/>
          <p:nvPr/>
        </p:nvSpPr>
        <p:spPr>
          <a:xfrm>
            <a:off x="6248400" y="3028962"/>
            <a:ext cx="2209800" cy="461665"/>
          </a:xfrm>
          <a:prstGeom prst="rect">
            <a:avLst/>
          </a:prstGeom>
          <a:noFill/>
        </p:spPr>
        <p:txBody>
          <a:bodyPr wrap="square" rtlCol="0">
            <a:spAutoFit/>
          </a:bodyPr>
          <a:lstStyle/>
          <a:p>
            <a:r>
              <a:rPr lang="en-US" sz="2400" b="1" dirty="0">
                <a:latin typeface="Calibri"/>
              </a:rPr>
              <a:t>Alone</a:t>
            </a:r>
          </a:p>
        </p:txBody>
      </p:sp>
      <p:sp>
        <p:nvSpPr>
          <p:cNvPr id="2" name="Footer Placeholder 1"/>
          <p:cNvSpPr>
            <a:spLocks noGrp="1"/>
          </p:cNvSpPr>
          <p:nvPr>
            <p:ph type="ftr" sz="quarter" idx="12"/>
          </p:nvPr>
        </p:nvSpPr>
        <p:spPr/>
        <p:txBody>
          <a:bodyPr/>
          <a:lstStyle/>
          <a:p>
            <a:r>
              <a:rPr lang="en-US" smtClean="0"/>
              <a:t>TEEN LINE 2017</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4" name="Rectangle 3"/>
          <p:cNvSpPr/>
          <p:nvPr/>
        </p:nvSpPr>
        <p:spPr>
          <a:xfrm>
            <a:off x="2436381" y="2121627"/>
            <a:ext cx="4572000" cy="369332"/>
          </a:xfrm>
          <a:prstGeom prst="rect">
            <a:avLst/>
          </a:prstGeom>
        </p:spPr>
        <p:txBody>
          <a:bodyPr>
            <a:spAutoFit/>
          </a:bodyPr>
          <a:lstStyle/>
          <a:p>
            <a:endParaRPr lang="en-US" dirty="0">
              <a:latin typeface="Calibri"/>
            </a:endParaRPr>
          </a:p>
        </p:txBody>
      </p:sp>
      <p:pic>
        <p:nvPicPr>
          <p:cNvPr id="5" name="Picture 4" descr="Screen Shot 2016-10-17 at 5.2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30" y="0"/>
            <a:ext cx="6870607" cy="5143500"/>
          </a:xfrm>
          <a:prstGeom prst="rect">
            <a:avLst/>
          </a:prstGeom>
        </p:spPr>
      </p:pic>
    </p:spTree>
    <p:extLst>
      <p:ext uri="{BB962C8B-B14F-4D97-AF65-F5344CB8AC3E}">
        <p14:creationId xmlns:p14="http://schemas.microsoft.com/office/powerpoint/2010/main" val="36884374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600" dirty="0" smtClean="0"/>
              <a:t>Buffers/Protective Factors</a:t>
            </a:r>
            <a:endParaRPr lang="en-US" sz="3600" dirty="0"/>
          </a:p>
        </p:txBody>
      </p:sp>
      <p:sp>
        <p:nvSpPr>
          <p:cNvPr id="6" name="Footer Placeholder 5"/>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3" name="Content Placeholder 2"/>
          <p:cNvSpPr>
            <a:spLocks noGrp="1"/>
          </p:cNvSpPr>
          <p:nvPr>
            <p:ph sz="quarter" idx="4294967295"/>
          </p:nvPr>
        </p:nvSpPr>
        <p:spPr>
          <a:xfrm>
            <a:off x="914400" y="1657350"/>
            <a:ext cx="8229600" cy="2971800"/>
          </a:xfrm>
          <a:prstGeom prst="rect">
            <a:avLst/>
          </a:prstGeom>
        </p:spPr>
        <p:txBody>
          <a:bodyPr>
            <a:normAutofit fontScale="85000" lnSpcReduction="20000"/>
          </a:bodyPr>
          <a:lstStyle/>
          <a:p>
            <a:pPr>
              <a:buFont typeface="Wingdings" charset="2"/>
              <a:buChar char="q"/>
            </a:pPr>
            <a:r>
              <a:rPr lang="en-US" sz="3200" dirty="0"/>
              <a:t>“Permission” to </a:t>
            </a:r>
            <a:r>
              <a:rPr lang="en-US" sz="3200" dirty="0" smtClean="0"/>
              <a:t>talk about feelings</a:t>
            </a:r>
            <a:endParaRPr lang="en-US" sz="3200" dirty="0"/>
          </a:p>
          <a:p>
            <a:pPr>
              <a:buFont typeface="Wingdings" charset="2"/>
              <a:buChar char="q"/>
            </a:pPr>
            <a:r>
              <a:rPr lang="en-US" sz="3200" dirty="0"/>
              <a:t>Someone to talk to who will really LISTEN</a:t>
            </a:r>
          </a:p>
          <a:p>
            <a:pPr>
              <a:buFont typeface="Wingdings" charset="2"/>
              <a:buChar char="q"/>
            </a:pPr>
            <a:r>
              <a:rPr lang="en-US" sz="3200" dirty="0"/>
              <a:t>Responsibility to the community</a:t>
            </a:r>
          </a:p>
          <a:p>
            <a:pPr>
              <a:buFont typeface="Wingdings" charset="2"/>
              <a:buChar char="q"/>
            </a:pPr>
            <a:r>
              <a:rPr lang="en-US" sz="3200" dirty="0" smtClean="0"/>
              <a:t>Connectedness – to individuals, family, community &amp; social institutions</a:t>
            </a:r>
          </a:p>
          <a:p>
            <a:pPr>
              <a:buFont typeface="Wingdings" charset="2"/>
              <a:buChar char="q"/>
            </a:pPr>
            <a:r>
              <a:rPr lang="en-US" sz="3200" dirty="0" smtClean="0"/>
              <a:t>Problem solving skills – ability to adapt to change</a:t>
            </a:r>
            <a:endParaRPr lang="en-US" sz="3200" dirty="0"/>
          </a:p>
          <a:p>
            <a:pPr>
              <a:buFont typeface="Wingdings" charset="2"/>
              <a:buChar char="q"/>
            </a:pPr>
            <a:r>
              <a:rPr lang="en-US" sz="3200" dirty="0"/>
              <a:t>Religion</a:t>
            </a:r>
          </a:p>
          <a:p>
            <a:pPr>
              <a:buNone/>
            </a:pPr>
            <a:endParaRPr lang="en-US" dirty="0" smtClean="0"/>
          </a:p>
        </p:txBody>
      </p:sp>
    </p:spTree>
    <p:extLst>
      <p:ext uri="{BB962C8B-B14F-4D97-AF65-F5344CB8AC3E}">
        <p14:creationId xmlns:p14="http://schemas.microsoft.com/office/powerpoint/2010/main" val="40062976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How Can You </a:t>
            </a:r>
            <a:r>
              <a:rPr lang="en-US" dirty="0" smtClean="0"/>
              <a:t>Help?</a:t>
            </a:r>
            <a:endParaRPr lang="en-US" dirty="0"/>
          </a:p>
        </p:txBody>
      </p:sp>
      <p:sp>
        <p:nvSpPr>
          <p:cNvPr id="3" name="Rectangle 2"/>
          <p:cNvSpPr>
            <a:spLocks noGrp="1"/>
          </p:cNvSpPr>
          <p:nvPr>
            <p:ph sz="quarter" idx="13"/>
          </p:nvPr>
        </p:nvSpPr>
        <p:spPr>
          <a:xfrm>
            <a:off x="304800" y="2343150"/>
            <a:ext cx="8534400" cy="1981200"/>
          </a:xfrm>
        </p:spPr>
        <p:txBody>
          <a:bodyPr anchor="ctr">
            <a:normAutofit lnSpcReduction="10000"/>
          </a:bodyPr>
          <a:lstStyle/>
          <a:p>
            <a:pPr marL="274320" lvl="1"/>
            <a:r>
              <a:rPr lang="en-US" sz="2400" dirty="0"/>
              <a:t>I’m really concerned for your safety. Are you thinking of killing yourself?</a:t>
            </a:r>
          </a:p>
          <a:p>
            <a:pPr marL="274320" lvl="1"/>
            <a:r>
              <a:rPr lang="en-US" sz="2400" dirty="0"/>
              <a:t>When people are feeling extremely upset, they can have thoughts of suicide. Is this something you’ve been thinking about?</a:t>
            </a:r>
          </a:p>
        </p:txBody>
      </p:sp>
      <p:sp>
        <p:nvSpPr>
          <p:cNvPr id="6" name="Right Arrow 5"/>
          <p:cNvSpPr/>
          <p:nvPr/>
        </p:nvSpPr>
        <p:spPr>
          <a:xfrm>
            <a:off x="2743200" y="1733550"/>
            <a:ext cx="553102" cy="553102"/>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a:endParaRPr>
          </a:p>
        </p:txBody>
      </p:sp>
      <p:sp>
        <p:nvSpPr>
          <p:cNvPr id="7" name="TextBox 6"/>
          <p:cNvSpPr txBox="1"/>
          <p:nvPr/>
        </p:nvSpPr>
        <p:spPr>
          <a:xfrm>
            <a:off x="609622" y="1352567"/>
            <a:ext cx="2008733" cy="1323439"/>
          </a:xfrm>
          <a:prstGeom prst="rect">
            <a:avLst/>
          </a:prstGeom>
          <a:noFill/>
        </p:spPr>
        <p:txBody>
          <a:bodyPr wrap="none" rtlCol="0">
            <a:spAutoFit/>
          </a:bodyPr>
          <a:lstStyle/>
          <a:p>
            <a:r>
              <a:rPr lang="en-US" sz="8000" b="1" dirty="0">
                <a:solidFill>
                  <a:srgbClr val="000000"/>
                </a:solidFill>
                <a:latin typeface="Calibri"/>
              </a:rPr>
              <a:t>Ask</a:t>
            </a:r>
            <a:r>
              <a:rPr lang="en-US" sz="7200" b="1" dirty="0">
                <a:solidFill>
                  <a:srgbClr val="000000"/>
                </a:solidFill>
                <a:latin typeface="Calibri"/>
              </a:rPr>
              <a:t>!</a:t>
            </a:r>
          </a:p>
        </p:txBody>
      </p:sp>
      <p:sp>
        <p:nvSpPr>
          <p:cNvPr id="8" name="TextBox 7"/>
          <p:cNvSpPr txBox="1"/>
          <p:nvPr/>
        </p:nvSpPr>
        <p:spPr>
          <a:xfrm>
            <a:off x="3352823" y="1733550"/>
            <a:ext cx="5685345" cy="553998"/>
          </a:xfrm>
          <a:prstGeom prst="rect">
            <a:avLst/>
          </a:prstGeom>
          <a:noFill/>
        </p:spPr>
        <p:txBody>
          <a:bodyPr wrap="none" rtlCol="0">
            <a:spAutoFit/>
          </a:bodyPr>
          <a:lstStyle/>
          <a:p>
            <a:pPr marL="0" lvl="1"/>
            <a:r>
              <a:rPr lang="en-US" altLang="x-none" sz="3000" dirty="0">
                <a:latin typeface="Calibri"/>
              </a:rPr>
              <a:t>Are you thinking of killing yourself?</a:t>
            </a:r>
            <a:endParaRPr lang="en-US" sz="3000" dirty="0">
              <a:latin typeface="Calibri"/>
            </a:endParaRPr>
          </a:p>
        </p:txBody>
      </p:sp>
      <p:sp>
        <p:nvSpPr>
          <p:cNvPr id="4" name="Footer Placeholder 3"/>
          <p:cNvSpPr>
            <a:spLocks noGrp="1"/>
          </p:cNvSpPr>
          <p:nvPr>
            <p:ph type="ftr" sz="quarter" idx="17"/>
          </p:nvPr>
        </p:nvSpPr>
        <p:spPr/>
        <p:txBody>
          <a:bodyPr/>
          <a:lstStyle/>
          <a:p>
            <a:r>
              <a:rPr lang="en-US" smtClean="0"/>
              <a:t>TEEN LINE 2017</a:t>
            </a:r>
            <a:endParaRPr lang="en-US"/>
          </a:p>
        </p:txBody>
      </p:sp>
    </p:spTree>
    <p:extLst>
      <p:ext uri="{BB962C8B-B14F-4D97-AF65-F5344CB8AC3E}">
        <p14:creationId xmlns:p14="http://schemas.microsoft.com/office/powerpoint/2010/main" val="20351369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if they say YES?</a:t>
            </a:r>
            <a:endParaRPr lang="en-US" dirty="0"/>
          </a:p>
        </p:txBody>
      </p:sp>
      <p:sp>
        <p:nvSpPr>
          <p:cNvPr id="3" name="Content Placeholder 2"/>
          <p:cNvSpPr>
            <a:spLocks noGrp="1"/>
          </p:cNvSpPr>
          <p:nvPr>
            <p:ph sz="quarter" idx="13"/>
          </p:nvPr>
        </p:nvSpPr>
        <p:spPr>
          <a:xfrm>
            <a:off x="457200" y="1809750"/>
            <a:ext cx="8305815" cy="3124200"/>
          </a:xfrm>
          <a:prstGeom prst="rect">
            <a:avLst/>
          </a:prstGeom>
        </p:spPr>
        <p:txBody>
          <a:bodyPr anchor="ctr">
            <a:normAutofit/>
          </a:bodyPr>
          <a:lstStyle/>
          <a:p>
            <a:pPr marL="342900" lvl="1" indent="-342900">
              <a:buFont typeface="Wingdings" charset="2"/>
              <a:buChar char="q"/>
            </a:pPr>
            <a:r>
              <a:rPr lang="en-US" sz="2400" dirty="0" smtClean="0"/>
              <a:t>Do you have a plan?</a:t>
            </a:r>
          </a:p>
          <a:p>
            <a:pPr marL="662940" lvl="2" indent="-342900">
              <a:buFont typeface="Wingdings" charset="2"/>
              <a:buChar char="q"/>
            </a:pPr>
            <a:r>
              <a:rPr lang="en-US" sz="2100" dirty="0" smtClean="0"/>
              <a:t>Is it realistic and/or easily accessible?</a:t>
            </a:r>
            <a:endParaRPr lang="en-US" sz="2400" dirty="0" smtClean="0"/>
          </a:p>
          <a:p>
            <a:pPr marL="342900" lvl="1" indent="-342900">
              <a:buFont typeface="Wingdings" charset="2"/>
              <a:buChar char="q"/>
            </a:pPr>
            <a:r>
              <a:rPr lang="en-US" sz="2400" dirty="0" smtClean="0"/>
              <a:t>Do you have a specific time frame?</a:t>
            </a:r>
          </a:p>
          <a:p>
            <a:pPr marL="342900" lvl="1" indent="-342900">
              <a:buFont typeface="Wingdings" charset="2"/>
              <a:buChar char="q"/>
            </a:pPr>
            <a:r>
              <a:rPr lang="en-US" sz="2400" dirty="0"/>
              <a:t>Have you attempted before</a:t>
            </a:r>
            <a:r>
              <a:rPr lang="en-US" sz="2400" dirty="0" smtClean="0"/>
              <a:t>?</a:t>
            </a:r>
          </a:p>
          <a:p>
            <a:pPr marL="0" lvl="1" indent="0">
              <a:buNone/>
            </a:pPr>
            <a:r>
              <a:rPr lang="en-US" sz="2400" dirty="0" smtClean="0"/>
              <a:t>If they answer YES, call 911 or the PET team.  </a:t>
            </a:r>
          </a:p>
          <a:p>
            <a:pPr marL="0" lvl="1" indent="0">
              <a:buNone/>
            </a:pPr>
            <a:r>
              <a:rPr lang="en-US" sz="2400" dirty="0" smtClean="0"/>
              <a:t>If they answer NO, professional help should be obtained ASAP.</a:t>
            </a:r>
          </a:p>
        </p:txBody>
      </p:sp>
      <p:sp>
        <p:nvSpPr>
          <p:cNvPr id="4" name="Footer Placeholder 3"/>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10" name="TextBox 9"/>
          <p:cNvSpPr txBox="1"/>
          <p:nvPr/>
        </p:nvSpPr>
        <p:spPr>
          <a:xfrm>
            <a:off x="838200" y="1352550"/>
            <a:ext cx="6553200" cy="646331"/>
          </a:xfrm>
          <a:prstGeom prst="rect">
            <a:avLst/>
          </a:prstGeom>
          <a:noFill/>
        </p:spPr>
        <p:txBody>
          <a:bodyPr wrap="square" rtlCol="0">
            <a:spAutoFit/>
          </a:bodyPr>
          <a:lstStyle/>
          <a:p>
            <a:pPr algn="ctr"/>
            <a:r>
              <a:rPr lang="en-US" sz="3600" dirty="0" smtClean="0">
                <a:latin typeface="Calibri"/>
              </a:rPr>
              <a:t>ASSESS!</a:t>
            </a:r>
            <a:endParaRPr lang="en-US" sz="3600" dirty="0">
              <a:latin typeface="Calibri"/>
            </a:endParaRPr>
          </a:p>
        </p:txBody>
      </p:sp>
    </p:spTree>
    <p:extLst>
      <p:ext uri="{BB962C8B-B14F-4D97-AF65-F5344CB8AC3E}">
        <p14:creationId xmlns:p14="http://schemas.microsoft.com/office/powerpoint/2010/main" val="2284459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and Don’ts with Suicidal Teens</a:t>
            </a:r>
            <a:endParaRPr lang="en-US" dirty="0"/>
          </a:p>
        </p:txBody>
      </p:sp>
      <p:sp>
        <p:nvSpPr>
          <p:cNvPr id="3" name="Content Placeholder 2"/>
          <p:cNvSpPr>
            <a:spLocks noGrp="1"/>
          </p:cNvSpPr>
          <p:nvPr>
            <p:ph sz="quarter" idx="13"/>
          </p:nvPr>
        </p:nvSpPr>
        <p:spPr/>
        <p:txBody>
          <a:bodyPr>
            <a:normAutofit fontScale="92500" lnSpcReduction="20000"/>
          </a:bodyPr>
          <a:lstStyle/>
          <a:p>
            <a:pPr lvl="0"/>
            <a:r>
              <a:rPr lang="en-US" dirty="0"/>
              <a:t>Be comfortable with the </a:t>
            </a:r>
            <a:r>
              <a:rPr lang="en-US" dirty="0" smtClean="0"/>
              <a:t>word </a:t>
            </a:r>
            <a:r>
              <a:rPr lang="en-US" dirty="0"/>
              <a:t>“</a:t>
            </a:r>
            <a:r>
              <a:rPr lang="en-US" dirty="0" smtClean="0"/>
              <a:t>suicide.” </a:t>
            </a:r>
          </a:p>
          <a:p>
            <a:pPr lvl="0"/>
            <a:r>
              <a:rPr lang="en-US" dirty="0" smtClean="0"/>
              <a:t>Know </a:t>
            </a:r>
            <a:r>
              <a:rPr lang="en-US" dirty="0"/>
              <a:t>how to assess for plans, means, lethality, etc.</a:t>
            </a:r>
          </a:p>
          <a:p>
            <a:pPr lvl="0"/>
            <a:r>
              <a:rPr lang="en-US" dirty="0" smtClean="0"/>
              <a:t>Safety Plan - Involve collaterals as much as possible (including school, siblings, </a:t>
            </a:r>
            <a:r>
              <a:rPr lang="en-US" dirty="0" err="1" smtClean="0"/>
              <a:t>etc</a:t>
            </a:r>
            <a:r>
              <a:rPr lang="en-US" dirty="0" smtClean="0"/>
              <a:t>)</a:t>
            </a:r>
            <a:endParaRPr lang="en-US" dirty="0"/>
          </a:p>
          <a:p>
            <a:endParaRPr lang="en-US" dirty="0"/>
          </a:p>
        </p:txBody>
      </p:sp>
      <p:sp>
        <p:nvSpPr>
          <p:cNvPr id="4" name="Content Placeholder 3"/>
          <p:cNvSpPr>
            <a:spLocks noGrp="1"/>
          </p:cNvSpPr>
          <p:nvPr>
            <p:ph sz="quarter" idx="14"/>
          </p:nvPr>
        </p:nvSpPr>
        <p:spPr>
          <a:xfrm>
            <a:off x="4844901" y="1200150"/>
            <a:ext cx="3886201" cy="4114800"/>
          </a:xfrm>
        </p:spPr>
        <p:txBody>
          <a:bodyPr>
            <a:normAutofit fontScale="32500" lnSpcReduction="20000"/>
          </a:bodyPr>
          <a:lstStyle/>
          <a:p>
            <a:pPr marL="0" lvl="0" indent="0">
              <a:buNone/>
            </a:pPr>
            <a:endParaRPr lang="en-US" dirty="0" smtClean="0"/>
          </a:p>
          <a:p>
            <a:pPr lvl="0"/>
            <a:r>
              <a:rPr lang="en-US" sz="8600" dirty="0" smtClean="0"/>
              <a:t>Don’t </a:t>
            </a:r>
            <a:r>
              <a:rPr lang="en-US" sz="8600" dirty="0"/>
              <a:t>promise to keep their suicidal thoughts a secret.</a:t>
            </a:r>
          </a:p>
          <a:p>
            <a:pPr lvl="0"/>
            <a:r>
              <a:rPr lang="en-US" sz="8600" dirty="0" smtClean="0"/>
              <a:t>No debates </a:t>
            </a:r>
            <a:r>
              <a:rPr lang="en-US" sz="8600" dirty="0"/>
              <a:t>about the moral aspects of suicide. </a:t>
            </a:r>
            <a:endParaRPr lang="en-US" sz="8600" dirty="0" smtClean="0"/>
          </a:p>
          <a:p>
            <a:pPr lvl="0"/>
            <a:r>
              <a:rPr lang="en-US" sz="8600" dirty="0" smtClean="0"/>
              <a:t>Let the teen know in advance if you plan to involve others</a:t>
            </a:r>
          </a:p>
          <a:p>
            <a:endParaRPr lang="en-US" sz="4500" dirty="0"/>
          </a:p>
        </p:txBody>
      </p:sp>
      <p:sp>
        <p:nvSpPr>
          <p:cNvPr id="5" name="Footer Placeholder 4"/>
          <p:cNvSpPr>
            <a:spLocks noGrp="1"/>
          </p:cNvSpPr>
          <p:nvPr>
            <p:ph type="ftr" sz="quarter" idx="17"/>
          </p:nvPr>
        </p:nvSpPr>
        <p:spPr/>
        <p:txBody>
          <a:bodyPr/>
          <a:lstStyle/>
          <a:p>
            <a:r>
              <a:rPr lang="en-US" smtClean="0">
                <a:solidFill>
                  <a:srgbClr val="464646"/>
                </a:solidFill>
              </a:rPr>
              <a:t>TEEN LINE 2017</a:t>
            </a:r>
            <a:endParaRPr lang="en-US">
              <a:solidFill>
                <a:srgbClr val="464646"/>
              </a:solidFill>
            </a:endParaRPr>
          </a:p>
        </p:txBody>
      </p:sp>
    </p:spTree>
    <p:extLst>
      <p:ext uri="{BB962C8B-B14F-4D97-AF65-F5344CB8AC3E}">
        <p14:creationId xmlns:p14="http://schemas.microsoft.com/office/powerpoint/2010/main" val="41438875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1" y="133350"/>
            <a:ext cx="8153414" cy="990600"/>
          </a:xfrm>
        </p:spPr>
        <p:txBody>
          <a:bodyPr>
            <a:normAutofit fontScale="90000"/>
          </a:bodyPr>
          <a:lstStyle/>
          <a:p>
            <a:pPr>
              <a:lnSpc>
                <a:spcPct val="80000"/>
              </a:lnSpc>
            </a:pPr>
            <a:r>
              <a:rPr lang="en-US" sz="4400" dirty="0" smtClean="0"/>
              <a:t>If they’re not suicidal, but you’re still concerned….</a:t>
            </a:r>
            <a:endParaRPr lang="en-US" dirty="0"/>
          </a:p>
        </p:txBody>
      </p:sp>
      <p:sp>
        <p:nvSpPr>
          <p:cNvPr id="6" name="Footer Placeholder 5"/>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3" name="Content Placeholder 2"/>
          <p:cNvSpPr>
            <a:spLocks noGrp="1"/>
          </p:cNvSpPr>
          <p:nvPr>
            <p:ph sz="quarter" idx="4294967295"/>
          </p:nvPr>
        </p:nvSpPr>
        <p:spPr>
          <a:xfrm>
            <a:off x="1066800" y="1504950"/>
            <a:ext cx="6705600" cy="2971800"/>
          </a:xfrm>
          <a:prstGeom prst="rect">
            <a:avLst/>
          </a:prstGeom>
        </p:spPr>
        <p:txBody>
          <a:bodyPr>
            <a:noAutofit/>
          </a:bodyPr>
          <a:lstStyle/>
          <a:p>
            <a:pPr>
              <a:buFont typeface="Wingdings" charset="2"/>
              <a:buChar char="q"/>
            </a:pPr>
            <a:r>
              <a:rPr lang="en-US" sz="2800" dirty="0" smtClean="0"/>
              <a:t>Talk and LISTEN to them. </a:t>
            </a:r>
          </a:p>
          <a:p>
            <a:pPr>
              <a:buFont typeface="Wingdings" charset="2"/>
              <a:buChar char="q"/>
            </a:pPr>
            <a:r>
              <a:rPr lang="en-US" sz="2800" dirty="0" smtClean="0"/>
              <a:t>Let them know you appreciate their sharing</a:t>
            </a:r>
          </a:p>
          <a:p>
            <a:pPr>
              <a:buFont typeface="Wingdings" charset="2"/>
              <a:buChar char="q"/>
            </a:pPr>
            <a:r>
              <a:rPr lang="en-US" sz="2800" dirty="0" smtClean="0"/>
              <a:t>Connect with parents (if appropriate)</a:t>
            </a:r>
          </a:p>
          <a:p>
            <a:pPr>
              <a:buFont typeface="Wingdings" charset="2"/>
              <a:buChar char="q"/>
            </a:pPr>
            <a:r>
              <a:rPr lang="en-US" sz="2800" dirty="0" smtClean="0"/>
              <a:t>Give them opportunities to shine</a:t>
            </a:r>
            <a:endParaRPr lang="en-US" sz="2800" dirty="0"/>
          </a:p>
          <a:p>
            <a:pPr>
              <a:buFont typeface="Wingdings" charset="2"/>
              <a:buChar char="q"/>
            </a:pPr>
            <a:r>
              <a:rPr lang="en-US" sz="2800" dirty="0" smtClean="0"/>
              <a:t>Provide resources</a:t>
            </a:r>
          </a:p>
          <a:p>
            <a:pPr>
              <a:buFont typeface="Wingdings" charset="2"/>
              <a:buChar char="q"/>
            </a:pPr>
            <a:r>
              <a:rPr lang="en-US" sz="2800" dirty="0" smtClean="0"/>
              <a:t>Take care of yourself</a:t>
            </a:r>
          </a:p>
        </p:txBody>
      </p:sp>
      <p:sp>
        <p:nvSpPr>
          <p:cNvPr id="5" name="TextBox 4"/>
          <p:cNvSpPr txBox="1"/>
          <p:nvPr/>
        </p:nvSpPr>
        <p:spPr>
          <a:xfrm>
            <a:off x="4038600" y="283430"/>
            <a:ext cx="5105400" cy="738664"/>
          </a:xfrm>
          <a:prstGeom prst="rect">
            <a:avLst/>
          </a:prstGeom>
          <a:noFill/>
        </p:spPr>
        <p:txBody>
          <a:bodyPr wrap="square" rtlCol="0">
            <a:spAutoFit/>
          </a:bodyPr>
          <a:lstStyle/>
          <a:p>
            <a:endParaRPr lang="en-US" sz="4200" dirty="0">
              <a:solidFill>
                <a:srgbClr val="464646"/>
              </a:solidFill>
              <a:latin typeface="Calibri"/>
            </a:endParaRPr>
          </a:p>
        </p:txBody>
      </p:sp>
    </p:spTree>
    <p:extLst>
      <p:ext uri="{BB962C8B-B14F-4D97-AF65-F5344CB8AC3E}">
        <p14:creationId xmlns:p14="http://schemas.microsoft.com/office/powerpoint/2010/main" val="9599299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3066" y="1559075"/>
            <a:ext cx="646331" cy="1686820"/>
          </a:xfrm>
          <a:prstGeom prst="rect">
            <a:avLst/>
          </a:prstGeom>
          <a:noFill/>
        </p:spPr>
        <p:txBody>
          <a:bodyPr vert="vert270" wrap="none" rtlCol="0">
            <a:spAutoFit/>
          </a:bodyPr>
          <a:lstStyle/>
          <a:p>
            <a:r>
              <a:rPr lang="en-US" sz="3000" dirty="0">
                <a:solidFill>
                  <a:prstClr val="white"/>
                </a:solidFill>
                <a:latin typeface="Calibri"/>
              </a:rPr>
              <a:t>Resources</a:t>
            </a:r>
          </a:p>
        </p:txBody>
      </p:sp>
      <p:sp>
        <p:nvSpPr>
          <p:cNvPr id="4" name="TextBox 3"/>
          <p:cNvSpPr txBox="1"/>
          <p:nvPr/>
        </p:nvSpPr>
        <p:spPr>
          <a:xfrm>
            <a:off x="2971800" y="4211435"/>
            <a:ext cx="4400550" cy="507831"/>
          </a:xfrm>
          <a:prstGeom prst="rect">
            <a:avLst/>
          </a:prstGeom>
          <a:noFill/>
        </p:spPr>
        <p:txBody>
          <a:bodyPr wrap="square" rtlCol="0">
            <a:spAutoFit/>
          </a:bodyPr>
          <a:lstStyle/>
          <a:p>
            <a:pPr algn="ctr"/>
            <a:r>
              <a:rPr lang="de-DE" sz="1350" dirty="0">
                <a:solidFill>
                  <a:prstClr val="white"/>
                </a:solidFill>
                <a:latin typeface="Calibri"/>
              </a:rPr>
              <a:t>Stop, Breathe &amp; Think</a:t>
            </a:r>
          </a:p>
          <a:p>
            <a:pPr algn="ctr"/>
            <a:r>
              <a:rPr lang="pl-PL" sz="1350" dirty="0">
                <a:solidFill>
                  <a:prstClr val="white"/>
                </a:solidFill>
                <a:latin typeface="Calibri"/>
              </a:rPr>
              <a:t>http://www.stopbreathethink.org/</a:t>
            </a:r>
            <a:endParaRPr lang="en-US" sz="1350" dirty="0">
              <a:solidFill>
                <a:prstClr val="white"/>
              </a:solidFill>
              <a:latin typeface="Calibri"/>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45"/>
          <a:stretch/>
        </p:blipFill>
        <p:spPr>
          <a:xfrm>
            <a:off x="5366945" y="316427"/>
            <a:ext cx="2005421" cy="340141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333"/>
          <a:stretch/>
        </p:blipFill>
        <p:spPr>
          <a:xfrm>
            <a:off x="2971800" y="285763"/>
            <a:ext cx="2000250" cy="3432095"/>
          </a:xfrm>
          <a:prstGeom prst="rect">
            <a:avLst/>
          </a:prstGeom>
        </p:spPr>
      </p:pic>
      <p:sp>
        <p:nvSpPr>
          <p:cNvPr id="2" name="Footer Placeholder 1"/>
          <p:cNvSpPr>
            <a:spLocks noGrp="1"/>
          </p:cNvSpPr>
          <p:nvPr>
            <p:ph type="ftr" sz="quarter" idx="12"/>
          </p:nvPr>
        </p:nvSpPr>
        <p:spPr/>
        <p:txBody>
          <a:bodyPr/>
          <a:lstStyle/>
          <a:p>
            <a:r>
              <a:rPr lang="en-US" smtClean="0"/>
              <a:t>TEEN LINE 2017</a:t>
            </a:r>
            <a:endParaRPr lang="en-US" dirty="0"/>
          </a:p>
        </p:txBody>
      </p:sp>
    </p:spTree>
    <p:extLst>
      <p:ext uri="{BB962C8B-B14F-4D97-AF65-F5344CB8AC3E}">
        <p14:creationId xmlns:p14="http://schemas.microsoft.com/office/powerpoint/2010/main" val="7869858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10000"/>
          </a:bodyPr>
          <a:lstStyle/>
          <a:p>
            <a:r>
              <a:rPr lang="en-US" dirty="0" smtClean="0"/>
              <a:t>Cheryl Eskin, MFT and Michelle Carlson, MSCPH</a:t>
            </a:r>
            <a:endParaRPr lang="en-US" dirty="0"/>
          </a:p>
        </p:txBody>
      </p:sp>
      <p:sp>
        <p:nvSpPr>
          <p:cNvPr id="2" name="Title 1"/>
          <p:cNvSpPr>
            <a:spLocks noGrp="1"/>
          </p:cNvSpPr>
          <p:nvPr>
            <p:ph type="title"/>
          </p:nvPr>
        </p:nvSpPr>
        <p:spPr>
          <a:xfrm>
            <a:off x="975606" y="3486847"/>
            <a:ext cx="7863600" cy="894655"/>
          </a:xfrm>
        </p:spPr>
        <p:txBody>
          <a:bodyPr>
            <a:normAutofit fontScale="90000"/>
          </a:bodyPr>
          <a:lstStyle/>
          <a:p>
            <a:r>
              <a:rPr lang="en-US" sz="5400" cap="none" dirty="0" smtClean="0"/>
              <a:t>TEEN SUICIDE PREVENTION</a:t>
            </a:r>
            <a:endParaRPr lang="en-US" sz="5400" cap="none" dirty="0"/>
          </a:p>
        </p:txBody>
      </p:sp>
      <p:pic>
        <p:nvPicPr>
          <p:cNvPr id="6" name="Picture 5" descr="TeenLine-Tagline-Black-P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2540"/>
            <a:ext cx="4200679" cy="1430651"/>
          </a:xfrm>
          <a:prstGeom prst="rect">
            <a:avLst/>
          </a:prstGeom>
        </p:spPr>
      </p:pic>
      <p:pic>
        <p:nvPicPr>
          <p:cNvPr id="4" name="Picture 3" descr="Screen Shot 2017-03-20 at 2.40.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76800" y="209551"/>
            <a:ext cx="3776188" cy="3476857"/>
          </a:xfrm>
          <a:prstGeom prst="rect">
            <a:avLst/>
          </a:prstGeom>
        </p:spPr>
      </p:pic>
      <p:sp>
        <p:nvSpPr>
          <p:cNvPr id="7" name="Footer Placeholder 6"/>
          <p:cNvSpPr>
            <a:spLocks noGrp="1"/>
          </p:cNvSpPr>
          <p:nvPr>
            <p:ph type="ftr" sz="quarter" idx="11"/>
          </p:nvPr>
        </p:nvSpPr>
        <p:spPr/>
        <p:txBody>
          <a:bodyPr/>
          <a:lstStyle/>
          <a:p>
            <a:pPr algn="r"/>
            <a:r>
              <a:rPr lang="en-US" smtClean="0">
                <a:solidFill>
                  <a:schemeClr val="tx2"/>
                </a:solidFill>
              </a:rPr>
              <a:t>TEEN LINE 2017</a:t>
            </a:r>
            <a:endParaRPr lang="en-US" dirty="0">
              <a:solidFill>
                <a:schemeClr val="tx2"/>
              </a:solidFill>
            </a:endParaRPr>
          </a:p>
        </p:txBody>
      </p:sp>
    </p:spTree>
    <p:extLst>
      <p:ext uri="{BB962C8B-B14F-4D97-AF65-F5344CB8AC3E}">
        <p14:creationId xmlns:p14="http://schemas.microsoft.com/office/powerpoint/2010/main" val="202639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3066" y="1559075"/>
            <a:ext cx="646331" cy="1686820"/>
          </a:xfrm>
          <a:prstGeom prst="rect">
            <a:avLst/>
          </a:prstGeom>
          <a:noFill/>
        </p:spPr>
        <p:txBody>
          <a:bodyPr vert="vert270" wrap="none" rtlCol="0">
            <a:spAutoFit/>
          </a:bodyPr>
          <a:lstStyle/>
          <a:p>
            <a:r>
              <a:rPr lang="en-US" sz="3000" dirty="0">
                <a:solidFill>
                  <a:prstClr val="white"/>
                </a:solidFill>
                <a:latin typeface="Calibri"/>
              </a:rPr>
              <a:t>Resources</a:t>
            </a:r>
          </a:p>
        </p:txBody>
      </p:sp>
      <p:sp>
        <p:nvSpPr>
          <p:cNvPr id="4" name="TextBox 3"/>
          <p:cNvSpPr txBox="1"/>
          <p:nvPr/>
        </p:nvSpPr>
        <p:spPr>
          <a:xfrm>
            <a:off x="2971800" y="4211435"/>
            <a:ext cx="4400550" cy="507831"/>
          </a:xfrm>
          <a:prstGeom prst="rect">
            <a:avLst/>
          </a:prstGeom>
          <a:noFill/>
        </p:spPr>
        <p:txBody>
          <a:bodyPr wrap="square" rtlCol="0">
            <a:spAutoFit/>
          </a:bodyPr>
          <a:lstStyle/>
          <a:p>
            <a:pPr algn="ctr"/>
            <a:r>
              <a:rPr lang="de-DE" sz="1350" dirty="0">
                <a:solidFill>
                  <a:prstClr val="white"/>
                </a:solidFill>
                <a:latin typeface="Calibri"/>
              </a:rPr>
              <a:t>MY3 APP</a:t>
            </a:r>
          </a:p>
          <a:p>
            <a:pPr algn="ctr"/>
            <a:r>
              <a:rPr lang="pl-PL" sz="1350" dirty="0">
                <a:solidFill>
                  <a:prstClr val="white"/>
                </a:solidFill>
                <a:latin typeface="Calibri"/>
              </a:rPr>
              <a:t>http://www.my3app.org/</a:t>
            </a:r>
            <a:endParaRPr lang="en-US" sz="1350" dirty="0">
              <a:solidFill>
                <a:prstClr val="white"/>
              </a:solidFill>
              <a:latin typeface="Calibri"/>
            </a:endParaRPr>
          </a:p>
        </p:txBody>
      </p:sp>
      <p:pic>
        <p:nvPicPr>
          <p:cNvPr id="9" name="Picture 8" descr="MY3_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010" y="277178"/>
            <a:ext cx="1996507" cy="3424278"/>
          </a:xfrm>
          <a:prstGeom prst="rect">
            <a:avLst/>
          </a:prstGeom>
        </p:spPr>
      </p:pic>
      <p:pic>
        <p:nvPicPr>
          <p:cNvPr id="6" name="Picture 5" descr="MY3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11" y="285750"/>
            <a:ext cx="2000249" cy="3424278"/>
          </a:xfrm>
          <a:prstGeom prst="rect">
            <a:avLst/>
          </a:prstGeom>
        </p:spPr>
      </p:pic>
      <p:sp>
        <p:nvSpPr>
          <p:cNvPr id="2" name="Footer Placeholder 1"/>
          <p:cNvSpPr>
            <a:spLocks noGrp="1"/>
          </p:cNvSpPr>
          <p:nvPr>
            <p:ph type="ftr" sz="quarter" idx="12"/>
          </p:nvPr>
        </p:nvSpPr>
        <p:spPr/>
        <p:txBody>
          <a:bodyPr/>
          <a:lstStyle/>
          <a:p>
            <a:r>
              <a:rPr lang="en-US" smtClean="0"/>
              <a:t>TEEN LINE 2017</a:t>
            </a:r>
            <a:endParaRPr lang="en-US" dirty="0"/>
          </a:p>
        </p:txBody>
      </p:sp>
    </p:spTree>
    <p:extLst>
      <p:ext uri="{BB962C8B-B14F-4D97-AF65-F5344CB8AC3E}">
        <p14:creationId xmlns:p14="http://schemas.microsoft.com/office/powerpoint/2010/main" val="17926050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3066" y="1559075"/>
            <a:ext cx="646331" cy="1686820"/>
          </a:xfrm>
          <a:prstGeom prst="rect">
            <a:avLst/>
          </a:prstGeom>
          <a:noFill/>
        </p:spPr>
        <p:txBody>
          <a:bodyPr vert="vert270" wrap="none" rtlCol="0">
            <a:spAutoFit/>
          </a:bodyPr>
          <a:lstStyle/>
          <a:p>
            <a:r>
              <a:rPr lang="en-US" sz="3000" dirty="0">
                <a:solidFill>
                  <a:prstClr val="white"/>
                </a:solidFill>
                <a:latin typeface="Calibri"/>
              </a:rPr>
              <a:t>Resources</a:t>
            </a:r>
          </a:p>
        </p:txBody>
      </p:sp>
      <p:sp>
        <p:nvSpPr>
          <p:cNvPr id="4" name="TextBox 3"/>
          <p:cNvSpPr txBox="1"/>
          <p:nvPr/>
        </p:nvSpPr>
        <p:spPr>
          <a:xfrm>
            <a:off x="2971800" y="4211422"/>
            <a:ext cx="4400550" cy="300082"/>
          </a:xfrm>
          <a:prstGeom prst="rect">
            <a:avLst/>
          </a:prstGeom>
          <a:noFill/>
        </p:spPr>
        <p:txBody>
          <a:bodyPr wrap="square" rtlCol="0">
            <a:spAutoFit/>
          </a:bodyPr>
          <a:lstStyle/>
          <a:p>
            <a:pPr algn="ctr"/>
            <a:r>
              <a:rPr lang="de-DE" sz="1350" dirty="0">
                <a:solidFill>
                  <a:prstClr val="white"/>
                </a:solidFill>
                <a:latin typeface="Calibri"/>
              </a:rPr>
              <a:t>Virtual Hope Box in the app store</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786"/>
          <a:stretch/>
        </p:blipFill>
        <p:spPr>
          <a:xfrm>
            <a:off x="3028959" y="233110"/>
            <a:ext cx="1947023" cy="350078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380"/>
          <a:stretch/>
        </p:blipFill>
        <p:spPr>
          <a:xfrm>
            <a:off x="5430982" y="232969"/>
            <a:ext cx="1941368" cy="3505331"/>
          </a:xfrm>
          <a:prstGeom prst="rect">
            <a:avLst/>
          </a:prstGeom>
        </p:spPr>
      </p:pic>
      <p:sp>
        <p:nvSpPr>
          <p:cNvPr id="2" name="Footer Placeholder 1"/>
          <p:cNvSpPr>
            <a:spLocks noGrp="1"/>
          </p:cNvSpPr>
          <p:nvPr>
            <p:ph type="ftr" sz="quarter" idx="12"/>
          </p:nvPr>
        </p:nvSpPr>
        <p:spPr/>
        <p:txBody>
          <a:bodyPr/>
          <a:lstStyle/>
          <a:p>
            <a:r>
              <a:rPr lang="en-US" smtClean="0"/>
              <a:t>TEEN LINE 2017</a:t>
            </a:r>
            <a:endParaRPr lang="en-US" dirty="0"/>
          </a:p>
        </p:txBody>
      </p:sp>
    </p:spTree>
    <p:extLst>
      <p:ext uri="{BB962C8B-B14F-4D97-AF65-F5344CB8AC3E}">
        <p14:creationId xmlns:p14="http://schemas.microsoft.com/office/powerpoint/2010/main" val="10954898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3053" y="1559075"/>
            <a:ext cx="646331" cy="1686820"/>
          </a:xfrm>
          <a:prstGeom prst="rect">
            <a:avLst/>
          </a:prstGeom>
          <a:noFill/>
        </p:spPr>
        <p:txBody>
          <a:bodyPr vert="vert270" wrap="none" rtlCol="0">
            <a:spAutoFit/>
          </a:bodyPr>
          <a:lstStyle/>
          <a:p>
            <a:r>
              <a:rPr lang="en-US" sz="3000" dirty="0">
                <a:solidFill>
                  <a:prstClr val="white"/>
                </a:solidFill>
                <a:latin typeface="Calibri"/>
              </a:rPr>
              <a:t>Resources</a:t>
            </a:r>
          </a:p>
        </p:txBody>
      </p:sp>
      <p:sp>
        <p:nvSpPr>
          <p:cNvPr id="4" name="TextBox 3"/>
          <p:cNvSpPr txBox="1"/>
          <p:nvPr/>
        </p:nvSpPr>
        <p:spPr>
          <a:xfrm>
            <a:off x="2971800" y="4171950"/>
            <a:ext cx="4400550" cy="507831"/>
          </a:xfrm>
          <a:prstGeom prst="rect">
            <a:avLst/>
          </a:prstGeom>
          <a:noFill/>
        </p:spPr>
        <p:txBody>
          <a:bodyPr wrap="square" rtlCol="0">
            <a:spAutoFit/>
          </a:bodyPr>
          <a:lstStyle/>
          <a:p>
            <a:pPr algn="ctr"/>
            <a:r>
              <a:rPr lang="de-DE" sz="1350" dirty="0">
                <a:solidFill>
                  <a:prstClr val="white"/>
                </a:solidFill>
                <a:latin typeface="Calibri"/>
              </a:rPr>
              <a:t>Search </a:t>
            </a:r>
            <a:r>
              <a:rPr lang="de-DE" sz="1350" dirty="0" err="1">
                <a:solidFill>
                  <a:prstClr val="white"/>
                </a:solidFill>
                <a:latin typeface="Calibri"/>
              </a:rPr>
              <a:t>for</a:t>
            </a:r>
            <a:r>
              <a:rPr lang="de-DE" sz="1350" dirty="0">
                <a:solidFill>
                  <a:prstClr val="white"/>
                </a:solidFill>
                <a:latin typeface="Calibri"/>
              </a:rPr>
              <a:t> Teen Line on </a:t>
            </a:r>
            <a:r>
              <a:rPr lang="de-DE" sz="1350" dirty="0" err="1">
                <a:solidFill>
                  <a:prstClr val="white"/>
                </a:solidFill>
                <a:latin typeface="Calibri"/>
              </a:rPr>
              <a:t>any</a:t>
            </a:r>
            <a:r>
              <a:rPr lang="de-DE" sz="1350" dirty="0">
                <a:solidFill>
                  <a:prstClr val="white"/>
                </a:solidFill>
                <a:latin typeface="Calibri"/>
              </a:rPr>
              <a:t> smart </a:t>
            </a:r>
            <a:r>
              <a:rPr lang="de-DE" sz="1350" dirty="0" err="1">
                <a:solidFill>
                  <a:prstClr val="white"/>
                </a:solidFill>
                <a:latin typeface="Calibri"/>
              </a:rPr>
              <a:t>phone</a:t>
            </a:r>
            <a:endParaRPr lang="de-DE" sz="1350" dirty="0">
              <a:solidFill>
                <a:prstClr val="white"/>
              </a:solidFill>
              <a:latin typeface="Calibri"/>
            </a:endParaRPr>
          </a:p>
          <a:p>
            <a:pPr algn="ctr"/>
            <a:r>
              <a:rPr lang="pl-PL" sz="1350" dirty="0">
                <a:solidFill>
                  <a:prstClr val="white"/>
                </a:solidFill>
                <a:latin typeface="Calibri"/>
              </a:rPr>
              <a:t>http://</a:t>
            </a:r>
            <a:r>
              <a:rPr lang="pl-PL" sz="1350" dirty="0" err="1">
                <a:solidFill>
                  <a:prstClr val="white"/>
                </a:solidFill>
                <a:latin typeface="Calibri"/>
              </a:rPr>
              <a:t>www.TeenlineOnline.org</a:t>
            </a:r>
            <a:r>
              <a:rPr lang="pl-PL" sz="1350" dirty="0">
                <a:solidFill>
                  <a:prstClr val="white"/>
                </a:solidFill>
                <a:latin typeface="Calibri"/>
              </a:rPr>
              <a:t>/</a:t>
            </a:r>
            <a:r>
              <a:rPr lang="pl-PL" sz="1350" dirty="0" err="1">
                <a:solidFill>
                  <a:prstClr val="white"/>
                </a:solidFill>
                <a:latin typeface="Calibri"/>
              </a:rPr>
              <a:t>Downloads</a:t>
            </a:r>
            <a:r>
              <a:rPr lang="pl-PL" sz="1350" dirty="0">
                <a:solidFill>
                  <a:prstClr val="white"/>
                </a:solidFill>
                <a:latin typeface="Calibri"/>
              </a:rPr>
              <a:t>/</a:t>
            </a:r>
            <a:endParaRPr lang="en-US" sz="1350" dirty="0">
              <a:solidFill>
                <a:prstClr val="white"/>
              </a:solidFill>
              <a:latin typeface="Calibri"/>
            </a:endParaRPr>
          </a:p>
        </p:txBody>
      </p:sp>
      <p:pic>
        <p:nvPicPr>
          <p:cNvPr id="10" name="Picture 9" descr="TL_app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831" y="285762"/>
            <a:ext cx="1923393" cy="3489335"/>
          </a:xfrm>
          <a:prstGeom prst="rect">
            <a:avLst/>
          </a:prstGeom>
        </p:spPr>
      </p:pic>
      <p:pic>
        <p:nvPicPr>
          <p:cNvPr id="12" name="Picture 11" descr="TL_ap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117" y="285750"/>
            <a:ext cx="1923393" cy="3486150"/>
          </a:xfrm>
          <a:prstGeom prst="rect">
            <a:avLst/>
          </a:prstGeom>
        </p:spPr>
      </p:pic>
      <p:sp>
        <p:nvSpPr>
          <p:cNvPr id="2" name="Footer Placeholder 1"/>
          <p:cNvSpPr>
            <a:spLocks noGrp="1"/>
          </p:cNvSpPr>
          <p:nvPr>
            <p:ph type="ftr" sz="quarter" idx="12"/>
          </p:nvPr>
        </p:nvSpPr>
        <p:spPr/>
        <p:txBody>
          <a:bodyPr/>
          <a:lstStyle/>
          <a:p>
            <a:r>
              <a:rPr lang="en-US" smtClean="0"/>
              <a:t>TEEN LINE 2017</a:t>
            </a:r>
            <a:endParaRPr lang="en-US" dirty="0"/>
          </a:p>
        </p:txBody>
      </p:sp>
    </p:spTree>
    <p:extLst>
      <p:ext uri="{BB962C8B-B14F-4D97-AF65-F5344CB8AC3E}">
        <p14:creationId xmlns:p14="http://schemas.microsoft.com/office/powerpoint/2010/main" val="664996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16" y="1027578"/>
            <a:ext cx="800219" cy="2218316"/>
          </a:xfrm>
          <a:prstGeom prst="rect">
            <a:avLst/>
          </a:prstGeom>
          <a:noFill/>
        </p:spPr>
        <p:txBody>
          <a:bodyPr vert="vert270" wrap="none" rtlCol="0">
            <a:spAutoFit/>
          </a:bodyPr>
          <a:lstStyle/>
          <a:p>
            <a:r>
              <a:rPr lang="en-US" sz="4000" dirty="0">
                <a:latin typeface="Calibri"/>
              </a:rPr>
              <a:t>Resources</a:t>
            </a:r>
          </a:p>
        </p:txBody>
      </p:sp>
      <p:cxnSp>
        <p:nvCxnSpPr>
          <p:cNvPr id="13" name="Straight Connector 12"/>
          <p:cNvCxnSpPr/>
          <p:nvPr/>
        </p:nvCxnSpPr>
        <p:spPr>
          <a:xfrm>
            <a:off x="5181600" y="0"/>
            <a:ext cx="0" cy="5143500"/>
          </a:xfrm>
          <a:prstGeom prst="line">
            <a:avLst/>
          </a:prstGeom>
          <a:ln w="57150" cmpd="sng">
            <a:solidFill>
              <a:srgbClr val="FFFFFF"/>
            </a:solidFill>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181600" y="4095750"/>
            <a:ext cx="3962400" cy="923330"/>
          </a:xfrm>
          <a:prstGeom prst="rect">
            <a:avLst/>
          </a:prstGeom>
          <a:noFill/>
        </p:spPr>
        <p:txBody>
          <a:bodyPr wrap="square" rtlCol="0">
            <a:spAutoFit/>
          </a:bodyPr>
          <a:lstStyle/>
          <a:p>
            <a:pPr algn="ctr"/>
            <a:r>
              <a:rPr lang="en-US" dirty="0">
                <a:latin typeface="Calibri"/>
              </a:rPr>
              <a:t>310-855-4673 or</a:t>
            </a:r>
          </a:p>
          <a:p>
            <a:pPr algn="ctr"/>
            <a:r>
              <a:rPr lang="en-US" dirty="0">
                <a:latin typeface="Calibri"/>
              </a:rPr>
              <a:t>Text “TEEN” to 839863</a:t>
            </a:r>
          </a:p>
          <a:p>
            <a:pPr algn="ctr"/>
            <a:r>
              <a:rPr lang="en-US" dirty="0" err="1">
                <a:latin typeface="Calibri"/>
              </a:rPr>
              <a:t>TeenlineOnline.org</a:t>
            </a:r>
            <a:endParaRPr lang="en-US" dirty="0">
              <a:latin typeface="Calibri"/>
            </a:endParaRPr>
          </a:p>
        </p:txBody>
      </p:sp>
      <p:pic>
        <p:nvPicPr>
          <p:cNvPr id="2" name="Picture 1"/>
          <p:cNvPicPr>
            <a:picLocks noChangeAspect="1"/>
          </p:cNvPicPr>
          <p:nvPr/>
        </p:nvPicPr>
        <p:blipFill>
          <a:blip r:embed="rId3" cstate="print"/>
          <a:stretch>
            <a:fillRect/>
          </a:stretch>
        </p:blipFill>
        <p:spPr>
          <a:xfrm>
            <a:off x="2164080" y="2571750"/>
            <a:ext cx="2407920" cy="1504950"/>
          </a:xfrm>
          <a:prstGeom prst="rect">
            <a:avLst/>
          </a:prstGeom>
        </p:spPr>
      </p:pic>
      <p:sp>
        <p:nvSpPr>
          <p:cNvPr id="3" name="TextBox 2"/>
          <p:cNvSpPr txBox="1"/>
          <p:nvPr/>
        </p:nvSpPr>
        <p:spPr>
          <a:xfrm>
            <a:off x="1524000" y="4095750"/>
            <a:ext cx="3657600" cy="923330"/>
          </a:xfrm>
          <a:prstGeom prst="rect">
            <a:avLst/>
          </a:prstGeom>
          <a:noFill/>
        </p:spPr>
        <p:txBody>
          <a:bodyPr wrap="square" rtlCol="0">
            <a:spAutoFit/>
          </a:bodyPr>
          <a:lstStyle/>
          <a:p>
            <a:pPr algn="ctr"/>
            <a:r>
              <a:rPr lang="en-US" dirty="0">
                <a:latin typeface="Calibri"/>
              </a:rPr>
              <a:t>LGBTQ</a:t>
            </a:r>
          </a:p>
          <a:p>
            <a:pPr algn="ctr"/>
            <a:r>
              <a:rPr lang="en-US" dirty="0">
                <a:latin typeface="Calibri"/>
              </a:rPr>
              <a:t>1-866-488-7386 24/7</a:t>
            </a:r>
          </a:p>
          <a:p>
            <a:pPr algn="ctr"/>
            <a:r>
              <a:rPr lang="en-US" dirty="0" err="1">
                <a:latin typeface="Calibri"/>
              </a:rPr>
              <a:t>TheTrevorProject.org</a:t>
            </a:r>
            <a:endParaRPr lang="en-US" dirty="0">
              <a:latin typeface="Calibri"/>
            </a:endParaRPr>
          </a:p>
        </p:txBody>
      </p:sp>
      <p:sp>
        <p:nvSpPr>
          <p:cNvPr id="4" name="TextBox 3"/>
          <p:cNvSpPr txBox="1"/>
          <p:nvPr/>
        </p:nvSpPr>
        <p:spPr>
          <a:xfrm>
            <a:off x="5181600" y="1733562"/>
            <a:ext cx="3962400" cy="646331"/>
          </a:xfrm>
          <a:prstGeom prst="rect">
            <a:avLst/>
          </a:prstGeom>
          <a:noFill/>
        </p:spPr>
        <p:txBody>
          <a:bodyPr wrap="square" rtlCol="0">
            <a:spAutoFit/>
          </a:bodyPr>
          <a:lstStyle/>
          <a:p>
            <a:pPr algn="ctr"/>
            <a:r>
              <a:rPr lang="de-DE" dirty="0" err="1">
                <a:latin typeface="Calibri"/>
              </a:rPr>
              <a:t>Know</a:t>
            </a:r>
            <a:r>
              <a:rPr lang="de-DE" dirty="0">
                <a:latin typeface="Calibri"/>
              </a:rPr>
              <a:t> </a:t>
            </a:r>
            <a:r>
              <a:rPr lang="de-DE" dirty="0" err="1">
                <a:latin typeface="Calibri"/>
              </a:rPr>
              <a:t>the</a:t>
            </a:r>
            <a:r>
              <a:rPr lang="de-DE" dirty="0">
                <a:latin typeface="Calibri"/>
              </a:rPr>
              <a:t> </a:t>
            </a:r>
            <a:r>
              <a:rPr lang="de-DE" dirty="0" err="1">
                <a:latin typeface="Calibri"/>
              </a:rPr>
              <a:t>Signs</a:t>
            </a:r>
            <a:endParaRPr lang="de-DE" dirty="0">
              <a:latin typeface="Calibri"/>
            </a:endParaRPr>
          </a:p>
          <a:p>
            <a:pPr algn="ctr"/>
            <a:r>
              <a:rPr lang="de-DE" dirty="0" err="1">
                <a:latin typeface="Calibri"/>
              </a:rPr>
              <a:t>SuicideIsPreventable.org</a:t>
            </a:r>
            <a:endParaRPr lang="en-US" dirty="0">
              <a:latin typeface="Calibri"/>
            </a:endParaRPr>
          </a:p>
        </p:txBody>
      </p:sp>
      <p:pic>
        <p:nvPicPr>
          <p:cNvPr id="5" name="Picture 4" descr="Screen Shot 2014-09-16 at 2.45.3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23" y="361950"/>
            <a:ext cx="3314915" cy="1270000"/>
          </a:xfrm>
          <a:prstGeom prst="rect">
            <a:avLst/>
          </a:prstGeom>
        </p:spPr>
      </p:pic>
      <p:sp>
        <p:nvSpPr>
          <p:cNvPr id="6" name="TextBox 5"/>
          <p:cNvSpPr txBox="1"/>
          <p:nvPr/>
        </p:nvSpPr>
        <p:spPr>
          <a:xfrm>
            <a:off x="1524001" y="1733562"/>
            <a:ext cx="3657600" cy="646331"/>
          </a:xfrm>
          <a:prstGeom prst="rect">
            <a:avLst/>
          </a:prstGeom>
          <a:noFill/>
        </p:spPr>
        <p:txBody>
          <a:bodyPr wrap="square" rtlCol="0">
            <a:spAutoFit/>
          </a:bodyPr>
          <a:lstStyle/>
          <a:p>
            <a:pPr algn="ctr"/>
            <a:r>
              <a:rPr lang="en-US" dirty="0">
                <a:latin typeface="Calibri"/>
              </a:rPr>
              <a:t>1-800-273-8255 24/7</a:t>
            </a:r>
          </a:p>
          <a:p>
            <a:pPr algn="ctr"/>
            <a:r>
              <a:rPr lang="en-US" dirty="0" err="1">
                <a:latin typeface="Calibri"/>
              </a:rPr>
              <a:t>SuicidePreventionLifeline.org</a:t>
            </a:r>
            <a:endParaRPr lang="en-US" dirty="0">
              <a:latin typeface="Calibri"/>
            </a:endParaRPr>
          </a:p>
        </p:txBody>
      </p:sp>
      <p:pic>
        <p:nvPicPr>
          <p:cNvPr id="7" name="Picture 6"/>
          <p:cNvPicPr>
            <a:picLocks noChangeAspect="1"/>
          </p:cNvPicPr>
          <p:nvPr/>
        </p:nvPicPr>
        <p:blipFill>
          <a:blip r:embed="rId5" cstate="print"/>
          <a:stretch>
            <a:fillRect/>
          </a:stretch>
        </p:blipFill>
        <p:spPr>
          <a:xfrm>
            <a:off x="2196205" y="285750"/>
            <a:ext cx="2375807" cy="147828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295" y="2828937"/>
            <a:ext cx="2738715" cy="990599"/>
          </a:xfrm>
          <a:prstGeom prst="rect">
            <a:avLst/>
          </a:prstGeom>
        </p:spPr>
      </p:pic>
      <p:sp>
        <p:nvSpPr>
          <p:cNvPr id="9" name="Footer Placeholder 8"/>
          <p:cNvSpPr>
            <a:spLocks noGrp="1"/>
          </p:cNvSpPr>
          <p:nvPr>
            <p:ph type="ftr" sz="quarter" idx="12"/>
          </p:nvPr>
        </p:nvSpPr>
        <p:spPr/>
        <p:txBody>
          <a:bodyPr/>
          <a:lstStyle/>
          <a:p>
            <a:r>
              <a:rPr lang="en-US" smtClean="0"/>
              <a:t>TEEN LINE 2017</a:t>
            </a:r>
            <a:endParaRPr lang="en-US" dirty="0"/>
          </a:p>
        </p:txBody>
      </p:sp>
    </p:spTree>
    <p:extLst>
      <p:ext uri="{BB962C8B-B14F-4D97-AF65-F5344CB8AC3E}">
        <p14:creationId xmlns:p14="http://schemas.microsoft.com/office/powerpoint/2010/main" val="14280737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Any questions?:</a:t>
            </a:r>
            <a:endParaRPr lang="en-US" dirty="0"/>
          </a:p>
        </p:txBody>
      </p:sp>
      <p:sp>
        <p:nvSpPr>
          <p:cNvPr id="5" name="Footer Placeholder 4"/>
          <p:cNvSpPr>
            <a:spLocks noGrp="1"/>
          </p:cNvSpPr>
          <p:nvPr>
            <p:ph type="ftr" sz="quarter" idx="11"/>
          </p:nvPr>
        </p:nvSpPr>
        <p:spPr>
          <a:xfrm>
            <a:off x="609601" y="4171950"/>
            <a:ext cx="5421094" cy="788050"/>
          </a:xfrm>
        </p:spPr>
        <p:txBody>
          <a:bodyPr/>
          <a:lstStyle/>
          <a:p>
            <a:r>
              <a:rPr lang="en-US" smtClean="0"/>
              <a:t>TEEN LINE 2017</a:t>
            </a:r>
            <a:endParaRPr lang="en-US"/>
          </a:p>
        </p:txBody>
      </p:sp>
      <p:sp>
        <p:nvSpPr>
          <p:cNvPr id="3" name="Text Placeholder 2"/>
          <p:cNvSpPr>
            <a:spLocks noGrp="1"/>
          </p:cNvSpPr>
          <p:nvPr>
            <p:ph type="body" idx="4294967295"/>
          </p:nvPr>
        </p:nvSpPr>
        <p:spPr>
          <a:xfrm>
            <a:off x="685800" y="1428750"/>
            <a:ext cx="8153400" cy="1655763"/>
          </a:xfrm>
        </p:spPr>
        <p:txBody>
          <a:bodyPr>
            <a:normAutofit fontScale="25000" lnSpcReduction="20000"/>
          </a:bodyPr>
          <a:lstStyle/>
          <a:p>
            <a:pPr marL="0" indent="0">
              <a:buNone/>
            </a:pPr>
            <a:r>
              <a:rPr lang="en-US" sz="12800" dirty="0" smtClean="0"/>
              <a:t>Please contact Cheryl Eskin, Program Director, at 310-423-1604 or </a:t>
            </a:r>
            <a:r>
              <a:rPr lang="en-US" sz="12800" dirty="0" smtClean="0">
                <a:hlinkClick r:id="rId2"/>
              </a:rPr>
              <a:t>cheryl@teenlineonline.org</a:t>
            </a:r>
            <a:endParaRPr lang="en-US" sz="12800" dirty="0" smtClean="0"/>
          </a:p>
          <a:p>
            <a:pPr marL="0" indent="0">
              <a:buNone/>
            </a:pPr>
            <a:r>
              <a:rPr lang="en-US" sz="12800" dirty="0" smtClean="0"/>
              <a:t>or</a:t>
            </a:r>
          </a:p>
          <a:p>
            <a:pPr marL="0" indent="0">
              <a:buNone/>
            </a:pPr>
            <a:r>
              <a:rPr lang="en-US" sz="12800" dirty="0" smtClean="0"/>
              <a:t>Michelle Carlson, Executive Director, at 310-423-1084 or </a:t>
            </a:r>
            <a:r>
              <a:rPr lang="en-US" sz="12800" dirty="0" smtClean="0">
                <a:hlinkClick r:id="rId3"/>
              </a:rPr>
              <a:t>michelle@teenlineonline.org</a:t>
            </a:r>
            <a:endParaRPr lang="en-US" sz="12800" dirty="0" smtClean="0"/>
          </a:p>
          <a:p>
            <a:pPr marL="0" indent="0">
              <a:buNone/>
            </a:pPr>
            <a:endParaRPr lang="en-US" sz="7700" dirty="0"/>
          </a:p>
          <a:p>
            <a:pPr marL="0" indent="0">
              <a:buNone/>
            </a:pPr>
            <a:r>
              <a:rPr lang="en-US" sz="14800" dirty="0" smtClean="0"/>
              <a:t>THANK YOU FOR YOUR TIME!</a:t>
            </a:r>
            <a:endParaRPr lang="en-US" sz="14800" dirty="0"/>
          </a:p>
        </p:txBody>
      </p:sp>
      <p:sp>
        <p:nvSpPr>
          <p:cNvPr id="4" name="TextBox 3"/>
          <p:cNvSpPr txBox="1"/>
          <p:nvPr/>
        </p:nvSpPr>
        <p:spPr>
          <a:xfrm>
            <a:off x="770467" y="2292350"/>
            <a:ext cx="184666" cy="369332"/>
          </a:xfrm>
          <a:prstGeom prst="rect">
            <a:avLst/>
          </a:prstGeom>
          <a:noFill/>
        </p:spPr>
        <p:txBody>
          <a:bodyPr wrap="none" rtlCol="0">
            <a:spAutoFit/>
          </a:bodyPr>
          <a:lstStyle/>
          <a:p>
            <a:pPr defTabSz="914400"/>
            <a:endParaRPr lang="en-US" dirty="0">
              <a:solidFill>
                <a:prstClr val="black"/>
              </a:solidFill>
              <a:latin typeface="Calibri"/>
            </a:endParaRPr>
          </a:p>
        </p:txBody>
      </p:sp>
    </p:spTree>
    <p:extLst>
      <p:ext uri="{BB962C8B-B14F-4D97-AF65-F5344CB8AC3E}">
        <p14:creationId xmlns:p14="http://schemas.microsoft.com/office/powerpoint/2010/main" val="17527253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62023" y="118110"/>
            <a:ext cx="8153401" cy="1005840"/>
          </a:xfrm>
        </p:spPr>
        <p:txBody>
          <a:bodyPr/>
          <a:lstStyle/>
          <a:p>
            <a:r>
              <a:rPr lang="en-US" dirty="0" smtClean="0"/>
              <a:t>Mental Health Statistics in the U.S.</a:t>
            </a:r>
            <a:endParaRPr lang="en-US" dirty="0"/>
          </a:p>
        </p:txBody>
      </p:sp>
      <p:sp>
        <p:nvSpPr>
          <p:cNvPr id="3" name="Content Placeholder 2"/>
          <p:cNvSpPr>
            <a:spLocks noGrp="1"/>
          </p:cNvSpPr>
          <p:nvPr>
            <p:ph sz="quarter" idx="13"/>
          </p:nvPr>
        </p:nvSpPr>
        <p:spPr>
          <a:xfrm>
            <a:off x="0" y="2571750"/>
            <a:ext cx="8305800" cy="2571750"/>
          </a:xfrm>
          <a:prstGeom prst="rect">
            <a:avLst/>
          </a:prstGeom>
          <a:noFill/>
        </p:spPr>
        <p:txBody>
          <a:bodyPr anchor="ctr">
            <a:normAutofit/>
          </a:bodyPr>
          <a:lstStyle/>
          <a:p>
            <a:pPr marL="0" lvl="1" indent="0" algn="ctr">
              <a:lnSpc>
                <a:spcPct val="120000"/>
              </a:lnSpc>
              <a:buNone/>
            </a:pPr>
            <a:r>
              <a:rPr lang="en-US" dirty="0" smtClean="0"/>
              <a:t>		</a:t>
            </a:r>
            <a:r>
              <a:rPr lang="en-US" sz="3600" dirty="0" smtClean="0"/>
              <a:t>HOW CAN WE HELP? </a:t>
            </a:r>
          </a:p>
          <a:p>
            <a:pPr marL="0" lvl="1" indent="0" algn="ctr">
              <a:lnSpc>
                <a:spcPct val="120000"/>
              </a:lnSpc>
              <a:buNone/>
            </a:pPr>
            <a:r>
              <a:rPr lang="en-US" sz="3600" dirty="0" smtClean="0"/>
              <a:t>	Know the signs &amp; start the conversation! </a:t>
            </a:r>
          </a:p>
          <a:p>
            <a:pPr marL="0" lvl="1" indent="0" algn="ctr">
              <a:lnSpc>
                <a:spcPct val="120000"/>
              </a:lnSpc>
              <a:buNone/>
            </a:pPr>
            <a:r>
              <a:rPr lang="en-US" sz="3600" dirty="0"/>
              <a:t>	</a:t>
            </a:r>
            <a:r>
              <a:rPr lang="en-US" sz="3600" dirty="0" smtClean="0"/>
              <a:t>	</a:t>
            </a:r>
            <a:endParaRPr lang="en-US" sz="3600" dirty="0"/>
          </a:p>
        </p:txBody>
      </p:sp>
      <p:sp>
        <p:nvSpPr>
          <p:cNvPr id="6" name="Freeform 5"/>
          <p:cNvSpPr/>
          <p:nvPr/>
        </p:nvSpPr>
        <p:spPr>
          <a:xfrm>
            <a:off x="685810" y="1352550"/>
            <a:ext cx="2692635" cy="1077054"/>
          </a:xfrm>
          <a:custGeom>
            <a:avLst/>
            <a:gdLst>
              <a:gd name="connsiteX0" fmla="*/ 0 w 2692635"/>
              <a:gd name="connsiteY0" fmla="*/ 0 h 1077054"/>
              <a:gd name="connsiteX1" fmla="*/ 2154108 w 2692635"/>
              <a:gd name="connsiteY1" fmla="*/ 0 h 1077054"/>
              <a:gd name="connsiteX2" fmla="*/ 2692635 w 2692635"/>
              <a:gd name="connsiteY2" fmla="*/ 538527 h 1077054"/>
              <a:gd name="connsiteX3" fmla="*/ 2154108 w 2692635"/>
              <a:gd name="connsiteY3" fmla="*/ 1077054 h 1077054"/>
              <a:gd name="connsiteX4" fmla="*/ 0 w 2692635"/>
              <a:gd name="connsiteY4" fmla="*/ 1077054 h 1077054"/>
              <a:gd name="connsiteX5" fmla="*/ 538527 w 2692635"/>
              <a:gd name="connsiteY5" fmla="*/ 538527 h 1077054"/>
              <a:gd name="connsiteX6" fmla="*/ 0 w 2692635"/>
              <a:gd name="connsiteY6" fmla="*/ 0 h 10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635" h="1077054">
                <a:moveTo>
                  <a:pt x="0" y="0"/>
                </a:moveTo>
                <a:lnTo>
                  <a:pt x="2154108" y="0"/>
                </a:lnTo>
                <a:lnTo>
                  <a:pt x="2692635" y="538527"/>
                </a:lnTo>
                <a:lnTo>
                  <a:pt x="2154108" y="1077054"/>
                </a:lnTo>
                <a:lnTo>
                  <a:pt x="0" y="1077054"/>
                </a:lnTo>
                <a:lnTo>
                  <a:pt x="538527" y="538527"/>
                </a:lnTo>
                <a:lnTo>
                  <a:pt x="0" y="0"/>
                </a:lnTo>
                <a:close/>
              </a:path>
            </a:pathLst>
          </a:cu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642540" tIns="34671" rIns="573198" bIns="34671" numCol="1" spcCol="1270" anchor="ctr" anchorCtr="0">
            <a:noAutofit/>
          </a:bodyPr>
          <a:lstStyle/>
          <a:p>
            <a:pPr lvl="0" algn="ctr" defTabSz="1155700">
              <a:lnSpc>
                <a:spcPct val="90000"/>
              </a:lnSpc>
              <a:spcBef>
                <a:spcPct val="0"/>
              </a:spcBef>
              <a:spcAft>
                <a:spcPct val="35000"/>
              </a:spcAft>
            </a:pPr>
            <a:r>
              <a:rPr lang="en-US" kern="1200" dirty="0" smtClean="0">
                <a:latin typeface="Calibri"/>
              </a:rPr>
              <a:t>21% of youth 13-18 live with a mental health condition</a:t>
            </a:r>
            <a:endParaRPr lang="en-US" kern="1200" dirty="0">
              <a:latin typeface="Calibri"/>
            </a:endParaRPr>
          </a:p>
        </p:txBody>
      </p:sp>
      <p:sp>
        <p:nvSpPr>
          <p:cNvPr id="7" name="Freeform 6"/>
          <p:cNvSpPr/>
          <p:nvPr/>
        </p:nvSpPr>
        <p:spPr>
          <a:xfrm>
            <a:off x="3111420" y="1375997"/>
            <a:ext cx="2692635" cy="1077054"/>
          </a:xfrm>
          <a:custGeom>
            <a:avLst/>
            <a:gdLst>
              <a:gd name="connsiteX0" fmla="*/ 0 w 2692635"/>
              <a:gd name="connsiteY0" fmla="*/ 0 h 1077054"/>
              <a:gd name="connsiteX1" fmla="*/ 2154108 w 2692635"/>
              <a:gd name="connsiteY1" fmla="*/ 0 h 1077054"/>
              <a:gd name="connsiteX2" fmla="*/ 2692635 w 2692635"/>
              <a:gd name="connsiteY2" fmla="*/ 538527 h 1077054"/>
              <a:gd name="connsiteX3" fmla="*/ 2154108 w 2692635"/>
              <a:gd name="connsiteY3" fmla="*/ 1077054 h 1077054"/>
              <a:gd name="connsiteX4" fmla="*/ 0 w 2692635"/>
              <a:gd name="connsiteY4" fmla="*/ 1077054 h 1077054"/>
              <a:gd name="connsiteX5" fmla="*/ 538527 w 2692635"/>
              <a:gd name="connsiteY5" fmla="*/ 538527 h 1077054"/>
              <a:gd name="connsiteX6" fmla="*/ 0 w 2692635"/>
              <a:gd name="connsiteY6" fmla="*/ 0 h 10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635" h="1077054">
                <a:moveTo>
                  <a:pt x="0" y="0"/>
                </a:moveTo>
                <a:lnTo>
                  <a:pt x="2154108" y="0"/>
                </a:lnTo>
                <a:lnTo>
                  <a:pt x="2692635" y="538527"/>
                </a:lnTo>
                <a:lnTo>
                  <a:pt x="2154108" y="1077054"/>
                </a:lnTo>
                <a:lnTo>
                  <a:pt x="0" y="1077054"/>
                </a:lnTo>
                <a:lnTo>
                  <a:pt x="538527" y="538527"/>
                </a:lnTo>
                <a:lnTo>
                  <a:pt x="0" y="0"/>
                </a:lnTo>
                <a:close/>
              </a:path>
            </a:pathLst>
          </a:custGeom>
          <a:solidFill>
            <a:schemeClr val="accent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10081594"/>
              <a:satOff val="4384"/>
              <a:lumOff val="1275"/>
              <a:alphaOff val="0"/>
            </a:schemeClr>
          </a:effectRef>
          <a:fontRef idx="minor">
            <a:schemeClr val="lt1"/>
          </a:fontRef>
        </p:style>
        <p:txBody>
          <a:bodyPr spcFirstLastPara="0" vert="horz" wrap="square" lIns="642540" tIns="34671" rIns="573198" bIns="34671" numCol="1" spcCol="1270" anchor="ctr" anchorCtr="0">
            <a:noAutofit/>
          </a:bodyPr>
          <a:lstStyle/>
          <a:p>
            <a:pPr lvl="0" algn="ctr" defTabSz="1155700">
              <a:lnSpc>
                <a:spcPct val="90000"/>
              </a:lnSpc>
              <a:spcBef>
                <a:spcPct val="0"/>
              </a:spcBef>
              <a:spcAft>
                <a:spcPct val="35000"/>
              </a:spcAft>
            </a:pPr>
            <a:r>
              <a:rPr lang="en-US" sz="2000" kern="1200" dirty="0" smtClean="0">
                <a:latin typeface="Calibri"/>
              </a:rPr>
              <a:t>90% who die by suicide had an underlying mental illness</a:t>
            </a:r>
            <a:endParaRPr lang="en-US" sz="2000" kern="1200" dirty="0">
              <a:latin typeface="Calibri"/>
            </a:endParaRPr>
          </a:p>
        </p:txBody>
      </p:sp>
      <p:sp>
        <p:nvSpPr>
          <p:cNvPr id="8" name="Freeform 7"/>
          <p:cNvSpPr/>
          <p:nvPr/>
        </p:nvSpPr>
        <p:spPr>
          <a:xfrm>
            <a:off x="5534778" y="1375997"/>
            <a:ext cx="2692635" cy="1077054"/>
          </a:xfrm>
          <a:custGeom>
            <a:avLst/>
            <a:gdLst>
              <a:gd name="connsiteX0" fmla="*/ 0 w 2692635"/>
              <a:gd name="connsiteY0" fmla="*/ 0 h 1077054"/>
              <a:gd name="connsiteX1" fmla="*/ 2154108 w 2692635"/>
              <a:gd name="connsiteY1" fmla="*/ 0 h 1077054"/>
              <a:gd name="connsiteX2" fmla="*/ 2692635 w 2692635"/>
              <a:gd name="connsiteY2" fmla="*/ 538527 h 1077054"/>
              <a:gd name="connsiteX3" fmla="*/ 2154108 w 2692635"/>
              <a:gd name="connsiteY3" fmla="*/ 1077054 h 1077054"/>
              <a:gd name="connsiteX4" fmla="*/ 0 w 2692635"/>
              <a:gd name="connsiteY4" fmla="*/ 1077054 h 1077054"/>
              <a:gd name="connsiteX5" fmla="*/ 538527 w 2692635"/>
              <a:gd name="connsiteY5" fmla="*/ 538527 h 1077054"/>
              <a:gd name="connsiteX6" fmla="*/ 0 w 2692635"/>
              <a:gd name="connsiteY6" fmla="*/ 0 h 10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635" h="1077054">
                <a:moveTo>
                  <a:pt x="0" y="0"/>
                </a:moveTo>
                <a:lnTo>
                  <a:pt x="2154108" y="0"/>
                </a:lnTo>
                <a:lnTo>
                  <a:pt x="2692635" y="538527"/>
                </a:lnTo>
                <a:lnTo>
                  <a:pt x="2154108" y="1077054"/>
                </a:lnTo>
                <a:lnTo>
                  <a:pt x="0" y="1077054"/>
                </a:lnTo>
                <a:lnTo>
                  <a:pt x="538527" y="538527"/>
                </a:lnTo>
                <a:lnTo>
                  <a:pt x="0" y="0"/>
                </a:lnTo>
                <a:close/>
              </a:path>
            </a:pathLst>
          </a:cu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20163188"/>
              <a:satOff val="8769"/>
              <a:lumOff val="2550"/>
              <a:alphaOff val="0"/>
            </a:schemeClr>
          </a:effectRef>
          <a:fontRef idx="minor">
            <a:schemeClr val="lt1"/>
          </a:fontRef>
        </p:style>
        <p:txBody>
          <a:bodyPr spcFirstLastPara="0" vert="horz" wrap="square" lIns="642540" tIns="34671" rIns="573198" bIns="34671" numCol="1" spcCol="1270" anchor="ctr" anchorCtr="0">
            <a:noAutofit/>
          </a:bodyPr>
          <a:lstStyle/>
          <a:p>
            <a:pPr lvl="0" algn="ctr" defTabSz="1155700">
              <a:lnSpc>
                <a:spcPct val="90000"/>
              </a:lnSpc>
              <a:spcBef>
                <a:spcPct val="0"/>
              </a:spcBef>
              <a:spcAft>
                <a:spcPct val="35000"/>
              </a:spcAft>
            </a:pPr>
            <a:r>
              <a:rPr lang="en-US" sz="1600" dirty="0">
                <a:latin typeface="Calibri"/>
              </a:rPr>
              <a:t>Average delay between onset of symptoms and intervention is 10 years</a:t>
            </a:r>
          </a:p>
        </p:txBody>
      </p:sp>
      <p:sp>
        <p:nvSpPr>
          <p:cNvPr id="5" name="Footer Placeholder 4"/>
          <p:cNvSpPr>
            <a:spLocks noGrp="1"/>
          </p:cNvSpPr>
          <p:nvPr>
            <p:ph type="ftr" sz="quarter" idx="17"/>
          </p:nvPr>
        </p:nvSpPr>
        <p:spPr/>
        <p:txBody>
          <a:bodyPr/>
          <a:lstStyle/>
          <a:p>
            <a:r>
              <a:rPr lang="en-US" smtClean="0">
                <a:solidFill>
                  <a:srgbClr val="464646"/>
                </a:solidFill>
              </a:rPr>
              <a:t>TEEN LINE 2017</a:t>
            </a:r>
            <a:endParaRPr lang="en-US" dirty="0">
              <a:solidFill>
                <a:srgbClr val="464646"/>
              </a:solidFill>
            </a:endParaRPr>
          </a:p>
        </p:txBody>
      </p:sp>
      <p:sp>
        <p:nvSpPr>
          <p:cNvPr id="4" name="TextBox 3"/>
          <p:cNvSpPr txBox="1"/>
          <p:nvPr/>
        </p:nvSpPr>
        <p:spPr>
          <a:xfrm>
            <a:off x="5207000" y="762000"/>
            <a:ext cx="184666" cy="369332"/>
          </a:xfrm>
          <a:prstGeom prst="rect">
            <a:avLst/>
          </a:prstGeom>
          <a:noFill/>
        </p:spPr>
        <p:txBody>
          <a:bodyPr wrap="none" rtlCol="0">
            <a:spAutoFit/>
          </a:bodyPr>
          <a:lstStyle/>
          <a:p>
            <a:endParaRPr lang="en-US" dirty="0">
              <a:latin typeface="Calibri"/>
            </a:endParaRPr>
          </a:p>
        </p:txBody>
      </p:sp>
    </p:spTree>
    <p:extLst>
      <p:ext uri="{BB962C8B-B14F-4D97-AF65-F5344CB8AC3E}">
        <p14:creationId xmlns:p14="http://schemas.microsoft.com/office/powerpoint/2010/main" val="1213463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464646"/>
                </a:solidFill>
              </a:rPr>
              <a:t>TEEN LINE 2017</a:t>
            </a:r>
            <a:endParaRPr lang="en-US">
              <a:solidFill>
                <a:srgbClr val="464646"/>
              </a:solidFill>
            </a:endParaRPr>
          </a:p>
        </p:txBody>
      </p:sp>
      <p:pic>
        <p:nvPicPr>
          <p:cNvPr id="2" name="Picture 1" descr="gin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673100"/>
            <a:ext cx="4038600" cy="4038600"/>
          </a:xfrm>
          <a:prstGeom prst="rect">
            <a:avLst/>
          </a:prstGeom>
        </p:spPr>
      </p:pic>
      <p:sp>
        <p:nvSpPr>
          <p:cNvPr id="3" name="TextBox 2"/>
          <p:cNvSpPr txBox="1"/>
          <p:nvPr/>
        </p:nvSpPr>
        <p:spPr>
          <a:xfrm rot="10800000" flipV="1">
            <a:off x="6781800" y="2513916"/>
            <a:ext cx="2630072" cy="461665"/>
          </a:xfrm>
          <a:prstGeom prst="rect">
            <a:avLst/>
          </a:prstGeom>
          <a:noFill/>
        </p:spPr>
        <p:txBody>
          <a:bodyPr wrap="square" rtlCol="0">
            <a:spAutoFit/>
          </a:bodyPr>
          <a:lstStyle/>
          <a:p>
            <a:r>
              <a:rPr lang="en-US" sz="2400" dirty="0" smtClean="0">
                <a:latin typeface="Calibri"/>
              </a:rPr>
              <a:t>Ginger, 16</a:t>
            </a:r>
            <a:endParaRPr lang="en-US" sz="2400" dirty="0">
              <a:latin typeface="Calibri"/>
            </a:endParaRPr>
          </a:p>
        </p:txBody>
      </p:sp>
      <p:sp>
        <p:nvSpPr>
          <p:cNvPr id="4" name="TextBox 3"/>
          <p:cNvSpPr txBox="1"/>
          <p:nvPr/>
        </p:nvSpPr>
        <p:spPr>
          <a:xfrm>
            <a:off x="2667000" y="133350"/>
            <a:ext cx="4876800" cy="400110"/>
          </a:xfrm>
          <a:prstGeom prst="rect">
            <a:avLst/>
          </a:prstGeom>
          <a:noFill/>
        </p:spPr>
        <p:txBody>
          <a:bodyPr wrap="square" rtlCol="0">
            <a:spAutoFit/>
          </a:bodyPr>
          <a:lstStyle/>
          <a:p>
            <a:r>
              <a:rPr lang="en-US" sz="2000" dirty="0" smtClean="0">
                <a:latin typeface="Calibri"/>
              </a:rPr>
              <a:t>Real stories of hope and help</a:t>
            </a:r>
            <a:r>
              <a:rPr lang="is-IS" sz="2000" dirty="0" smtClean="0">
                <a:latin typeface="Calibri"/>
              </a:rPr>
              <a:t>…</a:t>
            </a:r>
            <a:endParaRPr lang="en-US" sz="2000" dirty="0">
              <a:latin typeface="Calibri"/>
            </a:endParaRPr>
          </a:p>
        </p:txBody>
      </p:sp>
    </p:spTree>
    <p:extLst>
      <p:ext uri="{BB962C8B-B14F-4D97-AF65-F5344CB8AC3E}">
        <p14:creationId xmlns:p14="http://schemas.microsoft.com/office/powerpoint/2010/main" val="2691608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464646"/>
                </a:solidFill>
              </a:rPr>
              <a:t>TEEN LINE 2017</a:t>
            </a:r>
            <a:endParaRPr lang="en-US">
              <a:solidFill>
                <a:srgbClr val="464646"/>
              </a:solidFill>
            </a:endParaRPr>
          </a:p>
        </p:txBody>
      </p:sp>
      <p:pic>
        <p:nvPicPr>
          <p:cNvPr id="6" name="Picture 5" descr="Screen Shot 2016-03-07 at 1.06.02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915428"/>
            <a:ext cx="9122183" cy="3412048"/>
          </a:xfrm>
          <a:prstGeom prst="rect">
            <a:avLst/>
          </a:prstGeom>
        </p:spPr>
      </p:pic>
      <p:sp>
        <p:nvSpPr>
          <p:cNvPr id="2" name="Rectangle 1"/>
          <p:cNvSpPr/>
          <p:nvPr/>
        </p:nvSpPr>
        <p:spPr>
          <a:xfrm>
            <a:off x="457200" y="209551"/>
            <a:ext cx="8305800" cy="461665"/>
          </a:xfrm>
          <a:prstGeom prst="rect">
            <a:avLst/>
          </a:prstGeom>
        </p:spPr>
        <p:txBody>
          <a:bodyPr wrap="square">
            <a:spAutoFit/>
          </a:bodyPr>
          <a:lstStyle/>
          <a:p>
            <a:pPr algn="ctr"/>
            <a:r>
              <a:rPr lang="en-US" sz="2400" dirty="0">
                <a:latin typeface="Calibri"/>
                <a:hlinkClick r:id="rId2"/>
              </a:rPr>
              <a:t>https://</a:t>
            </a:r>
            <a:r>
              <a:rPr lang="en-US" sz="2400" dirty="0" err="1">
                <a:latin typeface="Calibri"/>
                <a:hlinkClick r:id="rId2"/>
              </a:rPr>
              <a:t>youtu.be</a:t>
            </a:r>
            <a:r>
              <a:rPr lang="en-US" sz="2400" dirty="0">
                <a:latin typeface="Calibri"/>
                <a:hlinkClick r:id="rId2"/>
              </a:rPr>
              <a:t>/ErA_nfjITA4</a:t>
            </a:r>
            <a:endParaRPr lang="en-US" sz="2400" dirty="0">
              <a:latin typeface="Calibri"/>
            </a:endParaRPr>
          </a:p>
        </p:txBody>
      </p:sp>
    </p:spTree>
    <p:extLst>
      <p:ext uri="{BB962C8B-B14F-4D97-AF65-F5344CB8AC3E}">
        <p14:creationId xmlns:p14="http://schemas.microsoft.com/office/powerpoint/2010/main" val="22633064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Myth or Fact?</a:t>
            </a:r>
            <a:endParaRPr lang="en-US" dirty="0"/>
          </a:p>
        </p:txBody>
      </p:sp>
      <p:sp>
        <p:nvSpPr>
          <p:cNvPr id="3" name="Rectangle 2"/>
          <p:cNvSpPr>
            <a:spLocks noGrp="1"/>
          </p:cNvSpPr>
          <p:nvPr>
            <p:ph sz="quarter" idx="13"/>
          </p:nvPr>
        </p:nvSpPr>
        <p:spPr>
          <a:xfrm>
            <a:off x="609610" y="1428750"/>
            <a:ext cx="8001001" cy="3581400"/>
          </a:xfrm>
          <a:noFill/>
        </p:spPr>
        <p:txBody>
          <a:bodyPr anchor="ctr">
            <a:noAutofit/>
          </a:bodyPr>
          <a:lstStyle/>
          <a:p>
            <a:pPr marL="274320" lvl="1">
              <a:lnSpc>
                <a:spcPct val="120000"/>
              </a:lnSpc>
            </a:pPr>
            <a:r>
              <a:rPr lang="en-US" sz="4400" dirty="0" smtClean="0"/>
              <a:t>Suicide usually occurs with no warning signs.</a:t>
            </a:r>
          </a:p>
          <a:p>
            <a:pPr marL="274320" lvl="1">
              <a:lnSpc>
                <a:spcPct val="120000"/>
              </a:lnSpc>
            </a:pPr>
            <a:r>
              <a:rPr lang="en-US" sz="4400" dirty="0">
                <a:solidFill>
                  <a:schemeClr val="accent2"/>
                </a:solidFill>
              </a:rPr>
              <a:t>MYTH!</a:t>
            </a:r>
            <a:endParaRPr lang="en-US" sz="4400" dirty="0">
              <a:solidFill>
                <a:srgbClr val="DA1F28"/>
              </a:solidFill>
            </a:endParaRPr>
          </a:p>
          <a:p>
            <a:pPr marL="274320" lvl="1">
              <a:lnSpc>
                <a:spcPct val="120000"/>
              </a:lnSpc>
            </a:pPr>
            <a:endParaRPr lang="en-US" sz="4400" dirty="0"/>
          </a:p>
        </p:txBody>
      </p:sp>
      <p:sp>
        <p:nvSpPr>
          <p:cNvPr id="4" name="Footer Placeholder 3"/>
          <p:cNvSpPr>
            <a:spLocks noGrp="1"/>
          </p:cNvSpPr>
          <p:nvPr>
            <p:ph type="ftr" sz="quarter" idx="17"/>
          </p:nvPr>
        </p:nvSpPr>
        <p:spPr/>
        <p:txBody>
          <a:bodyPr/>
          <a:lstStyle/>
          <a:p>
            <a:r>
              <a:rPr lang="en-US" smtClean="0"/>
              <a:t>TEEN LINE 2017</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Myth or Fact?</a:t>
            </a:r>
            <a:endParaRPr lang="en-US" dirty="0"/>
          </a:p>
        </p:txBody>
      </p:sp>
      <p:sp>
        <p:nvSpPr>
          <p:cNvPr id="3" name="Rectangle 2"/>
          <p:cNvSpPr>
            <a:spLocks noGrp="1"/>
          </p:cNvSpPr>
          <p:nvPr>
            <p:ph sz="quarter" idx="13"/>
          </p:nvPr>
        </p:nvSpPr>
        <p:spPr>
          <a:xfrm>
            <a:off x="609610" y="1428750"/>
            <a:ext cx="8001001" cy="3581400"/>
          </a:xfrm>
          <a:noFill/>
        </p:spPr>
        <p:txBody>
          <a:bodyPr anchor="ctr">
            <a:normAutofit/>
          </a:bodyPr>
          <a:lstStyle/>
          <a:p>
            <a:pPr marL="274320" lvl="1">
              <a:lnSpc>
                <a:spcPct val="120000"/>
              </a:lnSpc>
            </a:pPr>
            <a:r>
              <a:rPr lang="en-US" sz="4000" dirty="0" smtClean="0"/>
              <a:t>People </a:t>
            </a:r>
            <a:r>
              <a:rPr lang="en-US" sz="4000" dirty="0"/>
              <a:t>who take their own life are weak and just looking for “attention.”</a:t>
            </a:r>
          </a:p>
          <a:p>
            <a:pPr marL="548640" lvl="2">
              <a:lnSpc>
                <a:spcPct val="120000"/>
              </a:lnSpc>
            </a:pPr>
            <a:r>
              <a:rPr lang="en-US" sz="4000" dirty="0" smtClean="0">
                <a:solidFill>
                  <a:schemeClr val="accent2"/>
                </a:solidFill>
              </a:rPr>
              <a:t>MYTH!</a:t>
            </a:r>
            <a:endParaRPr lang="en-US" sz="4000" dirty="0">
              <a:solidFill>
                <a:srgbClr val="DA1F28"/>
              </a:solidFill>
            </a:endParaRPr>
          </a:p>
        </p:txBody>
      </p:sp>
      <p:sp>
        <p:nvSpPr>
          <p:cNvPr id="4" name="Footer Placeholder 3"/>
          <p:cNvSpPr>
            <a:spLocks noGrp="1"/>
          </p:cNvSpPr>
          <p:nvPr>
            <p:ph type="ftr" sz="quarter" idx="17"/>
          </p:nvPr>
        </p:nvSpPr>
        <p:spPr/>
        <p:txBody>
          <a:bodyPr/>
          <a:lstStyle/>
          <a:p>
            <a:r>
              <a:rPr lang="en-US" smtClean="0"/>
              <a:t>TEEN LINE 2017</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Myth or Fact?</a:t>
            </a:r>
            <a:endParaRPr lang="en-US" dirty="0"/>
          </a:p>
        </p:txBody>
      </p:sp>
      <p:sp>
        <p:nvSpPr>
          <p:cNvPr id="3" name="Rectangle 2"/>
          <p:cNvSpPr>
            <a:spLocks noGrp="1"/>
          </p:cNvSpPr>
          <p:nvPr>
            <p:ph sz="quarter" idx="13"/>
          </p:nvPr>
        </p:nvSpPr>
        <p:spPr>
          <a:xfrm>
            <a:off x="609610" y="1428750"/>
            <a:ext cx="8001001" cy="3581400"/>
          </a:xfrm>
          <a:noFill/>
        </p:spPr>
        <p:txBody>
          <a:bodyPr anchor="ctr">
            <a:noAutofit/>
          </a:bodyPr>
          <a:lstStyle/>
          <a:p>
            <a:pPr marL="274320" lvl="1">
              <a:lnSpc>
                <a:spcPct val="120000"/>
              </a:lnSpc>
            </a:pPr>
            <a:r>
              <a:rPr lang="en-US" sz="4000" dirty="0" smtClean="0"/>
              <a:t>Asking </a:t>
            </a:r>
            <a:r>
              <a:rPr lang="en-US" sz="4000" dirty="0"/>
              <a:t>someone if they are thinking about suicide will put the idea in their head.</a:t>
            </a:r>
          </a:p>
          <a:p>
            <a:pPr marL="274320" lvl="1">
              <a:lnSpc>
                <a:spcPct val="120000"/>
              </a:lnSpc>
            </a:pPr>
            <a:r>
              <a:rPr lang="en-US" sz="4300" dirty="0" smtClean="0">
                <a:solidFill>
                  <a:schemeClr val="accent2"/>
                </a:solidFill>
              </a:rPr>
              <a:t>MYTH!</a:t>
            </a:r>
            <a:endParaRPr lang="en-US" sz="4300" dirty="0">
              <a:solidFill>
                <a:srgbClr val="DA1F28"/>
              </a:solidFill>
            </a:endParaRPr>
          </a:p>
        </p:txBody>
      </p:sp>
      <p:sp>
        <p:nvSpPr>
          <p:cNvPr id="4" name="Footer Placeholder 3"/>
          <p:cNvSpPr>
            <a:spLocks noGrp="1"/>
          </p:cNvSpPr>
          <p:nvPr>
            <p:ph type="ftr" sz="quarter" idx="17"/>
          </p:nvPr>
        </p:nvSpPr>
        <p:spPr/>
        <p:txBody>
          <a:bodyPr/>
          <a:lstStyle/>
          <a:p>
            <a:r>
              <a:rPr lang="en-US" smtClean="0"/>
              <a:t>TEEN LINE 2017</a:t>
            </a:r>
            <a:endParaRPr lang="en-US"/>
          </a:p>
        </p:txBody>
      </p:sp>
    </p:spTree>
    <p:extLst>
      <p:ext uri="{BB962C8B-B14F-4D97-AF65-F5344CB8AC3E}">
        <p14:creationId xmlns:p14="http://schemas.microsoft.com/office/powerpoint/2010/main" val="1764903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200" dirty="0" smtClean="0"/>
              <a:t>Suicide Specific Information</a:t>
            </a:r>
            <a:endParaRPr lang="en-US" sz="3200" dirty="0"/>
          </a:p>
        </p:txBody>
      </p:sp>
      <p:sp>
        <p:nvSpPr>
          <p:cNvPr id="6" name="Footer Placeholder 5"/>
          <p:cNvSpPr>
            <a:spLocks noGrp="1"/>
          </p:cNvSpPr>
          <p:nvPr>
            <p:ph type="ftr" sz="quarter" idx="11"/>
          </p:nvPr>
        </p:nvSpPr>
        <p:spPr/>
        <p:txBody>
          <a:bodyPr/>
          <a:lstStyle/>
          <a:p>
            <a:r>
              <a:rPr lang="en-US" dirty="0" smtClean="0">
                <a:solidFill>
                  <a:srgbClr val="464646"/>
                </a:solidFill>
              </a:rPr>
              <a:t>TEEN LINE 2017</a:t>
            </a:r>
            <a:endParaRPr lang="en-US" dirty="0">
              <a:solidFill>
                <a:srgbClr val="464646"/>
              </a:solidFill>
            </a:endParaRPr>
          </a:p>
        </p:txBody>
      </p:sp>
      <p:sp>
        <p:nvSpPr>
          <p:cNvPr id="3" name="Content Placeholder 2"/>
          <p:cNvSpPr>
            <a:spLocks noGrp="1"/>
          </p:cNvSpPr>
          <p:nvPr>
            <p:ph sz="quarter" idx="4294967295"/>
          </p:nvPr>
        </p:nvSpPr>
        <p:spPr>
          <a:xfrm>
            <a:off x="914400" y="1657350"/>
            <a:ext cx="6615113" cy="2971800"/>
          </a:xfrm>
          <a:prstGeom prst="rect">
            <a:avLst/>
          </a:prstGeom>
        </p:spPr>
        <p:txBody>
          <a:bodyPr>
            <a:normAutofit/>
          </a:bodyPr>
          <a:lstStyle/>
          <a:p>
            <a:pPr>
              <a:buFont typeface="Wingdings" charset="2"/>
              <a:buChar char="q"/>
            </a:pPr>
            <a:r>
              <a:rPr lang="en-US" sz="2800" dirty="0" smtClean="0"/>
              <a:t>Not everyone who thinks about suicide makes an attempt</a:t>
            </a:r>
            <a:endParaRPr lang="en-US" sz="2800" dirty="0"/>
          </a:p>
          <a:p>
            <a:pPr>
              <a:buFont typeface="Wingdings" charset="2"/>
              <a:buChar char="q"/>
            </a:pPr>
            <a:r>
              <a:rPr lang="en-US" sz="2800" dirty="0" smtClean="0"/>
              <a:t>17</a:t>
            </a:r>
            <a:r>
              <a:rPr lang="en-US" sz="2800" baseline="30000" dirty="0"/>
              <a:t> </a:t>
            </a:r>
            <a:r>
              <a:rPr lang="en-US" sz="2800" baseline="30000" dirty="0" smtClean="0"/>
              <a:t>%</a:t>
            </a:r>
            <a:r>
              <a:rPr lang="en-US" sz="2800" dirty="0" smtClean="0"/>
              <a:t> of high school students report seriously considering suicide</a:t>
            </a:r>
            <a:endParaRPr lang="en-US" sz="2800" dirty="0"/>
          </a:p>
          <a:p>
            <a:pPr>
              <a:buFont typeface="Wingdings" charset="2"/>
              <a:buChar char="q"/>
            </a:pPr>
            <a:r>
              <a:rPr lang="en-US" sz="2800" dirty="0" smtClean="0"/>
              <a:t>Suicide is the 2</a:t>
            </a:r>
            <a:r>
              <a:rPr lang="en-US" sz="2800" baseline="30000" dirty="0" smtClean="0"/>
              <a:t>nd</a:t>
            </a:r>
            <a:r>
              <a:rPr lang="en-US" sz="2800" dirty="0" smtClean="0"/>
              <a:t> leading cause of death among 10-24 year olds</a:t>
            </a:r>
          </a:p>
          <a:p>
            <a:pPr>
              <a:buNone/>
            </a:pPr>
            <a:endParaRPr lang="en-US" dirty="0" smtClean="0"/>
          </a:p>
        </p:txBody>
      </p:sp>
    </p:spTree>
    <p:extLst>
      <p:ext uri="{BB962C8B-B14F-4D97-AF65-F5344CB8AC3E}">
        <p14:creationId xmlns:p14="http://schemas.microsoft.com/office/powerpoint/2010/main" val="31480573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2237</Words>
  <Application>Microsoft Macintosh PowerPoint</Application>
  <PresentationFormat>On-screen Show (16:9)</PresentationFormat>
  <Paragraphs>317</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Widescreen Presentation</vt:lpstr>
      <vt:lpstr>Office Theme</vt:lpstr>
      <vt:lpstr>PowerPoint Presentation</vt:lpstr>
      <vt:lpstr>TEEN SUICIDE PREVENTION</vt:lpstr>
      <vt:lpstr>Mental Health Statistics in the U.S.</vt:lpstr>
      <vt:lpstr>PowerPoint Presentation</vt:lpstr>
      <vt:lpstr>PowerPoint Presentation</vt:lpstr>
      <vt:lpstr>Myth or Fact?</vt:lpstr>
      <vt:lpstr>Myth or Fact?</vt:lpstr>
      <vt:lpstr>Myth or Fact?</vt:lpstr>
      <vt:lpstr>Suicide Specific Information</vt:lpstr>
      <vt:lpstr>Risk Factors for Suicide</vt:lpstr>
      <vt:lpstr>                  Stressors</vt:lpstr>
      <vt:lpstr>PowerPoint Presentation</vt:lpstr>
      <vt:lpstr>PowerPoint Presentation</vt:lpstr>
      <vt:lpstr>Buffers/Protective Factors</vt:lpstr>
      <vt:lpstr>How Can You Help?</vt:lpstr>
      <vt:lpstr>What if they say YES?</vt:lpstr>
      <vt:lpstr>Do and Don’ts with Suicidal Teens</vt:lpstr>
      <vt:lpstr>If they’re not suicidal, but you’re still concerned….</vt:lpstr>
      <vt:lpstr>PowerPoint Presentation</vt:lpstr>
      <vt:lpstr>PowerPoint Presentation</vt:lpstr>
      <vt:lpstr>PowerPoint Presentation</vt:lpstr>
      <vt:lpstr>PowerPoint Presentation</vt:lpstr>
      <vt:lpstr>PowerPoint Presentation</vt:lpstr>
      <vt:lpstr> 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2017-03-28T20:03:16Z</dcterms:modified>
</cp:coreProperties>
</file>